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59" r:id="rId7"/>
    <p:sldId id="258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62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570-0610-4243-9615-702FE2F0FECD}" type="datetimeFigureOut">
              <a:rPr lang="it-IT" smtClean="0"/>
              <a:t>21/12/17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A75-5DB5-E246-B2E0-2F76AE073E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99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570-0610-4243-9615-702FE2F0FECD}" type="datetimeFigureOut">
              <a:rPr lang="it-IT" smtClean="0"/>
              <a:t>21/12/17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A75-5DB5-E246-B2E0-2F76AE073E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11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570-0610-4243-9615-702FE2F0FECD}" type="datetimeFigureOut">
              <a:rPr lang="it-IT" smtClean="0"/>
              <a:t>21/12/17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A75-5DB5-E246-B2E0-2F76AE073E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06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-13225"/>
            <a:ext cx="9144000" cy="1081742"/>
          </a:xfrm>
          <a:prstGeom prst="rect">
            <a:avLst/>
          </a:prstGeom>
          <a:solidFill>
            <a:srgbClr val="7E555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8517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69861" y="6553195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7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570-0610-4243-9615-702FE2F0FECD}" type="datetimeFigureOut">
              <a:rPr lang="it-IT" smtClean="0"/>
              <a:t>21/12/17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A75-5DB5-E246-B2E0-2F76AE073E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18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570-0610-4243-9615-702FE2F0FECD}" type="datetimeFigureOut">
              <a:rPr lang="it-IT" smtClean="0"/>
              <a:t>21/12/17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A75-5DB5-E246-B2E0-2F76AE073E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08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570-0610-4243-9615-702FE2F0FECD}" type="datetimeFigureOut">
              <a:rPr lang="it-IT" smtClean="0"/>
              <a:t>21/12/17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A75-5DB5-E246-B2E0-2F76AE073E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47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570-0610-4243-9615-702FE2F0FECD}" type="datetimeFigureOut">
              <a:rPr lang="it-IT" smtClean="0"/>
              <a:t>21/12/17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A75-5DB5-E246-B2E0-2F76AE073E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21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570-0610-4243-9615-702FE2F0FECD}" type="datetimeFigureOut">
              <a:rPr lang="it-IT" smtClean="0"/>
              <a:t>21/12/17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A75-5DB5-E246-B2E0-2F76AE073E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42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570-0610-4243-9615-702FE2F0FECD}" type="datetimeFigureOut">
              <a:rPr lang="it-IT" smtClean="0"/>
              <a:t>21/12/17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A75-5DB5-E246-B2E0-2F76AE073E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80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570-0610-4243-9615-702FE2F0FECD}" type="datetimeFigureOut">
              <a:rPr lang="it-IT" smtClean="0"/>
              <a:t>21/12/17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A75-5DB5-E246-B2E0-2F76AE073E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77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570-0610-4243-9615-702FE2F0FECD}" type="datetimeFigureOut">
              <a:rPr lang="it-IT" smtClean="0"/>
              <a:t>21/12/17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A75-5DB5-E246-B2E0-2F76AE073E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44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10570-0610-4243-9615-702FE2F0FECD}" type="datetimeFigureOut">
              <a:rPr lang="it-IT" smtClean="0"/>
              <a:t>21/12/17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89A75-5DB5-E246-B2E0-2F76AE073E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55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141" y="-18927"/>
            <a:ext cx="8229600" cy="1068517"/>
          </a:xfrm>
        </p:spPr>
        <p:txBody>
          <a:bodyPr/>
          <a:lstStyle/>
          <a:p>
            <a:r>
              <a:rPr lang="en" sz="4400" dirty="0" smtClean="0"/>
              <a:t>Activity: </a:t>
            </a:r>
            <a:r>
              <a:rPr lang="en" dirty="0"/>
              <a:t>TOP upgrade</a:t>
            </a:r>
            <a:endParaRPr lang="en" sz="4400" dirty="0"/>
          </a:p>
        </p:txBody>
      </p:sp>
      <p:sp>
        <p:nvSpPr>
          <p:cNvPr id="6" name="CasellaDiTesto 5"/>
          <p:cNvSpPr txBox="1"/>
          <p:nvPr/>
        </p:nvSpPr>
        <p:spPr>
          <a:xfrm rot="1463545">
            <a:off x="7776438" y="196589"/>
            <a:ext cx="13339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 sz="2400" smtClean="0">
                <a:solidFill>
                  <a:srgbClr val="FFFFFF"/>
                </a:solidFill>
                <a:effectLst>
                  <a:glow rad="101600">
                    <a:srgbClr val="FF0000">
                      <a:alpha val="75000"/>
                    </a:srgbClr>
                  </a:glow>
                </a:effectLst>
              </a:rPr>
              <a:t>New</a:t>
            </a:r>
            <a:endParaRPr lang="en" sz="2400">
              <a:solidFill>
                <a:srgbClr val="FFFFFF"/>
              </a:solidFill>
              <a:effectLst>
                <a:glow rad="101600">
                  <a:srgbClr val="FF0000">
                    <a:alpha val="75000"/>
                  </a:srgbClr>
                </a:glow>
              </a:effectLst>
            </a:endParaRPr>
          </a:p>
        </p:txBody>
      </p:sp>
      <p:pic>
        <p:nvPicPr>
          <p:cNvPr id="9" name="Immagine 8" descr="2017-07-09 10.4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" y="1079470"/>
            <a:ext cx="3166035" cy="280517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596082" y="1979040"/>
            <a:ext cx="567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 smtClean="0"/>
              <a:t>S01</a:t>
            </a:r>
            <a:endParaRPr lang="en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63935" y="2602549"/>
            <a:ext cx="567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 smtClean="0"/>
              <a:t>S16</a:t>
            </a:r>
            <a:endParaRPr lang="en" dirty="0"/>
          </a:p>
        </p:txBody>
      </p:sp>
      <p:pic>
        <p:nvPicPr>
          <p:cNvPr id="14" name="Immagine 13" descr="2017-07-09 11.56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" y="3817416"/>
            <a:ext cx="4361330" cy="279221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063904" y="6490105"/>
            <a:ext cx="143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 smtClean="0">
                <a:latin typeface="Symbol" charset="2"/>
                <a:cs typeface="Symbol" charset="2"/>
              </a:rPr>
              <a:t>F </a:t>
            </a:r>
            <a:r>
              <a:rPr lang="en" dirty="0" smtClean="0">
                <a:latin typeface="+mn-lt"/>
                <a:cs typeface="Symbol" charset="2"/>
              </a:rPr>
              <a:t>(degrees)</a:t>
            </a:r>
            <a:endParaRPr lang="en" dirty="0">
              <a:latin typeface="Symbol" charset="2"/>
              <a:cs typeface="Symbol" charset="2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221194" y="4861282"/>
            <a:ext cx="34486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 smtClean="0"/>
              <a:t>        </a:t>
            </a:r>
          </a:p>
          <a:p>
            <a:r>
              <a:rPr lang="en" dirty="0" smtClean="0"/>
              <a:t>2019: 0.18-0.33 C/cm</a:t>
            </a:r>
            <a:r>
              <a:rPr lang="en" baseline="30000" dirty="0" smtClean="0"/>
              <a:t>2</a:t>
            </a:r>
            <a:r>
              <a:rPr lang="en" dirty="0" smtClean="0"/>
              <a:t> (2 ab</a:t>
            </a:r>
            <a:r>
              <a:rPr lang="en" baseline="30000" dirty="0" smtClean="0"/>
              <a:t>–1</a:t>
            </a:r>
            <a:r>
              <a:rPr lang="en" dirty="0" smtClean="0"/>
              <a:t>)</a:t>
            </a:r>
          </a:p>
          <a:p>
            <a:r>
              <a:rPr lang="en" dirty="0" smtClean="0"/>
              <a:t>2020: 0.72-1.33 C/cm</a:t>
            </a:r>
            <a:r>
              <a:rPr lang="en" baseline="30000" dirty="0" smtClean="0"/>
              <a:t>2</a:t>
            </a:r>
            <a:r>
              <a:rPr lang="en" dirty="0" smtClean="0"/>
              <a:t> (8 ab</a:t>
            </a:r>
            <a:r>
              <a:rPr lang="en" baseline="30000" dirty="0" smtClean="0"/>
              <a:t>–1</a:t>
            </a:r>
            <a:r>
              <a:rPr lang="en" dirty="0" smtClean="0"/>
              <a:t>)</a:t>
            </a:r>
          </a:p>
          <a:p>
            <a:r>
              <a:rPr lang="en" dirty="0" smtClean="0"/>
              <a:t>2021: 1.52-2.82 C/cm</a:t>
            </a:r>
            <a:r>
              <a:rPr lang="en" baseline="30000" dirty="0" smtClean="0"/>
              <a:t>2</a:t>
            </a:r>
            <a:r>
              <a:rPr lang="en" dirty="0" smtClean="0"/>
              <a:t> (17 ab</a:t>
            </a:r>
            <a:r>
              <a:rPr lang="en" baseline="30000" dirty="0" smtClean="0"/>
              <a:t>1</a:t>
            </a:r>
            <a:r>
              <a:rPr lang="en" dirty="0" smtClean="0"/>
              <a:t>)</a:t>
            </a:r>
          </a:p>
          <a:p>
            <a:r>
              <a:rPr lang="en" dirty="0" smtClean="0"/>
              <a:t>2022: 2.69-4.98 C/cm</a:t>
            </a:r>
            <a:r>
              <a:rPr lang="en" baseline="30000" dirty="0" smtClean="0"/>
              <a:t>2</a:t>
            </a:r>
            <a:r>
              <a:rPr lang="en" dirty="0" smtClean="0"/>
              <a:t> (30 ab–1)</a:t>
            </a:r>
          </a:p>
          <a:p>
            <a:r>
              <a:rPr lang="en" dirty="0" smtClean="0"/>
              <a:t>2023: 3.76-6.97 C/cm</a:t>
            </a:r>
            <a:r>
              <a:rPr lang="en" baseline="30000" dirty="0" smtClean="0"/>
              <a:t>2</a:t>
            </a:r>
            <a:r>
              <a:rPr lang="en" dirty="0" smtClean="0"/>
              <a:t> (42 ab–1)</a:t>
            </a:r>
            <a:endParaRPr lang="en" dirty="0"/>
          </a:p>
        </p:txBody>
      </p:sp>
      <p:grpSp>
        <p:nvGrpSpPr>
          <p:cNvPr id="23" name="Gruppo 22"/>
          <p:cNvGrpSpPr/>
          <p:nvPr/>
        </p:nvGrpSpPr>
        <p:grpSpPr>
          <a:xfrm>
            <a:off x="5209661" y="1316396"/>
            <a:ext cx="3952688" cy="2667658"/>
            <a:chOff x="5191312" y="1077340"/>
            <a:chExt cx="3952688" cy="2667658"/>
          </a:xfrm>
        </p:grpSpPr>
        <p:pic>
          <p:nvPicPr>
            <p:cNvPr id="13" name="Immagine 12" descr="ALD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312" y="1077340"/>
              <a:ext cx="3952688" cy="2667658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5544290" y="3499104"/>
              <a:ext cx="1403357" cy="24589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smtClean="0"/>
            </a:p>
            <a:p>
              <a:pPr algn="ctr"/>
              <a:endParaRPr lang="en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5875983" y="1978112"/>
              <a:ext cx="1445194" cy="21225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smtClean="0"/>
            </a:p>
            <a:p>
              <a:pPr algn="ctr"/>
              <a:endParaRPr lang="en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7533342" y="1473100"/>
              <a:ext cx="1213222" cy="21225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smtClean="0"/>
            </a:p>
            <a:p>
              <a:pPr algn="ctr"/>
              <a:endParaRPr lang="en"/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4646706" y="4078941"/>
            <a:ext cx="4497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smtClean="0"/>
              <a:t>1 MHz/PMT at 5 10</a:t>
            </a:r>
            <a:r>
              <a:rPr lang="en" sz="1600" baseline="30000" smtClean="0"/>
              <a:t>5</a:t>
            </a:r>
            <a:r>
              <a:rPr lang="en" sz="1600" smtClean="0"/>
              <a:t> gain </a:t>
            </a:r>
            <a:r>
              <a:rPr lang="en" sz="160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" sz="1600" smtClean="0"/>
              <a:t> 1 C/cm</a:t>
            </a:r>
            <a:r>
              <a:rPr lang="en" sz="1600" baseline="30000" smtClean="0"/>
              <a:t>2</a:t>
            </a:r>
            <a:r>
              <a:rPr lang="en" sz="1600" smtClean="0"/>
              <a:t> @ 50 ab</a:t>
            </a:r>
            <a:r>
              <a:rPr lang="en" sz="1600" baseline="30000" smtClean="0"/>
              <a:t>-1</a:t>
            </a:r>
            <a:endParaRPr lang="en" sz="1600" baseline="30000"/>
          </a:p>
        </p:txBody>
      </p:sp>
      <p:sp>
        <p:nvSpPr>
          <p:cNvPr id="21" name="CasellaDiTesto 20"/>
          <p:cNvSpPr txBox="1"/>
          <p:nvPr/>
        </p:nvSpPr>
        <p:spPr>
          <a:xfrm>
            <a:off x="4664639" y="4440515"/>
            <a:ext cx="4303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 smtClean="0"/>
              <a:t>4÷8 MHz/PMT  </a:t>
            </a:r>
            <a:r>
              <a:rPr lang="en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" sz="1600" dirty="0" smtClean="0"/>
              <a:t>  1.1 C/cm</a:t>
            </a:r>
            <a:r>
              <a:rPr lang="en" sz="1600" baseline="30000" dirty="0" smtClean="0"/>
              <a:t>2</a:t>
            </a:r>
            <a:r>
              <a:rPr lang="en" sz="1600" dirty="0" smtClean="0"/>
              <a:t>  @ 12÷6 ab</a:t>
            </a:r>
            <a:r>
              <a:rPr lang="en" sz="1600" baseline="30000" dirty="0" smtClean="0"/>
              <a:t>-1</a:t>
            </a:r>
            <a:endParaRPr lang="en" sz="1600" baseline="30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666802" y="1124296"/>
            <a:ext cx="312160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" smtClean="0"/>
              <a:t>Liftime:  QE = 80% QE(t=0)</a:t>
            </a:r>
            <a:endParaRPr lang="en"/>
          </a:p>
        </p:txBody>
      </p:sp>
      <p:sp>
        <p:nvSpPr>
          <p:cNvPr id="24" name="Rettangolo 23"/>
          <p:cNvSpPr/>
          <p:nvPr/>
        </p:nvSpPr>
        <p:spPr>
          <a:xfrm>
            <a:off x="5270766" y="5476591"/>
            <a:ext cx="2819225" cy="245894"/>
          </a:xfrm>
          <a:prstGeom prst="rect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smtClean="0"/>
          </a:p>
          <a:p>
            <a:pPr algn="ctr"/>
            <a:endParaRPr lang="en"/>
          </a:p>
        </p:txBody>
      </p:sp>
      <p:sp>
        <p:nvSpPr>
          <p:cNvPr id="25" name="Rettangolo 24"/>
          <p:cNvSpPr/>
          <p:nvPr/>
        </p:nvSpPr>
        <p:spPr>
          <a:xfrm>
            <a:off x="4667862" y="6504027"/>
            <a:ext cx="2902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600" dirty="0" smtClean="0"/>
              <a:t>Replace conventional MCP-PMT. </a:t>
            </a:r>
            <a:endParaRPr lang="en" sz="1600" dirty="0"/>
          </a:p>
        </p:txBody>
      </p:sp>
      <p:cxnSp>
        <p:nvCxnSpPr>
          <p:cNvPr id="27" name="Connettore 4 26"/>
          <p:cNvCxnSpPr>
            <a:endCxn id="24" idx="1"/>
          </p:cNvCxnSpPr>
          <p:nvPr/>
        </p:nvCxnSpPr>
        <p:spPr>
          <a:xfrm rot="5400000" flipH="1" flipV="1">
            <a:off x="4703086" y="5833857"/>
            <a:ext cx="801999" cy="333362"/>
          </a:xfrm>
          <a:prstGeom prst="bentConnector2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 rot="18845305">
            <a:off x="2272563" y="3066804"/>
            <a:ext cx="15463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 smtClean="0">
                <a:solidFill>
                  <a:schemeClr val="tx2"/>
                </a:solidFill>
              </a:rPr>
              <a:t>Conventiona</a:t>
            </a:r>
            <a:r>
              <a:rPr lang="en" sz="1600" b="1" dirty="0" smtClean="0">
                <a:solidFill>
                  <a:schemeClr val="tx2"/>
                </a:solidFill>
              </a:rPr>
              <a:t>l  </a:t>
            </a:r>
          </a:p>
          <a:p>
            <a:r>
              <a:rPr lang="en" sz="1600" dirty="0" smtClean="0">
                <a:solidFill>
                  <a:schemeClr val="tx2"/>
                </a:solidFill>
              </a:rPr>
              <a:t>MCP-PMT</a:t>
            </a:r>
            <a:endParaRPr lang="en" sz="1600" dirty="0">
              <a:solidFill>
                <a:schemeClr val="tx2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4570737" y="4813057"/>
            <a:ext cx="4431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 smtClean="0"/>
              <a:t> </a:t>
            </a:r>
            <a:r>
              <a:rPr lang="en" sz="1600" dirty="0" smtClean="0"/>
              <a:t>Integrated luminosity at the summer shutdown </a:t>
            </a:r>
            <a:endParaRPr lang="en" sz="1600" dirty="0"/>
          </a:p>
        </p:txBody>
      </p:sp>
      <p:sp>
        <p:nvSpPr>
          <p:cNvPr id="2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69861" y="6553195"/>
            <a:ext cx="609600" cy="441324"/>
          </a:xfrm>
        </p:spPr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</a:t>
            </a:fld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13779" y="2469015"/>
            <a:ext cx="56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 smtClean="0"/>
              <a:t>S09</a:t>
            </a:r>
            <a:endParaRPr lang="en" dirty="0"/>
          </a:p>
        </p:txBody>
      </p:sp>
      <p:cxnSp>
        <p:nvCxnSpPr>
          <p:cNvPr id="4" name="Connettore 1 3"/>
          <p:cNvCxnSpPr/>
          <p:nvPr/>
        </p:nvCxnSpPr>
        <p:spPr>
          <a:xfrm flipV="1">
            <a:off x="650102" y="2476352"/>
            <a:ext cx="1198795" cy="5626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730487" y="2942915"/>
            <a:ext cx="56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 smtClean="0"/>
              <a:t>S10</a:t>
            </a:r>
            <a:endParaRPr lang="en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2542354" y="5299474"/>
            <a:ext cx="56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 smtClean="0"/>
              <a:t>S10</a:t>
            </a:r>
            <a:endParaRPr lang="en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938664" y="4726331"/>
            <a:ext cx="56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 smtClean="0"/>
              <a:t>S16</a:t>
            </a:r>
            <a:endParaRPr lang="en" dirty="0"/>
          </a:p>
        </p:txBody>
      </p:sp>
      <p:cxnSp>
        <p:nvCxnSpPr>
          <p:cNvPr id="38" name="Connettore 1 37"/>
          <p:cNvCxnSpPr/>
          <p:nvPr/>
        </p:nvCxnSpPr>
        <p:spPr>
          <a:xfrm flipV="1">
            <a:off x="1848897" y="1591426"/>
            <a:ext cx="884255" cy="884926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1787351" y="2456066"/>
            <a:ext cx="1276553" cy="2028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 rot="3641392">
            <a:off x="2778665" y="1843228"/>
            <a:ext cx="15463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 smtClean="0">
                <a:solidFill>
                  <a:schemeClr val="accent2">
                    <a:lumMod val="50000"/>
                  </a:schemeClr>
                </a:solidFill>
              </a:rPr>
              <a:t>Life-extended</a:t>
            </a:r>
            <a:endParaRPr lang="en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" sz="1600" b="1" dirty="0" smtClean="0">
                <a:solidFill>
                  <a:schemeClr val="accent2">
                    <a:lumMod val="50000"/>
                  </a:schemeClr>
                </a:solidFill>
              </a:rPr>
              <a:t>ALD</a:t>
            </a:r>
            <a:endParaRPr lang="en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 rot="18778265">
            <a:off x="287174" y="1294907"/>
            <a:ext cx="865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 smtClean="0">
                <a:solidFill>
                  <a:schemeClr val="accent2">
                    <a:lumMod val="75000"/>
                  </a:schemeClr>
                </a:solidFill>
              </a:rPr>
              <a:t>ALD</a:t>
            </a:r>
            <a:endParaRPr lang="en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4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141" y="-18927"/>
            <a:ext cx="8229600" cy="1068517"/>
          </a:xfrm>
        </p:spPr>
        <p:txBody>
          <a:bodyPr/>
          <a:lstStyle/>
          <a:p>
            <a:pPr algn="ctr"/>
            <a:r>
              <a:rPr lang="en" sz="4400" dirty="0" smtClean="0"/>
              <a:t>Activity: TOP upgrade</a:t>
            </a:r>
            <a:endParaRPr lang="en" sz="4400" dirty="0"/>
          </a:p>
        </p:txBody>
      </p:sp>
      <p:sp>
        <p:nvSpPr>
          <p:cNvPr id="6" name="CasellaDiTesto 5"/>
          <p:cNvSpPr txBox="1"/>
          <p:nvPr/>
        </p:nvSpPr>
        <p:spPr>
          <a:xfrm rot="1463545">
            <a:off x="7776438" y="196589"/>
            <a:ext cx="13339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 sz="2400" smtClean="0">
                <a:solidFill>
                  <a:srgbClr val="FFFFFF"/>
                </a:solidFill>
                <a:effectLst>
                  <a:glow rad="101600">
                    <a:srgbClr val="FF0000">
                      <a:alpha val="75000"/>
                    </a:srgbClr>
                  </a:glow>
                </a:effectLst>
              </a:rPr>
              <a:t>New</a:t>
            </a:r>
            <a:endParaRPr lang="en" sz="2400">
              <a:solidFill>
                <a:srgbClr val="FFFFFF"/>
              </a:solidFill>
              <a:effectLst>
                <a:glow rad="101600">
                  <a:srgbClr val="FF0000">
                    <a:alpha val="75000"/>
                  </a:srgbClr>
                </a:glow>
              </a:effectLst>
            </a:endParaRPr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69861" y="6553195"/>
            <a:ext cx="609600" cy="441324"/>
          </a:xfrm>
        </p:spPr>
        <p:txBody>
          <a:bodyPr/>
          <a:lstStyle/>
          <a:p>
            <a:fld id="{DB9972FE-A404-854F-BD7A-6A306896CCF3}" type="slidenum">
              <a:rPr lang="en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Immagine 3" descr="2017-08-08 11.23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3" y="1785376"/>
            <a:ext cx="5207000" cy="3949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3702" y="1237776"/>
            <a:ext cx="437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Simulation</a:t>
            </a:r>
            <a:r>
              <a:rPr lang="it-IT" sz="2000" dirty="0" smtClean="0"/>
              <a:t> from B -&gt; k </a:t>
            </a:r>
            <a:r>
              <a:rPr lang="it-IT" sz="2000" dirty="0" err="1" smtClean="0">
                <a:latin typeface="Symbol" charset="2"/>
                <a:cs typeface="Symbol" charset="2"/>
              </a:rPr>
              <a:t>p</a:t>
            </a:r>
            <a:r>
              <a:rPr lang="it-IT" sz="2000" dirty="0" smtClean="0"/>
              <a:t>  </a:t>
            </a:r>
            <a:r>
              <a:rPr lang="it-IT" sz="2000" dirty="0" err="1" smtClean="0"/>
              <a:t>channel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54119" y="2017217"/>
            <a:ext cx="3336663" cy="423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QE:     QE</a:t>
            </a:r>
            <a:r>
              <a:rPr lang="it-IT" sz="2000" baseline="-25000" dirty="0" smtClean="0"/>
              <a:t>0</a:t>
            </a:r>
            <a:r>
              <a:rPr lang="it-IT" sz="2000" dirty="0" smtClean="0"/>
              <a:t>  -&gt;  80%  QE</a:t>
            </a:r>
            <a:r>
              <a:rPr lang="it-IT" sz="2000" baseline="-25000" dirty="0" smtClean="0"/>
              <a:t>0</a:t>
            </a:r>
            <a:endParaRPr lang="it-IT" dirty="0" smtClean="0"/>
          </a:p>
          <a:p>
            <a:r>
              <a:rPr lang="it-IT" sz="2400" dirty="0" err="1" smtClean="0">
                <a:latin typeface="Symbol" charset="2"/>
                <a:cs typeface="Symbol" charset="2"/>
              </a:rPr>
              <a:t>e</a:t>
            </a:r>
            <a:r>
              <a:rPr lang="it-IT" sz="2400" baseline="-25000" dirty="0" err="1" smtClean="0">
                <a:latin typeface="Symbol" charset="2"/>
                <a:cs typeface="Symbol" charset="2"/>
              </a:rPr>
              <a:t>p</a:t>
            </a:r>
            <a:r>
              <a:rPr lang="it-IT" dirty="0" smtClean="0"/>
              <a:t>:       </a:t>
            </a:r>
            <a:r>
              <a:rPr lang="it-IT" sz="2000" dirty="0" smtClean="0"/>
              <a:t>92%  -&gt;  90%</a:t>
            </a:r>
            <a:endParaRPr lang="it-IT" dirty="0" smtClean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 smtClean="0"/>
              <a:t>1-</a:t>
            </a:r>
            <a:r>
              <a:rPr lang="it-IT" sz="2400" dirty="0" smtClean="0">
                <a:latin typeface="Symbol" charset="2"/>
                <a:cs typeface="Symbol" charset="2"/>
              </a:rPr>
              <a:t>e</a:t>
            </a:r>
            <a:r>
              <a:rPr lang="it-IT" sz="2400" baseline="-25000" dirty="0" smtClean="0">
                <a:latin typeface="Symbol" charset="2"/>
                <a:cs typeface="Symbol" charset="2"/>
              </a:rPr>
              <a:t>p</a:t>
            </a:r>
            <a:r>
              <a:rPr lang="it-IT" sz="2000" dirty="0" smtClean="0">
                <a:latin typeface="Symbol" charset="2"/>
                <a:cs typeface="Symbol" charset="2"/>
              </a:rPr>
              <a:t>:</a:t>
            </a:r>
            <a:r>
              <a:rPr lang="it-IT" sz="2400" dirty="0" smtClean="0">
                <a:latin typeface="Symbol" charset="2"/>
                <a:cs typeface="Symbol" charset="2"/>
              </a:rPr>
              <a:t>  </a:t>
            </a:r>
            <a:r>
              <a:rPr lang="it-IT" sz="2000" dirty="0" smtClean="0">
                <a:cs typeface="Symbol" charset="2"/>
              </a:rPr>
              <a:t>8% -&gt; 10%</a:t>
            </a:r>
            <a:r>
              <a:rPr lang="it-IT" sz="2000" dirty="0" smtClean="0"/>
              <a:t>   </a:t>
            </a:r>
          </a:p>
          <a:p>
            <a:r>
              <a:rPr lang="it-IT" sz="2000" dirty="0" smtClean="0"/>
              <a:t>1-</a:t>
            </a:r>
            <a:r>
              <a:rPr lang="it-IT" sz="2400" dirty="0" smtClean="0">
                <a:latin typeface="Symbol" charset="2"/>
                <a:cs typeface="Symbol" charset="2"/>
              </a:rPr>
              <a:t>e</a:t>
            </a:r>
            <a:r>
              <a:rPr lang="it-IT" sz="2400" baseline="-25000" dirty="0" smtClean="0">
                <a:latin typeface="Symbol" charset="2"/>
                <a:cs typeface="Symbol" charset="2"/>
              </a:rPr>
              <a:t>p</a:t>
            </a:r>
            <a:r>
              <a:rPr lang="it-IT" sz="2000" dirty="0">
                <a:latin typeface="Symbol" charset="2"/>
                <a:cs typeface="Symbol" charset="2"/>
              </a:rPr>
              <a:t> </a:t>
            </a:r>
            <a:r>
              <a:rPr lang="it-IT" sz="2000" dirty="0" smtClean="0">
                <a:latin typeface="Symbol" charset="2"/>
                <a:cs typeface="Symbol" charset="2"/>
              </a:rPr>
              <a:t>/</a:t>
            </a:r>
            <a:r>
              <a:rPr lang="it-IT" sz="2800" dirty="0" smtClean="0">
                <a:latin typeface="Symbol" charset="2"/>
                <a:cs typeface="Symbol" charset="2"/>
              </a:rPr>
              <a:t> </a:t>
            </a:r>
            <a:r>
              <a:rPr lang="it-IT" sz="2000" dirty="0" smtClean="0"/>
              <a:t>1-</a:t>
            </a:r>
            <a:r>
              <a:rPr lang="it-IT" sz="2400" dirty="0" smtClean="0">
                <a:latin typeface="Symbol" charset="2"/>
                <a:cs typeface="Symbol" charset="2"/>
              </a:rPr>
              <a:t>e</a:t>
            </a:r>
            <a:r>
              <a:rPr lang="it-IT" sz="2400" baseline="-25000" dirty="0" smtClean="0">
                <a:latin typeface="Symbol" charset="2"/>
                <a:cs typeface="Symbol" charset="2"/>
              </a:rPr>
              <a:t>p0 </a:t>
            </a:r>
            <a:r>
              <a:rPr lang="it-IT" sz="2000" dirty="0">
                <a:cs typeface="Symbol" charset="2"/>
              </a:rPr>
              <a:t>=</a:t>
            </a:r>
            <a:r>
              <a:rPr lang="it-IT" sz="2000" dirty="0" smtClean="0">
                <a:cs typeface="Symbol" charset="2"/>
              </a:rPr>
              <a:t> </a:t>
            </a:r>
            <a:r>
              <a:rPr lang="it-IT" sz="2000" dirty="0" smtClean="0"/>
              <a:t>1.25</a:t>
            </a:r>
            <a:r>
              <a:rPr lang="it-IT" sz="2000" baseline="-25000" dirty="0" smtClean="0">
                <a:latin typeface="Symbol" charset="2"/>
                <a:cs typeface="Symbol" charset="2"/>
              </a:rPr>
              <a:t>  </a:t>
            </a:r>
          </a:p>
          <a:p>
            <a:endParaRPr lang="it-IT" sz="2000" baseline="-25000" dirty="0">
              <a:latin typeface="Symbol" charset="2"/>
              <a:cs typeface="Symbol" charset="2"/>
            </a:endParaRPr>
          </a:p>
          <a:p>
            <a:r>
              <a:rPr lang="it-IT" sz="2000" dirty="0" err="1" smtClean="0">
                <a:cs typeface="Symbol" charset="2"/>
              </a:rPr>
              <a:t>Loosing</a:t>
            </a:r>
            <a:r>
              <a:rPr lang="it-IT" sz="2000" dirty="0" smtClean="0">
                <a:cs typeface="Symbol" charset="2"/>
              </a:rPr>
              <a:t> 20% of QE</a:t>
            </a:r>
          </a:p>
          <a:p>
            <a:r>
              <a:rPr lang="it-IT" sz="2000" dirty="0">
                <a:cs typeface="Symbol" charset="2"/>
              </a:rPr>
              <a:t>p</a:t>
            </a:r>
            <a:r>
              <a:rPr lang="it-IT" sz="2000" dirty="0" smtClean="0">
                <a:cs typeface="Symbol" charset="2"/>
              </a:rPr>
              <a:t>roduce </a:t>
            </a:r>
            <a:r>
              <a:rPr lang="it-IT" sz="2000" dirty="0" err="1" smtClean="0">
                <a:cs typeface="Symbol" charset="2"/>
              </a:rPr>
              <a:t>increase</a:t>
            </a:r>
            <a:r>
              <a:rPr lang="it-IT" sz="2000" dirty="0" smtClean="0">
                <a:cs typeface="Symbol" charset="2"/>
              </a:rPr>
              <a:t> of </a:t>
            </a:r>
            <a:r>
              <a:rPr lang="it-IT" sz="2000" dirty="0" err="1" smtClean="0">
                <a:latin typeface="Symbol" charset="2"/>
                <a:cs typeface="Symbol" charset="2"/>
              </a:rPr>
              <a:t>p</a:t>
            </a:r>
            <a:r>
              <a:rPr lang="it-IT" sz="2000" dirty="0" smtClean="0">
                <a:latin typeface="Symbol" charset="2"/>
                <a:cs typeface="Symbol" charset="2"/>
              </a:rPr>
              <a:t> / K</a:t>
            </a:r>
            <a:r>
              <a:rPr lang="it-IT" sz="2000" dirty="0" smtClean="0">
                <a:cs typeface="Symbol" charset="2"/>
              </a:rPr>
              <a:t> </a:t>
            </a:r>
            <a:r>
              <a:rPr lang="it-IT" sz="2000" dirty="0" err="1" smtClean="0">
                <a:cs typeface="Symbol" charset="2"/>
              </a:rPr>
              <a:t>separation</a:t>
            </a:r>
            <a:r>
              <a:rPr lang="it-IT" sz="2000" dirty="0" smtClean="0">
                <a:cs typeface="Symbol" charset="2"/>
              </a:rPr>
              <a:t> </a:t>
            </a:r>
            <a:r>
              <a:rPr lang="it-IT" sz="2000" dirty="0" err="1" smtClean="0">
                <a:cs typeface="Symbol" charset="2"/>
              </a:rPr>
              <a:t>inefficiency</a:t>
            </a:r>
            <a:r>
              <a:rPr lang="it-IT" sz="2000" dirty="0" smtClean="0">
                <a:cs typeface="Symbol" charset="2"/>
              </a:rPr>
              <a:t> of 25%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602155" y="2881109"/>
            <a:ext cx="7268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cs typeface="Symbol" charset="2"/>
              </a:rPr>
              <a:t>2</a:t>
            </a:r>
            <a:r>
              <a:rPr lang="it-IT" sz="2000">
                <a:cs typeface="Symbol" charset="2"/>
              </a:rPr>
              <a:t>% </a:t>
            </a:r>
            <a:r>
              <a:rPr lang="it-IT" sz="2000" smtClean="0">
                <a:cs typeface="Symbol" charset="2"/>
              </a:rPr>
              <a:t>decrease</a:t>
            </a:r>
            <a:r>
              <a:rPr lang="it-IT" sz="2000" dirty="0" smtClean="0">
                <a:cs typeface="Symbol" charset="2"/>
              </a:rPr>
              <a:t> of </a:t>
            </a:r>
            <a:r>
              <a:rPr lang="it-IT" sz="2000" dirty="0" err="1">
                <a:latin typeface="Symbol" charset="2"/>
                <a:cs typeface="Symbol" charset="2"/>
              </a:rPr>
              <a:t>p</a:t>
            </a:r>
            <a:r>
              <a:rPr lang="it-IT" sz="2000" dirty="0">
                <a:cs typeface="Symbol" charset="2"/>
              </a:rPr>
              <a:t> </a:t>
            </a:r>
            <a:r>
              <a:rPr lang="it-IT" sz="2000" dirty="0" err="1">
                <a:cs typeface="Symbol" charset="2"/>
              </a:rPr>
              <a:t>efficiency</a:t>
            </a:r>
            <a:r>
              <a:rPr lang="it-IT" sz="2000" dirty="0">
                <a:cs typeface="Symbol" charset="2"/>
              </a:rPr>
              <a:t> </a:t>
            </a:r>
            <a:r>
              <a:rPr lang="it-IT" sz="2000" dirty="0" smtClean="0">
                <a:cs typeface="Symbol" charset="2"/>
              </a:rPr>
              <a:t> </a:t>
            </a:r>
          </a:p>
          <a:p>
            <a:r>
              <a:rPr lang="it-IT" sz="2000" dirty="0" err="1" smtClean="0">
                <a:cs typeface="Symbol" charset="2"/>
              </a:rPr>
              <a:t>is</a:t>
            </a:r>
            <a:r>
              <a:rPr lang="it-IT" sz="2000" dirty="0" smtClean="0">
                <a:cs typeface="Symbol" charset="2"/>
              </a:rPr>
              <a:t> </a:t>
            </a:r>
            <a:r>
              <a:rPr lang="it-IT" sz="2000" dirty="0" err="1">
                <a:cs typeface="Symbol" charset="2"/>
              </a:rPr>
              <a:t>equivalent</a:t>
            </a:r>
            <a:r>
              <a:rPr lang="it-IT" sz="2000" dirty="0">
                <a:cs typeface="Symbol" charset="2"/>
              </a:rPr>
              <a:t> </a:t>
            </a:r>
            <a:r>
              <a:rPr lang="it-IT" sz="2000" dirty="0" smtClean="0">
                <a:cs typeface="Symbol" charset="2"/>
              </a:rPr>
              <a:t>to </a:t>
            </a:r>
          </a:p>
          <a:p>
            <a:r>
              <a:rPr lang="it-IT" sz="2000" dirty="0" smtClean="0">
                <a:cs typeface="Symbol" charset="2"/>
              </a:rPr>
              <a:t>2</a:t>
            </a:r>
            <a:r>
              <a:rPr lang="it-IT" sz="2000" dirty="0">
                <a:cs typeface="Symbol" charset="2"/>
              </a:rPr>
              <a:t>% </a:t>
            </a:r>
            <a:r>
              <a:rPr lang="it-IT" sz="2000" dirty="0" err="1" smtClean="0">
                <a:cs typeface="Symbol" charset="2"/>
              </a:rPr>
              <a:t>increse</a:t>
            </a:r>
            <a:r>
              <a:rPr lang="it-IT" sz="2000" dirty="0" smtClean="0">
                <a:cs typeface="Symbol" charset="2"/>
              </a:rPr>
              <a:t> of </a:t>
            </a:r>
            <a:r>
              <a:rPr lang="it-IT" sz="2000" dirty="0">
                <a:cs typeface="Symbol" charset="2"/>
              </a:rPr>
              <a:t>K </a:t>
            </a:r>
            <a:r>
              <a:rPr lang="it-IT" sz="2000" dirty="0" err="1">
                <a:cs typeface="Symbol" charset="2"/>
              </a:rPr>
              <a:t>contamination</a:t>
            </a:r>
            <a:r>
              <a:rPr lang="it-IT" sz="20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8795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141" y="-18927"/>
            <a:ext cx="8229600" cy="1068517"/>
          </a:xfrm>
        </p:spPr>
        <p:txBody>
          <a:bodyPr/>
          <a:lstStyle/>
          <a:p>
            <a:pPr algn="ctr"/>
            <a:r>
              <a:rPr lang="en" sz="4400" dirty="0" smtClean="0"/>
              <a:t>Activity: TOP upgrade</a:t>
            </a:r>
            <a:endParaRPr lang="en" sz="4400" dirty="0"/>
          </a:p>
        </p:txBody>
      </p:sp>
      <p:sp>
        <p:nvSpPr>
          <p:cNvPr id="6" name="CasellaDiTesto 5"/>
          <p:cNvSpPr txBox="1"/>
          <p:nvPr/>
        </p:nvSpPr>
        <p:spPr>
          <a:xfrm rot="1463545">
            <a:off x="7776438" y="196589"/>
            <a:ext cx="13339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 sz="2400" smtClean="0">
                <a:solidFill>
                  <a:srgbClr val="FFFFFF"/>
                </a:solidFill>
                <a:effectLst>
                  <a:glow rad="101600">
                    <a:srgbClr val="FF0000">
                      <a:alpha val="75000"/>
                    </a:srgbClr>
                  </a:glow>
                </a:effectLst>
              </a:rPr>
              <a:t>New</a:t>
            </a:r>
            <a:endParaRPr lang="en" sz="2400">
              <a:solidFill>
                <a:srgbClr val="FFFFFF"/>
              </a:solidFill>
              <a:effectLst>
                <a:glow rad="101600">
                  <a:srgbClr val="FF0000">
                    <a:alpha val="75000"/>
                  </a:srgbClr>
                </a:glow>
              </a:effectLst>
            </a:endParaRPr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69861" y="6553195"/>
            <a:ext cx="609600" cy="441324"/>
          </a:xfrm>
        </p:spPr>
        <p:txBody>
          <a:bodyPr/>
          <a:lstStyle/>
          <a:p>
            <a:fld id="{DB9972FE-A404-854F-BD7A-6A306896CCF3}" type="slidenum">
              <a:rPr lang="en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Immagine 2" descr="2017-08-08 11.17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8" y="1121836"/>
            <a:ext cx="7720372" cy="566236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28619" y="1237776"/>
            <a:ext cx="204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Baseline scenario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860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141" y="-18927"/>
            <a:ext cx="8229600" cy="1068517"/>
          </a:xfrm>
        </p:spPr>
        <p:txBody>
          <a:bodyPr/>
          <a:lstStyle/>
          <a:p>
            <a:pPr algn="ctr"/>
            <a:r>
              <a:rPr lang="en" sz="4400" dirty="0" smtClean="0"/>
              <a:t>Activity: TOP upgrade</a:t>
            </a:r>
            <a:endParaRPr lang="en" sz="4400" dirty="0"/>
          </a:p>
        </p:txBody>
      </p:sp>
      <p:sp>
        <p:nvSpPr>
          <p:cNvPr id="6" name="CasellaDiTesto 5"/>
          <p:cNvSpPr txBox="1"/>
          <p:nvPr/>
        </p:nvSpPr>
        <p:spPr>
          <a:xfrm rot="1463545">
            <a:off x="7776438" y="196589"/>
            <a:ext cx="13339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 sz="2400" smtClean="0">
                <a:solidFill>
                  <a:srgbClr val="FFFFFF"/>
                </a:solidFill>
                <a:effectLst>
                  <a:glow rad="101600">
                    <a:srgbClr val="FF0000">
                      <a:alpha val="75000"/>
                    </a:srgbClr>
                  </a:glow>
                </a:effectLst>
              </a:rPr>
              <a:t>New</a:t>
            </a:r>
            <a:endParaRPr lang="en" sz="2400">
              <a:solidFill>
                <a:srgbClr val="FFFFFF"/>
              </a:solidFill>
              <a:effectLst>
                <a:glow rad="101600">
                  <a:srgbClr val="FF0000">
                    <a:alpha val="75000"/>
                  </a:srgbClr>
                </a:glow>
              </a:effectLst>
            </a:endParaRPr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69861" y="6553195"/>
            <a:ext cx="609600" cy="441324"/>
          </a:xfrm>
        </p:spPr>
        <p:txBody>
          <a:bodyPr/>
          <a:lstStyle/>
          <a:p>
            <a:fld id="{DB9972FE-A404-854F-BD7A-6A306896CCF3}" type="slidenum">
              <a:rPr lang="en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Immagine 3" descr="2017-08-08 11.53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3" y="1397400"/>
            <a:ext cx="7699333" cy="534869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0388" y="1093101"/>
            <a:ext cx="225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Pessimistic</a:t>
            </a:r>
            <a:r>
              <a:rPr lang="it-IT" sz="2000" dirty="0" smtClean="0"/>
              <a:t> scenario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6512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141" y="-18927"/>
            <a:ext cx="8229600" cy="1068517"/>
          </a:xfrm>
        </p:spPr>
        <p:txBody>
          <a:bodyPr/>
          <a:lstStyle/>
          <a:p>
            <a:pPr algn="ctr"/>
            <a:r>
              <a:rPr lang="en" sz="4400" dirty="0" smtClean="0"/>
              <a:t>Activity: TOP upgrade</a:t>
            </a:r>
            <a:endParaRPr lang="en" sz="4400" dirty="0"/>
          </a:p>
        </p:txBody>
      </p:sp>
      <p:sp>
        <p:nvSpPr>
          <p:cNvPr id="6" name="CasellaDiTesto 5"/>
          <p:cNvSpPr txBox="1"/>
          <p:nvPr/>
        </p:nvSpPr>
        <p:spPr>
          <a:xfrm rot="1463545">
            <a:off x="7776438" y="196589"/>
            <a:ext cx="13339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 sz="2400" smtClean="0">
                <a:solidFill>
                  <a:srgbClr val="FFFFFF"/>
                </a:solidFill>
                <a:effectLst>
                  <a:glow rad="101600">
                    <a:srgbClr val="FF0000">
                      <a:alpha val="75000"/>
                    </a:srgbClr>
                  </a:glow>
                </a:effectLst>
              </a:rPr>
              <a:t>New</a:t>
            </a:r>
            <a:endParaRPr lang="en" sz="2400">
              <a:solidFill>
                <a:srgbClr val="FFFFFF"/>
              </a:solidFill>
              <a:effectLst>
                <a:glow rad="101600">
                  <a:srgbClr val="FF0000">
                    <a:alpha val="75000"/>
                  </a:srgbClr>
                </a:glow>
              </a:effectLst>
            </a:endParaRPr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69861" y="6553195"/>
            <a:ext cx="609600" cy="441324"/>
          </a:xfrm>
        </p:spPr>
        <p:txBody>
          <a:bodyPr/>
          <a:lstStyle/>
          <a:p>
            <a:fld id="{DB9972FE-A404-854F-BD7A-6A306896CCF3}" type="slidenum">
              <a:rPr lang="en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Immagine 2" descr="2017-08-08 11.5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5" y="1256014"/>
            <a:ext cx="7948111" cy="556160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0388" y="1093101"/>
            <a:ext cx="225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Optimistic</a:t>
            </a:r>
            <a:r>
              <a:rPr lang="it-IT" sz="2000" dirty="0" smtClean="0"/>
              <a:t> scenario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5639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141" y="-18927"/>
            <a:ext cx="8229600" cy="1068517"/>
          </a:xfrm>
        </p:spPr>
        <p:txBody>
          <a:bodyPr/>
          <a:lstStyle/>
          <a:p>
            <a:pPr algn="ctr"/>
            <a:r>
              <a:rPr lang="en" sz="4400" dirty="0" smtClean="0"/>
              <a:t>Activity: TOP upgrade</a:t>
            </a:r>
            <a:endParaRPr lang="en" sz="4400" dirty="0"/>
          </a:p>
        </p:txBody>
      </p:sp>
      <p:sp>
        <p:nvSpPr>
          <p:cNvPr id="6" name="CasellaDiTesto 5"/>
          <p:cNvSpPr txBox="1"/>
          <p:nvPr/>
        </p:nvSpPr>
        <p:spPr>
          <a:xfrm rot="1463545">
            <a:off x="7776438" y="196589"/>
            <a:ext cx="13339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 sz="2400" smtClean="0">
                <a:solidFill>
                  <a:srgbClr val="FFFFFF"/>
                </a:solidFill>
                <a:effectLst>
                  <a:glow rad="101600">
                    <a:srgbClr val="FF0000">
                      <a:alpha val="75000"/>
                    </a:srgbClr>
                  </a:glow>
                </a:effectLst>
              </a:rPr>
              <a:t>New</a:t>
            </a:r>
            <a:endParaRPr lang="en" sz="2400">
              <a:solidFill>
                <a:srgbClr val="FFFFFF"/>
              </a:solidFill>
              <a:effectLst>
                <a:glow rad="101600">
                  <a:srgbClr val="FF0000">
                    <a:alpha val="75000"/>
                  </a:srgbClr>
                </a:glow>
              </a:effectLst>
            </a:endParaRPr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69861" y="6553195"/>
            <a:ext cx="609600" cy="441324"/>
          </a:xfrm>
        </p:spPr>
        <p:txBody>
          <a:bodyPr/>
          <a:lstStyle/>
          <a:p>
            <a:fld id="{DB9972FE-A404-854F-BD7A-6A306896CCF3}" type="slidenum">
              <a:rPr lang="en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03201" y="1376716"/>
            <a:ext cx="8671858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800" dirty="0" smtClean="0"/>
              <a:t>Conventional MCP-PMTs to be replaced: 224</a:t>
            </a:r>
          </a:p>
          <a:p>
            <a:endParaRPr lang="en" sz="1800" dirty="0" smtClean="0"/>
          </a:p>
          <a:p>
            <a:r>
              <a:rPr lang="en" sz="1800" dirty="0" smtClean="0"/>
              <a:t>Total available MCP-PMTs for replacements: 63</a:t>
            </a:r>
          </a:p>
          <a:p>
            <a:endParaRPr lang="en" sz="1800" dirty="0" smtClean="0"/>
          </a:p>
          <a:p>
            <a:r>
              <a:rPr lang="en" sz="1800" dirty="0" smtClean="0">
                <a:solidFill>
                  <a:srgbClr val="FF0000"/>
                </a:solidFill>
              </a:rPr>
              <a:t>Necessary additional order from now: 161  +  spares</a:t>
            </a:r>
          </a:p>
          <a:p>
            <a:endParaRPr lang="en" sz="1800" dirty="0" smtClean="0"/>
          </a:p>
          <a:p>
            <a:r>
              <a:rPr lang="en" sz="1800" dirty="0" smtClean="0"/>
              <a:t>The current estimation time of the </a:t>
            </a:r>
            <a:r>
              <a:rPr lang="en" sz="1800" dirty="0" smtClean="0">
                <a:solidFill>
                  <a:srgbClr val="3366FF"/>
                </a:solidFill>
              </a:rPr>
              <a:t>replacement is 2020 summer shutdown</a:t>
            </a:r>
            <a:r>
              <a:rPr lang="en" sz="1800" dirty="0" smtClean="0"/>
              <a:t>, which depends on the actual level of the beam background (current assumption is 5-8 MHz/PMT) and on the PMT gain (current assumption is 2.5 x10</a:t>
            </a:r>
            <a:r>
              <a:rPr lang="en" sz="1800" baseline="30000" dirty="0" smtClean="0"/>
              <a:t>5</a:t>
            </a:r>
            <a:r>
              <a:rPr lang="en" sz="1800" dirty="0" smtClean="0"/>
              <a:t>).</a:t>
            </a:r>
          </a:p>
          <a:p>
            <a:endParaRPr lang="en" sz="1800" dirty="0" smtClean="0"/>
          </a:p>
          <a:p>
            <a:r>
              <a:rPr lang="en" sz="1800" dirty="0" smtClean="0"/>
              <a:t>Financial considerations:</a:t>
            </a:r>
          </a:p>
          <a:p>
            <a:endParaRPr lang="en" sz="800" dirty="0" smtClean="0"/>
          </a:p>
          <a:p>
            <a:pPr marL="342900" indent="-342900">
              <a:buAutoNum type="arabicParenR"/>
            </a:pPr>
            <a:r>
              <a:rPr lang="en" sz="1800" dirty="0" smtClean="0"/>
              <a:t>We must order additional 180 PMT.  The cost is 5 keuro / PMT</a:t>
            </a:r>
          </a:p>
          <a:p>
            <a:pPr marL="342900" indent="-342900">
              <a:buAutoNum type="arabicParenR"/>
            </a:pPr>
            <a:r>
              <a:rPr lang="en" sz="1800" dirty="0" smtClean="0"/>
              <a:t>Nagoya can cover additional 60 PMT with the current budget expectation</a:t>
            </a:r>
          </a:p>
          <a:p>
            <a:pPr marL="342900" indent="-342900">
              <a:buAutoNum type="arabicParenR"/>
            </a:pPr>
            <a:endParaRPr lang="en" sz="1800" dirty="0" smtClean="0"/>
          </a:p>
          <a:p>
            <a:r>
              <a:rPr lang="en" sz="1800" dirty="0" smtClean="0"/>
              <a:t>We still miss funding for 120 PMT.</a:t>
            </a:r>
          </a:p>
          <a:p>
            <a:r>
              <a:rPr lang="en" sz="1800" dirty="0" smtClean="0"/>
              <a:t>We propose to contribute for 50% of the uncovered budget (60 PMT ~ 2 modules)</a:t>
            </a: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81710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141" y="-18927"/>
            <a:ext cx="8229600" cy="1068517"/>
          </a:xfrm>
        </p:spPr>
        <p:txBody>
          <a:bodyPr/>
          <a:lstStyle/>
          <a:p>
            <a:pPr algn="ctr"/>
            <a:r>
              <a:rPr lang="en" sz="4400" dirty="0" smtClean="0"/>
              <a:t>Activity: PMT test</a:t>
            </a:r>
            <a:endParaRPr lang="en" sz="4400" dirty="0"/>
          </a:p>
        </p:txBody>
      </p:sp>
      <p:sp>
        <p:nvSpPr>
          <p:cNvPr id="6" name="CasellaDiTesto 5"/>
          <p:cNvSpPr txBox="1"/>
          <p:nvPr/>
        </p:nvSpPr>
        <p:spPr>
          <a:xfrm rot="1463545">
            <a:off x="7776438" y="196589"/>
            <a:ext cx="13339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 sz="2400" smtClean="0">
                <a:solidFill>
                  <a:srgbClr val="FFFFFF"/>
                </a:solidFill>
                <a:effectLst>
                  <a:glow rad="101600">
                    <a:srgbClr val="FF0000">
                      <a:alpha val="75000"/>
                    </a:srgbClr>
                  </a:glow>
                </a:effectLst>
              </a:rPr>
              <a:t>New</a:t>
            </a:r>
            <a:endParaRPr lang="en" sz="2400">
              <a:solidFill>
                <a:srgbClr val="FFFFFF"/>
              </a:solidFill>
              <a:effectLst>
                <a:glow rad="101600">
                  <a:srgbClr val="FF0000">
                    <a:alpha val="75000"/>
                  </a:srgbClr>
                </a:glow>
              </a:effectLst>
            </a:endParaRPr>
          </a:p>
        </p:txBody>
      </p:sp>
      <p:pic>
        <p:nvPicPr>
          <p:cNvPr id="7" name="Immagine 6" descr="2017-07-09 10.3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5" y="1842820"/>
            <a:ext cx="6408525" cy="318507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7907" y="5005290"/>
            <a:ext cx="9001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smtClean="0">
                <a:solidFill>
                  <a:schemeClr val="tx1"/>
                </a:solidFill>
              </a:rPr>
              <a:t>63 ALD MCP-PMTs already produced ready to be tested.</a:t>
            </a:r>
          </a:p>
          <a:p>
            <a:endParaRPr lang="en" sz="800" smtClean="0">
              <a:solidFill>
                <a:schemeClr val="tx1"/>
              </a:solidFill>
            </a:endParaRPr>
          </a:p>
          <a:p>
            <a:r>
              <a:rPr lang="en" sz="1600" smtClean="0"/>
              <a:t>@ Nagoya: PMT characterization  (HV test, QE measurement)</a:t>
            </a:r>
          </a:p>
          <a:p>
            <a:endParaRPr lang="en" sz="800" smtClean="0"/>
          </a:p>
          <a:p>
            <a:r>
              <a:rPr lang="en" sz="1600" smtClean="0"/>
              <a:t>@KEK: measurements with PMT inside magnetic field</a:t>
            </a:r>
          </a:p>
          <a:p>
            <a:endParaRPr lang="en" sz="1600"/>
          </a:p>
          <a:p>
            <a:r>
              <a:rPr lang="en" sz="1600" smtClean="0"/>
              <a:t>We have been requested and we would like to contribute </a:t>
            </a:r>
            <a:r>
              <a:rPr lang="en" sz="1600"/>
              <a:t>to the ALD MCP-PMT </a:t>
            </a:r>
            <a:r>
              <a:rPr lang="en" sz="1600" smtClean="0"/>
              <a:t>test </a:t>
            </a:r>
          </a:p>
          <a:p>
            <a:r>
              <a:rPr lang="en" sz="1600" smtClean="0"/>
              <a:t>at </a:t>
            </a:r>
            <a:r>
              <a:rPr lang="en" sz="1600"/>
              <a:t>Nagoya and </a:t>
            </a:r>
            <a:r>
              <a:rPr lang="en" sz="1600" smtClean="0"/>
              <a:t>KEK. There will be 1 m.u. of financial contribution from the Nagoya University</a:t>
            </a:r>
            <a:endParaRPr lang="en" sz="1600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69861" y="6553195"/>
            <a:ext cx="609600" cy="441324"/>
          </a:xfrm>
        </p:spPr>
        <p:txBody>
          <a:bodyPr/>
          <a:lstStyle/>
          <a:p>
            <a:fld id="{DB9972FE-A404-854F-BD7A-6A306896CCF3}" type="slidenum">
              <a:rPr lang="en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2966" y="1258044"/>
            <a:ext cx="86740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smtClean="0"/>
              <a:t>Considering we must replace the conventional MCP-PMT the production of the </a:t>
            </a:r>
          </a:p>
          <a:p>
            <a:r>
              <a:rPr lang="en" sz="1600" smtClean="0"/>
              <a:t>life-extended MCP-PMT is going on with a production rate of  5-10 PMT/month </a:t>
            </a:r>
            <a:endParaRPr lang="en" sz="1600"/>
          </a:p>
        </p:txBody>
      </p:sp>
    </p:spTree>
    <p:extLst>
      <p:ext uri="{BB962C8B-B14F-4D97-AF65-F5344CB8AC3E}">
        <p14:creationId xmlns:p14="http://schemas.microsoft.com/office/powerpoint/2010/main" val="227142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7784" y="80345"/>
            <a:ext cx="5033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 smtClean="0">
                <a:latin typeface="+mj-lt"/>
              </a:rPr>
              <a:t>Report from referees</a:t>
            </a:r>
            <a:endParaRPr lang="it-IT" sz="4400" dirty="0">
              <a:latin typeface="+mj-lt"/>
            </a:endParaRPr>
          </a:p>
        </p:txBody>
      </p:sp>
      <p:pic>
        <p:nvPicPr>
          <p:cNvPr id="6" name="Immagine 5" descr="AndreazzaCSN1Torin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1" y="1048806"/>
            <a:ext cx="8482015" cy="58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9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7784" y="80345"/>
            <a:ext cx="45860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 smtClean="0">
                <a:latin typeface="+mj-lt"/>
              </a:rPr>
              <a:t>Additional material</a:t>
            </a:r>
            <a:endParaRPr lang="it-IT" sz="4400" dirty="0">
              <a:latin typeface="+mj-lt"/>
            </a:endParaRPr>
          </a:p>
        </p:txBody>
      </p:sp>
      <p:pic>
        <p:nvPicPr>
          <p:cNvPr id="2" name="Immagine 1" descr="2017-12-21 10.59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7" y="1098196"/>
            <a:ext cx="7112277" cy="47532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87503" y="6005120"/>
            <a:ext cx="847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Summer</a:t>
            </a:r>
            <a:r>
              <a:rPr lang="it-IT" sz="2000" dirty="0" smtClean="0"/>
              <a:t> 2020    1 C/cm2   80% QE   in the slot with the </a:t>
            </a:r>
            <a:r>
              <a:rPr lang="it-IT" sz="2000" dirty="0" err="1" smtClean="0"/>
              <a:t>lower</a:t>
            </a:r>
            <a:r>
              <a:rPr lang="it-IT" sz="2000" dirty="0" smtClean="0"/>
              <a:t> background (#10)</a:t>
            </a:r>
          </a:p>
          <a:p>
            <a:r>
              <a:rPr lang="it-IT" sz="2000" dirty="0" err="1" smtClean="0"/>
              <a:t>Summer</a:t>
            </a:r>
            <a:r>
              <a:rPr lang="it-IT" sz="2000" dirty="0" smtClean="0"/>
              <a:t> 2021    2 C/cm2     0%  QE                              </a:t>
            </a:r>
            <a:r>
              <a:rPr lang="it-IT" sz="2000" dirty="0" smtClean="0"/>
              <a:t>“</a:t>
            </a:r>
            <a:r>
              <a:rPr lang="it-IT" sz="2000" dirty="0" smtClean="0"/>
              <a:t>  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1130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457</Words>
  <Application>Microsoft Macintosh PowerPoint</Application>
  <PresentationFormat>Presentazione su schermo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Activity: TOP upgrade</vt:lpstr>
      <vt:lpstr>Activity: TOP upgrade</vt:lpstr>
      <vt:lpstr>Activity: TOP upgrade</vt:lpstr>
      <vt:lpstr>Activity: TOP upgrade</vt:lpstr>
      <vt:lpstr>Activity: TOP upgrade</vt:lpstr>
      <vt:lpstr>Activity: TOP upgrade</vt:lpstr>
      <vt:lpstr>Activity: PMT test</vt:lpstr>
      <vt:lpstr>Presentazione di PowerPoint</vt:lpstr>
      <vt:lpstr>Presentazione di PowerPoint</vt:lpstr>
    </vt:vector>
  </TitlesOfParts>
  <Company>INFN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Activity: TOP upgrade</dc:title>
  <dc:creator>Ezio Torassa</dc:creator>
  <cp:lastModifiedBy>Ezio Torassa</cp:lastModifiedBy>
  <cp:revision>16</cp:revision>
  <dcterms:created xsi:type="dcterms:W3CDTF">2017-08-08T08:49:56Z</dcterms:created>
  <dcterms:modified xsi:type="dcterms:W3CDTF">2017-12-21T10:14:58Z</dcterms:modified>
</cp:coreProperties>
</file>