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 id="2147483759" r:id="rId3"/>
    <p:sldMasterId id="2147483772" r:id="rId4"/>
    <p:sldMasterId id="2147483785" r:id="rId5"/>
    <p:sldMasterId id="2147483798" r:id="rId6"/>
    <p:sldMasterId id="2147483811" r:id="rId7"/>
    <p:sldMasterId id="2147483866" r:id="rId8"/>
    <p:sldMasterId id="2147483879" r:id="rId9"/>
    <p:sldMasterId id="2147483892" r:id="rId10"/>
    <p:sldMasterId id="2147483933" r:id="rId11"/>
    <p:sldMasterId id="2147483960" r:id="rId12"/>
    <p:sldMasterId id="2147483986" r:id="rId13"/>
    <p:sldMasterId id="2147484064" r:id="rId14"/>
    <p:sldMasterId id="2147484076" r:id="rId15"/>
    <p:sldMasterId id="2147484088" r:id="rId16"/>
    <p:sldMasterId id="2147484126" r:id="rId17"/>
    <p:sldMasterId id="2147484138" r:id="rId18"/>
    <p:sldMasterId id="2147484151" r:id="rId19"/>
  </p:sldMasterIdLst>
  <p:notesMasterIdLst>
    <p:notesMasterId r:id="rId62"/>
  </p:notesMasterIdLst>
  <p:sldIdLst>
    <p:sldId id="768" r:id="rId20"/>
    <p:sldId id="669" r:id="rId21"/>
    <p:sldId id="744" r:id="rId22"/>
    <p:sldId id="747" r:id="rId23"/>
    <p:sldId id="672" r:id="rId24"/>
    <p:sldId id="783" r:id="rId25"/>
    <p:sldId id="769" r:id="rId26"/>
    <p:sldId id="784" r:id="rId27"/>
    <p:sldId id="785" r:id="rId28"/>
    <p:sldId id="772" r:id="rId29"/>
    <p:sldId id="773" r:id="rId30"/>
    <p:sldId id="774" r:id="rId31"/>
    <p:sldId id="788" r:id="rId32"/>
    <p:sldId id="776" r:id="rId33"/>
    <p:sldId id="777" r:id="rId34"/>
    <p:sldId id="787" r:id="rId35"/>
    <p:sldId id="698" r:id="rId36"/>
    <p:sldId id="697" r:id="rId37"/>
    <p:sldId id="694" r:id="rId38"/>
    <p:sldId id="708" r:id="rId39"/>
    <p:sldId id="791" r:id="rId40"/>
    <p:sldId id="794" r:id="rId41"/>
    <p:sldId id="764" r:id="rId42"/>
    <p:sldId id="766" r:id="rId43"/>
    <p:sldId id="790" r:id="rId44"/>
    <p:sldId id="709" r:id="rId45"/>
    <p:sldId id="712" r:id="rId46"/>
    <p:sldId id="714" r:id="rId47"/>
    <p:sldId id="715" r:id="rId48"/>
    <p:sldId id="716" r:id="rId49"/>
    <p:sldId id="726" r:id="rId50"/>
    <p:sldId id="727" r:id="rId51"/>
    <p:sldId id="729" r:id="rId52"/>
    <p:sldId id="730" r:id="rId53"/>
    <p:sldId id="731" r:id="rId54"/>
    <p:sldId id="795" r:id="rId55"/>
    <p:sldId id="733" r:id="rId56"/>
    <p:sldId id="782" r:id="rId57"/>
    <p:sldId id="778" r:id="rId58"/>
    <p:sldId id="796" r:id="rId59"/>
    <p:sldId id="797" r:id="rId60"/>
    <p:sldId id="798" r:id="rId6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ern="1200">
        <a:solidFill>
          <a:schemeClr val="tx1"/>
        </a:solidFill>
        <a:latin typeface="Times New Roman" pitchFamily="18" charset="0"/>
        <a:ea typeface="宋体" pitchFamily="2" charset="-122"/>
        <a:cs typeface="+mn-cs"/>
      </a:defRPr>
    </a:lvl5pPr>
    <a:lvl6pPr marL="2286000" algn="l" defTabSz="914400" rtl="0" eaLnBrk="1" latinLnBrk="0" hangingPunct="1">
      <a:defRPr kern="1200">
        <a:solidFill>
          <a:schemeClr val="tx1"/>
        </a:solidFill>
        <a:latin typeface="Times New Roman" pitchFamily="18" charset="0"/>
        <a:ea typeface="宋体" pitchFamily="2" charset="-122"/>
        <a:cs typeface="+mn-cs"/>
      </a:defRPr>
    </a:lvl6pPr>
    <a:lvl7pPr marL="2743200" algn="l" defTabSz="914400" rtl="0" eaLnBrk="1" latinLnBrk="0" hangingPunct="1">
      <a:defRPr kern="1200">
        <a:solidFill>
          <a:schemeClr val="tx1"/>
        </a:solidFill>
        <a:latin typeface="Times New Roman" pitchFamily="18" charset="0"/>
        <a:ea typeface="宋体" pitchFamily="2" charset="-122"/>
        <a:cs typeface="+mn-cs"/>
      </a:defRPr>
    </a:lvl7pPr>
    <a:lvl8pPr marL="3200400" algn="l" defTabSz="914400" rtl="0" eaLnBrk="1" latinLnBrk="0" hangingPunct="1">
      <a:defRPr kern="1200">
        <a:solidFill>
          <a:schemeClr val="tx1"/>
        </a:solidFill>
        <a:latin typeface="Times New Roman" pitchFamily="18" charset="0"/>
        <a:ea typeface="宋体" pitchFamily="2" charset="-122"/>
        <a:cs typeface="+mn-cs"/>
      </a:defRPr>
    </a:lvl8pPr>
    <a:lvl9pPr marL="3657600" algn="l" defTabSz="914400" rtl="0" eaLnBrk="1" latinLnBrk="0" hangingPunct="1">
      <a:defRPr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66"/>
    <a:srgbClr val="003366"/>
    <a:srgbClr val="FF0000"/>
    <a:srgbClr val="FFCCCC"/>
    <a:srgbClr val="FF99CC"/>
    <a:srgbClr val="3333FF"/>
    <a:srgbClr val="000099"/>
    <a:srgbClr val="FFCC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3" autoAdjust="0"/>
    <p:restoredTop sz="96639" autoAdjust="0"/>
  </p:normalViewPr>
  <p:slideViewPr>
    <p:cSldViewPr>
      <p:cViewPr>
        <p:scale>
          <a:sx n="61" d="100"/>
          <a:sy n="61" d="100"/>
        </p:scale>
        <p:origin x="28" y="7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6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81E3E-D157-4C4A-99D2-0737841C6474}" type="doc">
      <dgm:prSet loTypeId="urn:microsoft.com/office/officeart/2005/8/layout/cycle6" loCatId="cycle" qsTypeId="urn:microsoft.com/office/officeart/2005/8/quickstyle/simple1" qsCatId="simple" csTypeId="urn:microsoft.com/office/officeart/2005/8/colors/colorful1#1" csCatId="colorful" phldr="1"/>
      <dgm:spPr/>
      <dgm:t>
        <a:bodyPr/>
        <a:lstStyle/>
        <a:p>
          <a:endParaRPr lang="zh-CN" altLang="en-US"/>
        </a:p>
      </dgm:t>
    </dgm:pt>
    <dgm:pt modelId="{369EDC0F-95AF-432A-B096-716756E47DBF}">
      <dgm:prSet phldrT="[文本]"/>
      <dgm:spPr/>
      <dgm:t>
        <a:bodyPr/>
        <a:lstStyle/>
        <a:p>
          <a:r>
            <a:rPr lang="en-US" altLang="zh-CN" b="1" dirty="0" smtClean="0">
              <a:latin typeface="Times New Roman" pitchFamily="18" charset="0"/>
              <a:ea typeface="黑体" pitchFamily="49" charset="-122"/>
            </a:rPr>
            <a:t>GSI</a:t>
          </a:r>
          <a:endParaRPr lang="zh-CN" altLang="en-US" dirty="0"/>
        </a:p>
      </dgm:t>
    </dgm:pt>
    <dgm:pt modelId="{D0555533-7028-4F94-BD89-511F9DFA1D4D}" type="parTrans" cxnId="{CA6764F6-A0E0-49E1-95E6-5A899AD03000}">
      <dgm:prSet/>
      <dgm:spPr/>
      <dgm:t>
        <a:bodyPr/>
        <a:lstStyle/>
        <a:p>
          <a:endParaRPr lang="zh-CN" altLang="en-US"/>
        </a:p>
      </dgm:t>
    </dgm:pt>
    <dgm:pt modelId="{E3C547F8-94B9-4598-84CC-E77E1527EFEF}" type="sibTrans" cxnId="{CA6764F6-A0E0-49E1-95E6-5A899AD03000}">
      <dgm:prSet/>
      <dgm:spPr/>
      <dgm:t>
        <a:bodyPr/>
        <a:lstStyle/>
        <a:p>
          <a:endParaRPr lang="zh-CN" altLang="en-US"/>
        </a:p>
      </dgm:t>
    </dgm:pt>
    <dgm:pt modelId="{2665B474-96FF-4AFF-B1A5-4E515E79A68F}">
      <dgm:prSet phldrT="[文本]"/>
      <dgm:spPr>
        <a:solidFill>
          <a:schemeClr val="bg1"/>
        </a:solidFill>
      </dgm:spPr>
      <dgm:t>
        <a:bodyPr/>
        <a:lstStyle/>
        <a:p>
          <a:r>
            <a:rPr lang="en-US" altLang="zh-CN" b="1" dirty="0" smtClean="0">
              <a:latin typeface="Times New Roman" pitchFamily="18" charset="0"/>
              <a:ea typeface="黑体" pitchFamily="49" charset="-122"/>
            </a:rPr>
            <a:t>RIKEN</a:t>
          </a:r>
          <a:endParaRPr lang="zh-CN" altLang="en-US" dirty="0"/>
        </a:p>
      </dgm:t>
    </dgm:pt>
    <dgm:pt modelId="{BC243B66-EB38-4D06-9010-BC36774A7B97}" type="parTrans" cxnId="{75659F57-0DA5-4845-9D0E-FD1198278880}">
      <dgm:prSet/>
      <dgm:spPr/>
      <dgm:t>
        <a:bodyPr/>
        <a:lstStyle/>
        <a:p>
          <a:endParaRPr lang="zh-CN" altLang="en-US"/>
        </a:p>
      </dgm:t>
    </dgm:pt>
    <dgm:pt modelId="{75DA550E-A271-4398-83DA-F067BEF37099}" type="sibTrans" cxnId="{75659F57-0DA5-4845-9D0E-FD1198278880}">
      <dgm:prSet/>
      <dgm:spPr/>
      <dgm:t>
        <a:bodyPr/>
        <a:lstStyle/>
        <a:p>
          <a:endParaRPr lang="zh-CN" altLang="en-US"/>
        </a:p>
      </dgm:t>
    </dgm:pt>
    <dgm:pt modelId="{F721D9C1-E5A3-4A4B-9993-244C8EBDD846}">
      <dgm:prSet phldrT="[文本]"/>
      <dgm:spPr>
        <a:solidFill>
          <a:schemeClr val="bg1"/>
        </a:solidFill>
      </dgm:spPr>
      <dgm:t>
        <a:bodyPr/>
        <a:lstStyle/>
        <a:p>
          <a:r>
            <a:rPr lang="en-US" altLang="zh-CN" b="1" dirty="0" smtClean="0">
              <a:latin typeface="Times New Roman" pitchFamily="18" charset="0"/>
              <a:ea typeface="黑体" pitchFamily="49" charset="-122"/>
            </a:rPr>
            <a:t>Domestic</a:t>
          </a:r>
          <a:r>
            <a:rPr lang="zh-CN" altLang="en-US" b="1" dirty="0" smtClean="0">
              <a:latin typeface="Times New Roman" pitchFamily="18" charset="0"/>
              <a:ea typeface="黑体" pitchFamily="49" charset="-122"/>
            </a:rPr>
            <a:t> </a:t>
          </a:r>
          <a:endParaRPr lang="zh-CN" altLang="en-US" dirty="0"/>
        </a:p>
      </dgm:t>
    </dgm:pt>
    <dgm:pt modelId="{D31D741A-1379-40AD-AE41-8E80B1FEF83C}" type="parTrans" cxnId="{B76BA8B4-5110-44D7-B1FC-9E440CE6E17A}">
      <dgm:prSet/>
      <dgm:spPr/>
      <dgm:t>
        <a:bodyPr/>
        <a:lstStyle/>
        <a:p>
          <a:endParaRPr lang="zh-CN" altLang="en-US"/>
        </a:p>
      </dgm:t>
    </dgm:pt>
    <dgm:pt modelId="{779DE95B-8FD2-434B-90D8-A1307967D223}" type="sibTrans" cxnId="{B76BA8B4-5110-44D7-B1FC-9E440CE6E17A}">
      <dgm:prSet/>
      <dgm:spPr/>
      <dgm:t>
        <a:bodyPr/>
        <a:lstStyle/>
        <a:p>
          <a:endParaRPr lang="zh-CN" altLang="en-US"/>
        </a:p>
      </dgm:t>
    </dgm:pt>
    <dgm:pt modelId="{9D47B7DB-7514-4E6E-AF15-11FC99AEF3CC}">
      <dgm:prSet phldrT="[文本]"/>
      <dgm:spPr>
        <a:solidFill>
          <a:schemeClr val="accent2"/>
        </a:solidFill>
      </dgm:spPr>
      <dgm:t>
        <a:bodyPr/>
        <a:lstStyle/>
        <a:p>
          <a:r>
            <a:rPr lang="en-US" altLang="zh-CN" b="1" dirty="0" smtClean="0">
              <a:latin typeface="Times New Roman" pitchFamily="18" charset="0"/>
              <a:ea typeface="黑体" pitchFamily="49" charset="-122"/>
            </a:rPr>
            <a:t>MPIK </a:t>
          </a:r>
          <a:endParaRPr lang="zh-CN" altLang="en-US" dirty="0"/>
        </a:p>
      </dgm:t>
    </dgm:pt>
    <dgm:pt modelId="{FD4F33CC-8D28-4033-8CE6-E802D6D01946}" type="parTrans" cxnId="{5D2288EB-8B8A-40AB-9869-A727B0CF686F}">
      <dgm:prSet/>
      <dgm:spPr/>
      <dgm:t>
        <a:bodyPr/>
        <a:lstStyle/>
        <a:p>
          <a:endParaRPr lang="zh-CN" altLang="en-US"/>
        </a:p>
      </dgm:t>
    </dgm:pt>
    <dgm:pt modelId="{0C142A89-524E-42BB-AC17-D9053A8B3783}" type="sibTrans" cxnId="{5D2288EB-8B8A-40AB-9869-A727B0CF686F}">
      <dgm:prSet/>
      <dgm:spPr/>
      <dgm:t>
        <a:bodyPr/>
        <a:lstStyle/>
        <a:p>
          <a:endParaRPr lang="zh-CN" altLang="en-US"/>
        </a:p>
      </dgm:t>
    </dgm:pt>
    <dgm:pt modelId="{BFB65CF3-1A91-4644-A7FF-D0598579C79E}">
      <dgm:prSet phldrT="[文本]"/>
      <dgm:spPr>
        <a:solidFill>
          <a:schemeClr val="accent6"/>
        </a:solidFill>
      </dgm:spPr>
      <dgm:t>
        <a:bodyPr/>
        <a:lstStyle/>
        <a:p>
          <a:r>
            <a:rPr lang="en-US" altLang="zh-CN" b="1" dirty="0" err="1" smtClean="0">
              <a:latin typeface="Times New Roman" pitchFamily="18" charset="0"/>
              <a:ea typeface="黑体" pitchFamily="49" charset="-122"/>
            </a:rPr>
            <a:t>Orsay</a:t>
          </a:r>
          <a:endParaRPr lang="zh-CN" altLang="en-US" dirty="0"/>
        </a:p>
      </dgm:t>
    </dgm:pt>
    <dgm:pt modelId="{D5F7E095-63EE-4B44-830E-8129B1F42753}" type="parTrans" cxnId="{261C3A87-A430-495D-8A5F-57CF2B845303}">
      <dgm:prSet/>
      <dgm:spPr/>
      <dgm:t>
        <a:bodyPr/>
        <a:lstStyle/>
        <a:p>
          <a:endParaRPr lang="zh-CN" altLang="en-US"/>
        </a:p>
      </dgm:t>
    </dgm:pt>
    <dgm:pt modelId="{29FDF520-6EA0-4682-94A1-A2B78FFDC3C5}" type="sibTrans" cxnId="{261C3A87-A430-495D-8A5F-57CF2B845303}">
      <dgm:prSet/>
      <dgm:spPr/>
      <dgm:t>
        <a:bodyPr/>
        <a:lstStyle/>
        <a:p>
          <a:endParaRPr lang="zh-CN" altLang="en-US"/>
        </a:p>
      </dgm:t>
    </dgm:pt>
    <dgm:pt modelId="{68122F2B-9686-40DD-B841-8355E1D5CE59}">
      <dgm:prSet phldrT="[文本]"/>
      <dgm:spPr>
        <a:solidFill>
          <a:schemeClr val="bg1"/>
        </a:solidFill>
      </dgm:spPr>
      <dgm:t>
        <a:bodyPr/>
        <a:lstStyle/>
        <a:p>
          <a:r>
            <a:rPr lang="en-US" altLang="zh-CN" b="1" dirty="0" smtClean="0">
              <a:latin typeface="Times New Roman" pitchFamily="18" charset="0"/>
              <a:ea typeface="黑体" pitchFamily="49" charset="-122"/>
            </a:rPr>
            <a:t>MSU</a:t>
          </a:r>
          <a:endParaRPr lang="zh-CN" altLang="en-US" dirty="0"/>
        </a:p>
      </dgm:t>
    </dgm:pt>
    <dgm:pt modelId="{C61118D0-1B5F-4FC1-B141-D786CBED98B2}" type="parTrans" cxnId="{46824AB6-09F9-4F0C-B24A-DB02F1FF3037}">
      <dgm:prSet/>
      <dgm:spPr/>
      <dgm:t>
        <a:bodyPr/>
        <a:lstStyle/>
        <a:p>
          <a:endParaRPr lang="zh-CN" altLang="en-US"/>
        </a:p>
      </dgm:t>
    </dgm:pt>
    <dgm:pt modelId="{34A5E0E4-9ECA-48B7-A360-42141D1226DD}" type="sibTrans" cxnId="{46824AB6-09F9-4F0C-B24A-DB02F1FF3037}">
      <dgm:prSet/>
      <dgm:spPr/>
      <dgm:t>
        <a:bodyPr/>
        <a:lstStyle/>
        <a:p>
          <a:endParaRPr lang="zh-CN" altLang="en-US"/>
        </a:p>
      </dgm:t>
    </dgm:pt>
    <dgm:pt modelId="{7A02249E-6A50-43CD-8BBC-E9AA11038878}" type="pres">
      <dgm:prSet presAssocID="{7A981E3E-D157-4C4A-99D2-0737841C6474}" presName="cycle" presStyleCnt="0">
        <dgm:presLayoutVars>
          <dgm:dir/>
          <dgm:resizeHandles val="exact"/>
        </dgm:presLayoutVars>
      </dgm:prSet>
      <dgm:spPr/>
      <dgm:t>
        <a:bodyPr/>
        <a:lstStyle/>
        <a:p>
          <a:endParaRPr lang="zh-CN" altLang="en-US"/>
        </a:p>
      </dgm:t>
    </dgm:pt>
    <dgm:pt modelId="{DFA6B224-9290-47CF-BE7D-462A431A5177}" type="pres">
      <dgm:prSet presAssocID="{369EDC0F-95AF-432A-B096-716756E47DBF}" presName="node" presStyleLbl="node1" presStyleIdx="0" presStyleCnt="6" custScaleX="156155">
        <dgm:presLayoutVars>
          <dgm:bulletEnabled val="1"/>
        </dgm:presLayoutVars>
      </dgm:prSet>
      <dgm:spPr/>
      <dgm:t>
        <a:bodyPr/>
        <a:lstStyle/>
        <a:p>
          <a:endParaRPr lang="zh-CN" altLang="en-US"/>
        </a:p>
      </dgm:t>
    </dgm:pt>
    <dgm:pt modelId="{951B6B03-ABB5-4063-8698-6FFD6344A646}" type="pres">
      <dgm:prSet presAssocID="{369EDC0F-95AF-432A-B096-716756E47DBF}" presName="spNode" presStyleCnt="0"/>
      <dgm:spPr/>
    </dgm:pt>
    <dgm:pt modelId="{CED7CE5B-8170-4872-B6EF-FB31D79FB7A3}" type="pres">
      <dgm:prSet presAssocID="{E3C547F8-94B9-4598-84CC-E77E1527EFEF}" presName="sibTrans" presStyleLbl="sibTrans1D1" presStyleIdx="0" presStyleCnt="6"/>
      <dgm:spPr/>
      <dgm:t>
        <a:bodyPr/>
        <a:lstStyle/>
        <a:p>
          <a:endParaRPr lang="zh-CN" altLang="en-US"/>
        </a:p>
      </dgm:t>
    </dgm:pt>
    <dgm:pt modelId="{BD947141-59CE-4118-A265-B9AA26BDFAF9}" type="pres">
      <dgm:prSet presAssocID="{68122F2B-9686-40DD-B841-8355E1D5CE59}" presName="node" presStyleLbl="node1" presStyleIdx="1" presStyleCnt="6" custScaleX="156155">
        <dgm:presLayoutVars>
          <dgm:bulletEnabled val="1"/>
        </dgm:presLayoutVars>
      </dgm:prSet>
      <dgm:spPr/>
      <dgm:t>
        <a:bodyPr/>
        <a:lstStyle/>
        <a:p>
          <a:endParaRPr lang="zh-CN" altLang="en-US"/>
        </a:p>
      </dgm:t>
    </dgm:pt>
    <dgm:pt modelId="{0BF697E0-ED4E-44D1-B761-7172BEB261A9}" type="pres">
      <dgm:prSet presAssocID="{68122F2B-9686-40DD-B841-8355E1D5CE59}" presName="spNode" presStyleCnt="0"/>
      <dgm:spPr/>
    </dgm:pt>
    <dgm:pt modelId="{925F1A6A-C1B0-490C-9802-9B472D08476F}" type="pres">
      <dgm:prSet presAssocID="{34A5E0E4-9ECA-48B7-A360-42141D1226DD}" presName="sibTrans" presStyleLbl="sibTrans1D1" presStyleIdx="1" presStyleCnt="6"/>
      <dgm:spPr/>
      <dgm:t>
        <a:bodyPr/>
        <a:lstStyle/>
        <a:p>
          <a:endParaRPr lang="zh-CN" altLang="en-US"/>
        </a:p>
      </dgm:t>
    </dgm:pt>
    <dgm:pt modelId="{D15BBA6A-0567-4987-8DF3-FAD62E6ED057}" type="pres">
      <dgm:prSet presAssocID="{2665B474-96FF-4AFF-B1A5-4E515E79A68F}" presName="node" presStyleLbl="node1" presStyleIdx="2" presStyleCnt="6" custScaleX="156155">
        <dgm:presLayoutVars>
          <dgm:bulletEnabled val="1"/>
        </dgm:presLayoutVars>
      </dgm:prSet>
      <dgm:spPr/>
      <dgm:t>
        <a:bodyPr/>
        <a:lstStyle/>
        <a:p>
          <a:endParaRPr lang="zh-CN" altLang="en-US"/>
        </a:p>
      </dgm:t>
    </dgm:pt>
    <dgm:pt modelId="{82E9DC47-0DA5-445C-A6FC-5A7F88841840}" type="pres">
      <dgm:prSet presAssocID="{2665B474-96FF-4AFF-B1A5-4E515E79A68F}" presName="spNode" presStyleCnt="0"/>
      <dgm:spPr/>
    </dgm:pt>
    <dgm:pt modelId="{436990EF-C420-41F5-863E-33AF20B2B18D}" type="pres">
      <dgm:prSet presAssocID="{75DA550E-A271-4398-83DA-F067BEF37099}" presName="sibTrans" presStyleLbl="sibTrans1D1" presStyleIdx="2" presStyleCnt="6"/>
      <dgm:spPr/>
      <dgm:t>
        <a:bodyPr/>
        <a:lstStyle/>
        <a:p>
          <a:endParaRPr lang="zh-CN" altLang="en-US"/>
        </a:p>
      </dgm:t>
    </dgm:pt>
    <dgm:pt modelId="{9C90E2E6-4389-464E-B2A8-46338A4160E7}" type="pres">
      <dgm:prSet presAssocID="{F721D9C1-E5A3-4A4B-9993-244C8EBDD846}" presName="node" presStyleLbl="node1" presStyleIdx="3" presStyleCnt="6" custScaleX="156155">
        <dgm:presLayoutVars>
          <dgm:bulletEnabled val="1"/>
        </dgm:presLayoutVars>
      </dgm:prSet>
      <dgm:spPr/>
      <dgm:t>
        <a:bodyPr/>
        <a:lstStyle/>
        <a:p>
          <a:endParaRPr lang="zh-CN" altLang="en-US"/>
        </a:p>
      </dgm:t>
    </dgm:pt>
    <dgm:pt modelId="{BC7574ED-7E8C-4530-A219-C0A44EF3E36D}" type="pres">
      <dgm:prSet presAssocID="{F721D9C1-E5A3-4A4B-9993-244C8EBDD846}" presName="spNode" presStyleCnt="0"/>
      <dgm:spPr/>
    </dgm:pt>
    <dgm:pt modelId="{8B7B0CC4-3613-4451-B54E-707E519DFFEF}" type="pres">
      <dgm:prSet presAssocID="{779DE95B-8FD2-434B-90D8-A1307967D223}" presName="sibTrans" presStyleLbl="sibTrans1D1" presStyleIdx="3" presStyleCnt="6"/>
      <dgm:spPr/>
      <dgm:t>
        <a:bodyPr/>
        <a:lstStyle/>
        <a:p>
          <a:endParaRPr lang="zh-CN" altLang="en-US"/>
        </a:p>
      </dgm:t>
    </dgm:pt>
    <dgm:pt modelId="{E2C7A834-9ABB-404C-96FE-6C536E95B20E}" type="pres">
      <dgm:prSet presAssocID="{9D47B7DB-7514-4E6E-AF15-11FC99AEF3CC}" presName="node" presStyleLbl="node1" presStyleIdx="4" presStyleCnt="6" custScaleX="156155">
        <dgm:presLayoutVars>
          <dgm:bulletEnabled val="1"/>
        </dgm:presLayoutVars>
      </dgm:prSet>
      <dgm:spPr/>
      <dgm:t>
        <a:bodyPr/>
        <a:lstStyle/>
        <a:p>
          <a:endParaRPr lang="zh-CN" altLang="en-US"/>
        </a:p>
      </dgm:t>
    </dgm:pt>
    <dgm:pt modelId="{3DE8C8FC-4E92-44F4-8AA9-99D26C780E3A}" type="pres">
      <dgm:prSet presAssocID="{9D47B7DB-7514-4E6E-AF15-11FC99AEF3CC}" presName="spNode" presStyleCnt="0"/>
      <dgm:spPr/>
    </dgm:pt>
    <dgm:pt modelId="{159A536C-883E-4E4F-996C-CB46E8863D5F}" type="pres">
      <dgm:prSet presAssocID="{0C142A89-524E-42BB-AC17-D9053A8B3783}" presName="sibTrans" presStyleLbl="sibTrans1D1" presStyleIdx="4" presStyleCnt="6"/>
      <dgm:spPr/>
      <dgm:t>
        <a:bodyPr/>
        <a:lstStyle/>
        <a:p>
          <a:endParaRPr lang="zh-CN" altLang="en-US"/>
        </a:p>
      </dgm:t>
    </dgm:pt>
    <dgm:pt modelId="{99CAE07D-3BE2-4230-8896-EFA4042B058C}" type="pres">
      <dgm:prSet presAssocID="{BFB65CF3-1A91-4644-A7FF-D0598579C79E}" presName="node" presStyleLbl="node1" presStyleIdx="5" presStyleCnt="6" custScaleX="156155">
        <dgm:presLayoutVars>
          <dgm:bulletEnabled val="1"/>
        </dgm:presLayoutVars>
      </dgm:prSet>
      <dgm:spPr/>
      <dgm:t>
        <a:bodyPr/>
        <a:lstStyle/>
        <a:p>
          <a:endParaRPr lang="zh-CN" altLang="en-US"/>
        </a:p>
      </dgm:t>
    </dgm:pt>
    <dgm:pt modelId="{1312F8F8-5136-4611-B342-2FACE0E43688}" type="pres">
      <dgm:prSet presAssocID="{BFB65CF3-1A91-4644-A7FF-D0598579C79E}" presName="spNode" presStyleCnt="0"/>
      <dgm:spPr/>
    </dgm:pt>
    <dgm:pt modelId="{E5AE1CA6-025D-4024-9132-0D11278FECB8}" type="pres">
      <dgm:prSet presAssocID="{29FDF520-6EA0-4682-94A1-A2B78FFDC3C5}" presName="sibTrans" presStyleLbl="sibTrans1D1" presStyleIdx="5" presStyleCnt="6"/>
      <dgm:spPr/>
      <dgm:t>
        <a:bodyPr/>
        <a:lstStyle/>
        <a:p>
          <a:endParaRPr lang="zh-CN" altLang="en-US"/>
        </a:p>
      </dgm:t>
    </dgm:pt>
  </dgm:ptLst>
  <dgm:cxnLst>
    <dgm:cxn modelId="{5D2288EB-8B8A-40AB-9869-A727B0CF686F}" srcId="{7A981E3E-D157-4C4A-99D2-0737841C6474}" destId="{9D47B7DB-7514-4E6E-AF15-11FC99AEF3CC}" srcOrd="4" destOrd="0" parTransId="{FD4F33CC-8D28-4033-8CE6-E802D6D01946}" sibTransId="{0C142A89-524E-42BB-AC17-D9053A8B3783}"/>
    <dgm:cxn modelId="{B9B5D682-7C29-41D7-9BFB-936DE4D3325D}" type="presOf" srcId="{34A5E0E4-9ECA-48B7-A360-42141D1226DD}" destId="{925F1A6A-C1B0-490C-9802-9B472D08476F}" srcOrd="0" destOrd="0" presId="urn:microsoft.com/office/officeart/2005/8/layout/cycle6"/>
    <dgm:cxn modelId="{5E9BF636-157C-4AEF-BDCA-2A718719F0F9}" type="presOf" srcId="{7A981E3E-D157-4C4A-99D2-0737841C6474}" destId="{7A02249E-6A50-43CD-8BBC-E9AA11038878}" srcOrd="0" destOrd="0" presId="urn:microsoft.com/office/officeart/2005/8/layout/cycle6"/>
    <dgm:cxn modelId="{16230011-FE93-4FD5-9EA3-632FCF05D0ED}" type="presOf" srcId="{F721D9C1-E5A3-4A4B-9993-244C8EBDD846}" destId="{9C90E2E6-4389-464E-B2A8-46338A4160E7}" srcOrd="0" destOrd="0" presId="urn:microsoft.com/office/officeart/2005/8/layout/cycle6"/>
    <dgm:cxn modelId="{47468832-0149-4220-8F79-3CD74E0E5139}" type="presOf" srcId="{9D47B7DB-7514-4E6E-AF15-11FC99AEF3CC}" destId="{E2C7A834-9ABB-404C-96FE-6C536E95B20E}" srcOrd="0" destOrd="0" presId="urn:microsoft.com/office/officeart/2005/8/layout/cycle6"/>
    <dgm:cxn modelId="{B76BA8B4-5110-44D7-B1FC-9E440CE6E17A}" srcId="{7A981E3E-D157-4C4A-99D2-0737841C6474}" destId="{F721D9C1-E5A3-4A4B-9993-244C8EBDD846}" srcOrd="3" destOrd="0" parTransId="{D31D741A-1379-40AD-AE41-8E80B1FEF83C}" sibTransId="{779DE95B-8FD2-434B-90D8-A1307967D223}"/>
    <dgm:cxn modelId="{B2B4D8E5-DA52-4E1D-9A6C-A3B4746211CB}" type="presOf" srcId="{0C142A89-524E-42BB-AC17-D9053A8B3783}" destId="{159A536C-883E-4E4F-996C-CB46E8863D5F}" srcOrd="0" destOrd="0" presId="urn:microsoft.com/office/officeart/2005/8/layout/cycle6"/>
    <dgm:cxn modelId="{7F87F90D-8C16-4470-B550-43762E112182}" type="presOf" srcId="{369EDC0F-95AF-432A-B096-716756E47DBF}" destId="{DFA6B224-9290-47CF-BE7D-462A431A5177}" srcOrd="0" destOrd="0" presId="urn:microsoft.com/office/officeart/2005/8/layout/cycle6"/>
    <dgm:cxn modelId="{3C6E05BA-0700-4607-8820-81553023E9B3}" type="presOf" srcId="{E3C547F8-94B9-4598-84CC-E77E1527EFEF}" destId="{CED7CE5B-8170-4872-B6EF-FB31D79FB7A3}" srcOrd="0" destOrd="0" presId="urn:microsoft.com/office/officeart/2005/8/layout/cycle6"/>
    <dgm:cxn modelId="{FD9878BD-4C62-4BB0-899C-3F254DAD550C}" type="presOf" srcId="{BFB65CF3-1A91-4644-A7FF-D0598579C79E}" destId="{99CAE07D-3BE2-4230-8896-EFA4042B058C}" srcOrd="0" destOrd="0" presId="urn:microsoft.com/office/officeart/2005/8/layout/cycle6"/>
    <dgm:cxn modelId="{40538B8D-964C-4826-A3EE-543E699E2D8D}" type="presOf" srcId="{75DA550E-A271-4398-83DA-F067BEF37099}" destId="{436990EF-C420-41F5-863E-33AF20B2B18D}" srcOrd="0" destOrd="0" presId="urn:microsoft.com/office/officeart/2005/8/layout/cycle6"/>
    <dgm:cxn modelId="{CA6764F6-A0E0-49E1-95E6-5A899AD03000}" srcId="{7A981E3E-D157-4C4A-99D2-0737841C6474}" destId="{369EDC0F-95AF-432A-B096-716756E47DBF}" srcOrd="0" destOrd="0" parTransId="{D0555533-7028-4F94-BD89-511F9DFA1D4D}" sibTransId="{E3C547F8-94B9-4598-84CC-E77E1527EFEF}"/>
    <dgm:cxn modelId="{0652108A-9EEB-411E-94FF-AD3EFA24103C}" type="presOf" srcId="{779DE95B-8FD2-434B-90D8-A1307967D223}" destId="{8B7B0CC4-3613-4451-B54E-707E519DFFEF}" srcOrd="0" destOrd="0" presId="urn:microsoft.com/office/officeart/2005/8/layout/cycle6"/>
    <dgm:cxn modelId="{D7F74258-6A22-4984-9A0D-9E85EAFFBB3D}" type="presOf" srcId="{2665B474-96FF-4AFF-B1A5-4E515E79A68F}" destId="{D15BBA6A-0567-4987-8DF3-FAD62E6ED057}" srcOrd="0" destOrd="0" presId="urn:microsoft.com/office/officeart/2005/8/layout/cycle6"/>
    <dgm:cxn modelId="{75659F57-0DA5-4845-9D0E-FD1198278880}" srcId="{7A981E3E-D157-4C4A-99D2-0737841C6474}" destId="{2665B474-96FF-4AFF-B1A5-4E515E79A68F}" srcOrd="2" destOrd="0" parTransId="{BC243B66-EB38-4D06-9010-BC36774A7B97}" sibTransId="{75DA550E-A271-4398-83DA-F067BEF37099}"/>
    <dgm:cxn modelId="{46824AB6-09F9-4F0C-B24A-DB02F1FF3037}" srcId="{7A981E3E-D157-4C4A-99D2-0737841C6474}" destId="{68122F2B-9686-40DD-B841-8355E1D5CE59}" srcOrd="1" destOrd="0" parTransId="{C61118D0-1B5F-4FC1-B141-D786CBED98B2}" sibTransId="{34A5E0E4-9ECA-48B7-A360-42141D1226DD}"/>
    <dgm:cxn modelId="{13EC1672-1110-4D9B-A06A-2746A605E086}" type="presOf" srcId="{68122F2B-9686-40DD-B841-8355E1D5CE59}" destId="{BD947141-59CE-4118-A265-B9AA26BDFAF9}" srcOrd="0" destOrd="0" presId="urn:microsoft.com/office/officeart/2005/8/layout/cycle6"/>
    <dgm:cxn modelId="{026EA2C3-7A71-4FE9-AB75-F59CBD42262E}" type="presOf" srcId="{29FDF520-6EA0-4682-94A1-A2B78FFDC3C5}" destId="{E5AE1CA6-025D-4024-9132-0D11278FECB8}" srcOrd="0" destOrd="0" presId="urn:microsoft.com/office/officeart/2005/8/layout/cycle6"/>
    <dgm:cxn modelId="{261C3A87-A430-495D-8A5F-57CF2B845303}" srcId="{7A981E3E-D157-4C4A-99D2-0737841C6474}" destId="{BFB65CF3-1A91-4644-A7FF-D0598579C79E}" srcOrd="5" destOrd="0" parTransId="{D5F7E095-63EE-4B44-830E-8129B1F42753}" sibTransId="{29FDF520-6EA0-4682-94A1-A2B78FFDC3C5}"/>
    <dgm:cxn modelId="{2D333F08-B04D-42A7-BD22-2182C4DA2943}" type="presParOf" srcId="{7A02249E-6A50-43CD-8BBC-E9AA11038878}" destId="{DFA6B224-9290-47CF-BE7D-462A431A5177}" srcOrd="0" destOrd="0" presId="urn:microsoft.com/office/officeart/2005/8/layout/cycle6"/>
    <dgm:cxn modelId="{AA834D4E-FEE3-4380-8DA1-32CF44381D82}" type="presParOf" srcId="{7A02249E-6A50-43CD-8BBC-E9AA11038878}" destId="{951B6B03-ABB5-4063-8698-6FFD6344A646}" srcOrd="1" destOrd="0" presId="urn:microsoft.com/office/officeart/2005/8/layout/cycle6"/>
    <dgm:cxn modelId="{B3E9ECF0-0606-416E-8115-934CB0EC3045}" type="presParOf" srcId="{7A02249E-6A50-43CD-8BBC-E9AA11038878}" destId="{CED7CE5B-8170-4872-B6EF-FB31D79FB7A3}" srcOrd="2" destOrd="0" presId="urn:microsoft.com/office/officeart/2005/8/layout/cycle6"/>
    <dgm:cxn modelId="{C78EB3B3-6C99-44BE-8132-0DCD35D76FC9}" type="presParOf" srcId="{7A02249E-6A50-43CD-8BBC-E9AA11038878}" destId="{BD947141-59CE-4118-A265-B9AA26BDFAF9}" srcOrd="3" destOrd="0" presId="urn:microsoft.com/office/officeart/2005/8/layout/cycle6"/>
    <dgm:cxn modelId="{B3ABE889-A45F-4196-B246-76A611E28CBF}" type="presParOf" srcId="{7A02249E-6A50-43CD-8BBC-E9AA11038878}" destId="{0BF697E0-ED4E-44D1-B761-7172BEB261A9}" srcOrd="4" destOrd="0" presId="urn:microsoft.com/office/officeart/2005/8/layout/cycle6"/>
    <dgm:cxn modelId="{AF460800-339E-4130-B6E4-3D20923FD6E7}" type="presParOf" srcId="{7A02249E-6A50-43CD-8BBC-E9AA11038878}" destId="{925F1A6A-C1B0-490C-9802-9B472D08476F}" srcOrd="5" destOrd="0" presId="urn:microsoft.com/office/officeart/2005/8/layout/cycle6"/>
    <dgm:cxn modelId="{248683D1-08B8-4D53-88B2-9CC366D54BFB}" type="presParOf" srcId="{7A02249E-6A50-43CD-8BBC-E9AA11038878}" destId="{D15BBA6A-0567-4987-8DF3-FAD62E6ED057}" srcOrd="6" destOrd="0" presId="urn:microsoft.com/office/officeart/2005/8/layout/cycle6"/>
    <dgm:cxn modelId="{35317C1F-4F32-4C3D-93C4-A2E3663F0221}" type="presParOf" srcId="{7A02249E-6A50-43CD-8BBC-E9AA11038878}" destId="{82E9DC47-0DA5-445C-A6FC-5A7F88841840}" srcOrd="7" destOrd="0" presId="urn:microsoft.com/office/officeart/2005/8/layout/cycle6"/>
    <dgm:cxn modelId="{90119A10-2463-4447-AD0B-FB4710C36C0F}" type="presParOf" srcId="{7A02249E-6A50-43CD-8BBC-E9AA11038878}" destId="{436990EF-C420-41F5-863E-33AF20B2B18D}" srcOrd="8" destOrd="0" presId="urn:microsoft.com/office/officeart/2005/8/layout/cycle6"/>
    <dgm:cxn modelId="{E802E9CC-0404-438F-85A9-1A640A423F14}" type="presParOf" srcId="{7A02249E-6A50-43CD-8BBC-E9AA11038878}" destId="{9C90E2E6-4389-464E-B2A8-46338A4160E7}" srcOrd="9" destOrd="0" presId="urn:microsoft.com/office/officeart/2005/8/layout/cycle6"/>
    <dgm:cxn modelId="{E48D09D7-78C0-4AB7-8655-430A3D61F154}" type="presParOf" srcId="{7A02249E-6A50-43CD-8BBC-E9AA11038878}" destId="{BC7574ED-7E8C-4530-A219-C0A44EF3E36D}" srcOrd="10" destOrd="0" presId="urn:microsoft.com/office/officeart/2005/8/layout/cycle6"/>
    <dgm:cxn modelId="{277FAB4C-D7DC-49C3-81E1-825356BFAC24}" type="presParOf" srcId="{7A02249E-6A50-43CD-8BBC-E9AA11038878}" destId="{8B7B0CC4-3613-4451-B54E-707E519DFFEF}" srcOrd="11" destOrd="0" presId="urn:microsoft.com/office/officeart/2005/8/layout/cycle6"/>
    <dgm:cxn modelId="{1BE93E02-E2F2-442D-ABF6-1387E4884F89}" type="presParOf" srcId="{7A02249E-6A50-43CD-8BBC-E9AA11038878}" destId="{E2C7A834-9ABB-404C-96FE-6C536E95B20E}" srcOrd="12" destOrd="0" presId="urn:microsoft.com/office/officeart/2005/8/layout/cycle6"/>
    <dgm:cxn modelId="{48F15058-61D8-48C7-98D5-79E8859B665D}" type="presParOf" srcId="{7A02249E-6A50-43CD-8BBC-E9AA11038878}" destId="{3DE8C8FC-4E92-44F4-8AA9-99D26C780E3A}" srcOrd="13" destOrd="0" presId="urn:microsoft.com/office/officeart/2005/8/layout/cycle6"/>
    <dgm:cxn modelId="{6448E1F0-3A12-4807-AF50-4CBBA9A643EE}" type="presParOf" srcId="{7A02249E-6A50-43CD-8BBC-E9AA11038878}" destId="{159A536C-883E-4E4F-996C-CB46E8863D5F}" srcOrd="14" destOrd="0" presId="urn:microsoft.com/office/officeart/2005/8/layout/cycle6"/>
    <dgm:cxn modelId="{3EE5D4F9-38DF-44A2-9710-8B421A9C4370}" type="presParOf" srcId="{7A02249E-6A50-43CD-8BBC-E9AA11038878}" destId="{99CAE07D-3BE2-4230-8896-EFA4042B058C}" srcOrd="15" destOrd="0" presId="urn:microsoft.com/office/officeart/2005/8/layout/cycle6"/>
    <dgm:cxn modelId="{28D6D25B-8A1E-406F-BF8F-88657A56BC87}" type="presParOf" srcId="{7A02249E-6A50-43CD-8BBC-E9AA11038878}" destId="{1312F8F8-5136-4611-B342-2FACE0E43688}" srcOrd="16" destOrd="0" presId="urn:microsoft.com/office/officeart/2005/8/layout/cycle6"/>
    <dgm:cxn modelId="{20093450-AB09-4B3C-9CC5-817C6B5C5180}" type="presParOf" srcId="{7A02249E-6A50-43CD-8BBC-E9AA11038878}" destId="{E5AE1CA6-025D-4024-9132-0D11278FECB8}"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6B224-9290-47CF-BE7D-462A431A5177}">
      <dsp:nvSpPr>
        <dsp:cNvPr id="0" name=""/>
        <dsp:cNvSpPr/>
      </dsp:nvSpPr>
      <dsp:spPr>
        <a:xfrm>
          <a:off x="1999751" y="1773"/>
          <a:ext cx="1568777" cy="6530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latin typeface="Times New Roman" pitchFamily="18" charset="0"/>
              <a:ea typeface="黑体" pitchFamily="49" charset="-122"/>
            </a:rPr>
            <a:t>GSI</a:t>
          </a:r>
          <a:endParaRPr lang="zh-CN" altLang="en-US" sz="2600" kern="1200" dirty="0"/>
        </a:p>
      </dsp:txBody>
      <dsp:txXfrm>
        <a:off x="2031628" y="33650"/>
        <a:ext cx="1505023" cy="589254"/>
      </dsp:txXfrm>
    </dsp:sp>
    <dsp:sp modelId="{CED7CE5B-8170-4872-B6EF-FB31D79FB7A3}">
      <dsp:nvSpPr>
        <dsp:cNvPr id="0" name=""/>
        <dsp:cNvSpPr/>
      </dsp:nvSpPr>
      <dsp:spPr>
        <a:xfrm>
          <a:off x="1246311" y="328277"/>
          <a:ext cx="3075657" cy="3075657"/>
        </a:xfrm>
        <a:custGeom>
          <a:avLst/>
          <a:gdLst/>
          <a:ahLst/>
          <a:cxnLst/>
          <a:rect l="0" t="0" r="0" b="0"/>
          <a:pathLst>
            <a:path>
              <a:moveTo>
                <a:pt x="2325418" y="216988"/>
              </a:moveTo>
              <a:arcTo wR="1537828" hR="1537828" stAng="18048405" swAng="817855"/>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947141-59CE-4118-A265-B9AA26BDFAF9}">
      <dsp:nvSpPr>
        <dsp:cNvPr id="0" name=""/>
        <dsp:cNvSpPr/>
      </dsp:nvSpPr>
      <dsp:spPr>
        <a:xfrm>
          <a:off x="3331549" y="770687"/>
          <a:ext cx="1568777" cy="65300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latin typeface="Times New Roman" pitchFamily="18" charset="0"/>
              <a:ea typeface="黑体" pitchFamily="49" charset="-122"/>
            </a:rPr>
            <a:t>MSU</a:t>
          </a:r>
          <a:endParaRPr lang="zh-CN" altLang="en-US" sz="2600" kern="1200" dirty="0"/>
        </a:p>
      </dsp:txBody>
      <dsp:txXfrm>
        <a:off x="3363426" y="802564"/>
        <a:ext cx="1505023" cy="589254"/>
      </dsp:txXfrm>
    </dsp:sp>
    <dsp:sp modelId="{925F1A6A-C1B0-490C-9802-9B472D08476F}">
      <dsp:nvSpPr>
        <dsp:cNvPr id="0" name=""/>
        <dsp:cNvSpPr/>
      </dsp:nvSpPr>
      <dsp:spPr>
        <a:xfrm>
          <a:off x="1246311" y="328277"/>
          <a:ext cx="3075657" cy="3075657"/>
        </a:xfrm>
        <a:custGeom>
          <a:avLst/>
          <a:gdLst/>
          <a:ahLst/>
          <a:cxnLst/>
          <a:rect l="0" t="0" r="0" b="0"/>
          <a:pathLst>
            <a:path>
              <a:moveTo>
                <a:pt x="3013166" y="1103900"/>
              </a:moveTo>
              <a:arcTo wR="1537828" hR="1537828" stAng="20616616" swAng="1966769"/>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5BBA6A-0567-4987-8DF3-FAD62E6ED057}">
      <dsp:nvSpPr>
        <dsp:cNvPr id="0" name=""/>
        <dsp:cNvSpPr/>
      </dsp:nvSpPr>
      <dsp:spPr>
        <a:xfrm>
          <a:off x="3331549" y="2308516"/>
          <a:ext cx="1568777" cy="65300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latin typeface="Times New Roman" pitchFamily="18" charset="0"/>
              <a:ea typeface="黑体" pitchFamily="49" charset="-122"/>
            </a:rPr>
            <a:t>RIKEN</a:t>
          </a:r>
          <a:endParaRPr lang="zh-CN" altLang="en-US" sz="2600" kern="1200" dirty="0"/>
        </a:p>
      </dsp:txBody>
      <dsp:txXfrm>
        <a:off x="3363426" y="2340393"/>
        <a:ext cx="1505023" cy="589254"/>
      </dsp:txXfrm>
    </dsp:sp>
    <dsp:sp modelId="{436990EF-C420-41F5-863E-33AF20B2B18D}">
      <dsp:nvSpPr>
        <dsp:cNvPr id="0" name=""/>
        <dsp:cNvSpPr/>
      </dsp:nvSpPr>
      <dsp:spPr>
        <a:xfrm>
          <a:off x="1246311" y="328277"/>
          <a:ext cx="3075657" cy="3075657"/>
        </a:xfrm>
        <a:custGeom>
          <a:avLst/>
          <a:gdLst/>
          <a:ahLst/>
          <a:cxnLst/>
          <a:rect l="0" t="0" r="0" b="0"/>
          <a:pathLst>
            <a:path>
              <a:moveTo>
                <a:pt x="2614513" y="2635857"/>
              </a:moveTo>
              <a:arcTo wR="1537828" hR="1537828" stAng="2733740" swAng="817855"/>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90E2E6-4389-464E-B2A8-46338A4160E7}">
      <dsp:nvSpPr>
        <dsp:cNvPr id="0" name=""/>
        <dsp:cNvSpPr/>
      </dsp:nvSpPr>
      <dsp:spPr>
        <a:xfrm>
          <a:off x="1999751" y="3077430"/>
          <a:ext cx="1568777" cy="65300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latin typeface="Times New Roman" pitchFamily="18" charset="0"/>
              <a:ea typeface="黑体" pitchFamily="49" charset="-122"/>
            </a:rPr>
            <a:t>Domestic</a:t>
          </a:r>
          <a:r>
            <a:rPr lang="zh-CN" altLang="en-US" sz="2600" b="1" kern="1200" dirty="0" smtClean="0">
              <a:latin typeface="Times New Roman" pitchFamily="18" charset="0"/>
              <a:ea typeface="黑体" pitchFamily="49" charset="-122"/>
            </a:rPr>
            <a:t> </a:t>
          </a:r>
          <a:endParaRPr lang="zh-CN" altLang="en-US" sz="2600" kern="1200" dirty="0"/>
        </a:p>
      </dsp:txBody>
      <dsp:txXfrm>
        <a:off x="2031628" y="3109307"/>
        <a:ext cx="1505023" cy="589254"/>
      </dsp:txXfrm>
    </dsp:sp>
    <dsp:sp modelId="{8B7B0CC4-3613-4451-B54E-707E519DFFEF}">
      <dsp:nvSpPr>
        <dsp:cNvPr id="0" name=""/>
        <dsp:cNvSpPr/>
      </dsp:nvSpPr>
      <dsp:spPr>
        <a:xfrm>
          <a:off x="1246311" y="328277"/>
          <a:ext cx="3075657" cy="3075657"/>
        </a:xfrm>
        <a:custGeom>
          <a:avLst/>
          <a:gdLst/>
          <a:ahLst/>
          <a:cxnLst/>
          <a:rect l="0" t="0" r="0" b="0"/>
          <a:pathLst>
            <a:path>
              <a:moveTo>
                <a:pt x="750239" y="2858669"/>
              </a:moveTo>
              <a:arcTo wR="1537828" hR="1537828" stAng="7248405" swAng="817855"/>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2C7A834-9ABB-404C-96FE-6C536E95B20E}">
      <dsp:nvSpPr>
        <dsp:cNvPr id="0" name=""/>
        <dsp:cNvSpPr/>
      </dsp:nvSpPr>
      <dsp:spPr>
        <a:xfrm>
          <a:off x="667952" y="2308516"/>
          <a:ext cx="1568777" cy="65300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latin typeface="Times New Roman" pitchFamily="18" charset="0"/>
              <a:ea typeface="黑体" pitchFamily="49" charset="-122"/>
            </a:rPr>
            <a:t>MPIK </a:t>
          </a:r>
          <a:endParaRPr lang="zh-CN" altLang="en-US" sz="2600" kern="1200" dirty="0"/>
        </a:p>
      </dsp:txBody>
      <dsp:txXfrm>
        <a:off x="699829" y="2340393"/>
        <a:ext cx="1505023" cy="589254"/>
      </dsp:txXfrm>
    </dsp:sp>
    <dsp:sp modelId="{159A536C-883E-4E4F-996C-CB46E8863D5F}">
      <dsp:nvSpPr>
        <dsp:cNvPr id="0" name=""/>
        <dsp:cNvSpPr/>
      </dsp:nvSpPr>
      <dsp:spPr>
        <a:xfrm>
          <a:off x="1246311" y="328277"/>
          <a:ext cx="3075657" cy="3075657"/>
        </a:xfrm>
        <a:custGeom>
          <a:avLst/>
          <a:gdLst/>
          <a:ahLst/>
          <a:cxnLst/>
          <a:rect l="0" t="0" r="0" b="0"/>
          <a:pathLst>
            <a:path>
              <a:moveTo>
                <a:pt x="62490" y="1971757"/>
              </a:moveTo>
              <a:arcTo wR="1537828" hR="1537828" stAng="9816616" swAng="1966769"/>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CAE07D-3BE2-4230-8896-EFA4042B058C}">
      <dsp:nvSpPr>
        <dsp:cNvPr id="0" name=""/>
        <dsp:cNvSpPr/>
      </dsp:nvSpPr>
      <dsp:spPr>
        <a:xfrm>
          <a:off x="667952" y="770687"/>
          <a:ext cx="1568777" cy="653008"/>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err="1" smtClean="0">
              <a:latin typeface="Times New Roman" pitchFamily="18" charset="0"/>
              <a:ea typeface="黑体" pitchFamily="49" charset="-122"/>
            </a:rPr>
            <a:t>Orsay</a:t>
          </a:r>
          <a:endParaRPr lang="zh-CN" altLang="en-US" sz="2600" kern="1200" dirty="0"/>
        </a:p>
      </dsp:txBody>
      <dsp:txXfrm>
        <a:off x="699829" y="802564"/>
        <a:ext cx="1505023" cy="589254"/>
      </dsp:txXfrm>
    </dsp:sp>
    <dsp:sp modelId="{E5AE1CA6-025D-4024-9132-0D11278FECB8}">
      <dsp:nvSpPr>
        <dsp:cNvPr id="0" name=""/>
        <dsp:cNvSpPr/>
      </dsp:nvSpPr>
      <dsp:spPr>
        <a:xfrm>
          <a:off x="1246311" y="328277"/>
          <a:ext cx="3075657" cy="3075657"/>
        </a:xfrm>
        <a:custGeom>
          <a:avLst/>
          <a:gdLst/>
          <a:ahLst/>
          <a:cxnLst/>
          <a:rect l="0" t="0" r="0" b="0"/>
          <a:pathLst>
            <a:path>
              <a:moveTo>
                <a:pt x="461144" y="439799"/>
              </a:moveTo>
              <a:arcTo wR="1537828" hR="1537828" stAng="13533740" swAng="817855"/>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4" Type="http://schemas.openxmlformats.org/officeDocument/2006/relationships/image" Target="../media/image1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宋体" charset="-122"/>
              </a:defRPr>
            </a:lvl1pPr>
          </a:lstStyle>
          <a:p>
            <a:pPr>
              <a:defRPr/>
            </a:pPr>
            <a:endParaRPr lang="zh-CN" altLang="en-US"/>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宋体" charset="-122"/>
              </a:defRPr>
            </a:lvl1pPr>
          </a:lstStyle>
          <a:p>
            <a:pPr>
              <a:defRPr/>
            </a:pPr>
            <a:fld id="{D52A0645-377A-46E6-8932-679DA089A006}" type="datetimeFigureOut">
              <a:rPr lang="zh-CN" altLang="en-US"/>
              <a:pPr>
                <a:defRPr/>
              </a:pPr>
              <a:t>2018/6/28</a:t>
            </a:fld>
            <a:endParaRPr lang="en-US" altLang="zh-CN"/>
          </a:p>
        </p:txBody>
      </p:sp>
      <p:sp>
        <p:nvSpPr>
          <p:cNvPr id="307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宋体" charset="-122"/>
              </a:defRPr>
            </a:lvl1pPr>
          </a:lstStyle>
          <a:p>
            <a:pPr>
              <a:defRPr/>
            </a:pPr>
            <a:endParaRPr lang="en-US" altLang="zh-CN"/>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宋体" charset="-122"/>
              </a:defRPr>
            </a:lvl1pPr>
          </a:lstStyle>
          <a:p>
            <a:pPr>
              <a:defRPr/>
            </a:pPr>
            <a:fld id="{F99E2D0E-9044-4753-BDBA-DB321DB8A5FB}" type="slidenum">
              <a:rPr lang="zh-CN" altLang="en-US"/>
              <a:pPr>
                <a:defRPr/>
              </a:pPr>
              <a:t>‹#›</a:t>
            </a:fld>
            <a:endParaRPr lang="en-US" altLang="zh-CN"/>
          </a:p>
        </p:txBody>
      </p:sp>
    </p:spTree>
    <p:extLst>
      <p:ext uri="{BB962C8B-B14F-4D97-AF65-F5344CB8AC3E}">
        <p14:creationId xmlns:p14="http://schemas.microsoft.com/office/powerpoint/2010/main" val="41674839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8851" name="备注占位符 2"/>
          <p:cNvSpPr>
            <a:spLocks noGrp="1"/>
          </p:cNvSpPr>
          <p:nvPr>
            <p:ph type="body" idx="1"/>
          </p:nvPr>
        </p:nvSpPr>
        <p:spPr bwMode="auto">
          <a:noFill/>
        </p:spPr>
        <p:txBody>
          <a:bodyPr wrap="square" numCol="1" anchor="t" anchorCtr="0" compatLnSpc="1">
            <a:prstTxWarp prst="textNoShape">
              <a:avLst/>
            </a:prstTxWarp>
          </a:bodyPr>
          <a:lstStyle/>
          <a:p>
            <a:r>
              <a:rPr lang="en-US" altLang="zh-CN" dirty="0"/>
              <a:t>X-</a:t>
            </a:r>
            <a:r>
              <a:rPr lang="zh-CN" altLang="en-US" dirty="0"/>
              <a:t>射线爆是热门话题。已观察到上百个。可帮助我们认识中子结构。</a:t>
            </a:r>
            <a:endParaRPr lang="en-US" altLang="zh-CN" dirty="0"/>
          </a:p>
          <a:p>
            <a:endParaRPr lang="en-US" altLang="zh-CN" dirty="0"/>
          </a:p>
          <a:p>
            <a:r>
              <a:rPr lang="zh-CN" altLang="en-US" dirty="0"/>
              <a:t>爆发时，中子星吸积</a:t>
            </a:r>
            <a:r>
              <a:rPr lang="en-US" altLang="zh-CN" dirty="0"/>
              <a:t>H/He</a:t>
            </a:r>
            <a:r>
              <a:rPr lang="zh-CN" altLang="en-US" dirty="0"/>
              <a:t>，形成高温密环境，导致不可控热核反应，</a:t>
            </a:r>
            <a:r>
              <a:rPr lang="en-US" altLang="zh-CN" dirty="0"/>
              <a:t>X-</a:t>
            </a:r>
            <a:r>
              <a:rPr lang="zh-CN" altLang="en-US" dirty="0"/>
              <a:t>射线通量在几秒内突然变化。</a:t>
            </a:r>
            <a:endParaRPr lang="en-US" altLang="zh-CN" dirty="0"/>
          </a:p>
          <a:p>
            <a:endParaRPr lang="en-US" altLang="zh-CN" dirty="0"/>
          </a:p>
          <a:p>
            <a:r>
              <a:rPr lang="zh-CN" altLang="en-US" dirty="0"/>
              <a:t>该模型涉及大量短寿命原子核质量数量。这些数据的不确定性，影响模型预言的观察量。</a:t>
            </a:r>
            <a:endParaRPr lang="en-US" altLang="zh-CN" dirty="0"/>
          </a:p>
          <a:p>
            <a:endParaRPr lang="en-US" altLang="zh-CN" dirty="0"/>
          </a:p>
          <a:p>
            <a:r>
              <a:rPr lang="zh-CN" altLang="en-US" dirty="0"/>
              <a:t>精度</a:t>
            </a:r>
            <a:r>
              <a:rPr lang="en-US" altLang="zh-CN" dirty="0"/>
              <a:t>&lt;100 </a:t>
            </a:r>
            <a:r>
              <a:rPr lang="en-US" altLang="zh-CN" dirty="0" err="1"/>
              <a:t>keV</a:t>
            </a:r>
            <a:r>
              <a:rPr lang="zh-CN" altLang="en-US" dirty="0"/>
              <a:t>，相当多的核质量不达标。</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184A6F-D0CE-4006-8714-B31AA31AB5CB}"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17213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127076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15670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062116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12255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3177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4112691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410609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69124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4219187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aseline="0" dirty="0" smtClean="0">
                <a:solidFill>
                  <a:srgbClr val="003366"/>
                </a:solidFill>
              </a:rPr>
              <a:t>I</a:t>
            </a:r>
            <a:r>
              <a:rPr lang="en-US" altLang="zh-CN" sz="1200" dirty="0" smtClean="0">
                <a:solidFill>
                  <a:srgbClr val="003366"/>
                </a:solidFill>
              </a:rPr>
              <a:t>n order to increase the accuracy</a:t>
            </a:r>
            <a:r>
              <a:rPr lang="en-US" altLang="zh-CN" sz="1200" baseline="0" dirty="0" smtClean="0">
                <a:solidFill>
                  <a:srgbClr val="003366"/>
                </a:solidFill>
              </a:rPr>
              <a:t> and precisions of our measurement, we plan to install two </a:t>
            </a:r>
            <a:r>
              <a:rPr lang="en-US" altLang="zh-CN" sz="1200" baseline="0" dirty="0" err="1" smtClean="0">
                <a:solidFill>
                  <a:srgbClr val="003366"/>
                </a:solidFill>
              </a:rPr>
              <a:t>ToF</a:t>
            </a:r>
            <a:r>
              <a:rPr lang="en-US" altLang="zh-CN" sz="1200" baseline="0" dirty="0" smtClean="0">
                <a:solidFill>
                  <a:srgbClr val="003366"/>
                </a:solidFill>
              </a:rPr>
              <a:t> </a:t>
            </a:r>
            <a:r>
              <a:rPr lang="en-US" altLang="zh-CN" sz="1200" baseline="0" dirty="0" err="1" smtClean="0">
                <a:solidFill>
                  <a:srgbClr val="003366"/>
                </a:solidFill>
              </a:rPr>
              <a:t>dectectors</a:t>
            </a:r>
            <a:r>
              <a:rPr lang="en-US" altLang="zh-CN" sz="1200" baseline="0" dirty="0" smtClean="0">
                <a:solidFill>
                  <a:srgbClr val="003366"/>
                </a:solidFill>
              </a:rPr>
              <a:t> in the straight line of CSR.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aseline="0" dirty="0" smtClean="0">
                <a:solidFill>
                  <a:srgbClr val="003366"/>
                </a:solidFill>
              </a:rPr>
              <a:t>This will allow us to extract the velocities of the ions stored make a further correction for the revolution time according to this </a:t>
            </a:r>
            <a:r>
              <a:rPr lang="en-US" altLang="zh-CN" sz="1200" baseline="0" dirty="0" err="1" smtClean="0">
                <a:solidFill>
                  <a:srgbClr val="003366"/>
                </a:solidFill>
              </a:rPr>
              <a:t>formaula</a:t>
            </a:r>
            <a:r>
              <a:rPr lang="en-US" altLang="zh-CN" sz="1200" baseline="0" dirty="0" smtClean="0">
                <a:solidFill>
                  <a:srgbClr val="003366"/>
                </a:solidFill>
              </a:rPr>
              <a:t>.  </a:t>
            </a:r>
            <a:endParaRPr lang="zh-CN" altLang="en-US" sz="1200" dirty="0" smtClean="0">
              <a:solidFill>
                <a:srgbClr val="003366"/>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srgbClr val="000000"/>
                </a:solidFill>
              </a:rPr>
              <a:pPr>
                <a:defRPr/>
              </a:pPr>
              <a:t>32</a:t>
            </a:fld>
            <a:endParaRPr lang="en-US" altLang="zh-CN" dirty="0">
              <a:solidFill>
                <a:srgbClr val="000000"/>
              </a:solidFill>
            </a:endParaRPr>
          </a:p>
        </p:txBody>
      </p:sp>
    </p:spTree>
    <p:extLst>
      <p:ext uri="{BB962C8B-B14F-4D97-AF65-F5344CB8AC3E}">
        <p14:creationId xmlns:p14="http://schemas.microsoft.com/office/powerpoint/2010/main" val="12491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In the following,</a:t>
            </a:r>
            <a:r>
              <a:rPr lang="en-US" altLang="zh-CN" baseline="0" dirty="0" smtClean="0"/>
              <a:t> I shall pick up several new mass values obtained from our work, and try to connect them to the physics of current investigations. These concern with some issues in nuclear </a:t>
            </a:r>
            <a:r>
              <a:rPr lang="en-US" altLang="zh-CN" baseline="0" dirty="0" err="1" smtClean="0"/>
              <a:t>astro</a:t>
            </a:r>
            <a:r>
              <a:rPr lang="en-US" altLang="zh-CN" baseline="0" dirty="0" smtClean="0"/>
              <a:t>-physics and nuclear structure as outlined in this slide.   </a:t>
            </a:r>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prstClr val="black"/>
                </a:solidFill>
              </a:rPr>
              <a:pPr>
                <a:defRPr/>
              </a:pPr>
              <a:t>4</a:t>
            </a:fld>
            <a:endParaRPr lang="en-US" altLang="zh-CN" dirty="0">
              <a:solidFill>
                <a:prstClr val="black"/>
              </a:solidFill>
            </a:endParaRPr>
          </a:p>
        </p:txBody>
      </p:sp>
    </p:spTree>
    <p:extLst>
      <p:ext uri="{BB962C8B-B14F-4D97-AF65-F5344CB8AC3E}">
        <p14:creationId xmlns:p14="http://schemas.microsoft.com/office/powerpoint/2010/main" val="61866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We established an active international collaboration, including s</a:t>
            </a:r>
            <a:r>
              <a:rPr lang="en-US" altLang="zh-CN" baseline="0" dirty="0" smtClean="0"/>
              <a:t>ome famous or experienced scientists deeply involved in program. </a:t>
            </a:r>
            <a:r>
              <a:rPr lang="en-US" altLang="zh-CN" dirty="0" smtClean="0"/>
              <a:t>We have worked together on developing</a:t>
            </a:r>
            <a:r>
              <a:rPr lang="en-US" altLang="zh-CN" baseline="0" dirty="0" smtClean="0"/>
              <a:t> the experimental techniques and setups, conducting experiments, analyzing data, and publishing papers.   </a:t>
            </a:r>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prstClr val="black"/>
                </a:solidFill>
              </a:rPr>
              <a:pPr>
                <a:defRPr/>
              </a:pPr>
              <a:t>38</a:t>
            </a:fld>
            <a:endParaRPr lang="en-US" altLang="zh-CN" dirty="0">
              <a:solidFill>
                <a:prstClr val="black"/>
              </a:solidFill>
            </a:endParaRPr>
          </a:p>
        </p:txBody>
      </p:sp>
    </p:spTree>
    <p:extLst>
      <p:ext uri="{BB962C8B-B14F-4D97-AF65-F5344CB8AC3E}">
        <p14:creationId xmlns:p14="http://schemas.microsoft.com/office/powerpoint/2010/main" val="33812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In order to measure</a:t>
            </a:r>
            <a:r>
              <a:rPr lang="en-US" altLang="zh-CN" baseline="0" dirty="0" smtClean="0"/>
              <a:t> the atomic masses, different techniques and facilities have been developed worldwide. Here I would like to mention two kinds of mass spectrometry. On is penning-trap-based mass spectrometry, another is the storage-ring-based mass spectrometry. You know the very high-</a:t>
            </a:r>
            <a:r>
              <a:rPr lang="en-US" altLang="zh-CN" baseline="0" dirty="0" err="1" smtClean="0"/>
              <a:t>precison</a:t>
            </a:r>
            <a:r>
              <a:rPr lang="en-US" altLang="zh-CN" baseline="0" dirty="0" smtClean="0"/>
              <a:t> of 10 to -11 can be reached using penning-trap MS, this this technique is limited by the short life-time and low production yield for the exotic nuclei far from stability. These shortcomings can be overcome by using IMS at storage ring although the precision is somehow moderate. Since the commissioning of CSR, we set high-</a:t>
            </a:r>
            <a:r>
              <a:rPr lang="en-US" altLang="zh-CN" baseline="0" dirty="0" err="1" smtClean="0"/>
              <a:t>precison</a:t>
            </a:r>
            <a:r>
              <a:rPr lang="en-US" altLang="zh-CN" baseline="0" dirty="0" smtClean="0"/>
              <a:t> mass measurement for short-lived nuclei as one of the high priority programs at IMP.       </a:t>
            </a:r>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srgbClr val="000000"/>
                </a:solidFill>
              </a:rPr>
              <a:pPr>
                <a:defRPr/>
              </a:pPr>
              <a:t>5</a:t>
            </a:fld>
            <a:endParaRPr lang="en-US" altLang="zh-CN" dirty="0">
              <a:solidFill>
                <a:srgbClr val="000000"/>
              </a:solidFill>
            </a:endParaRPr>
          </a:p>
        </p:txBody>
      </p:sp>
    </p:spTree>
    <p:extLst>
      <p:ext uri="{BB962C8B-B14F-4D97-AF65-F5344CB8AC3E}">
        <p14:creationId xmlns:p14="http://schemas.microsoft.com/office/powerpoint/2010/main" val="28325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565CE-850C-4C05-B7EF-5205B4A46DD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467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Therefore we made continuous efforts to improve the time resolution of our </a:t>
            </a:r>
            <a:r>
              <a:rPr lang="en-US" altLang="zh-CN" dirty="0" err="1" smtClean="0"/>
              <a:t>ToF</a:t>
            </a:r>
            <a:r>
              <a:rPr lang="en-US" altLang="zh-CN" dirty="0" smtClean="0"/>
              <a:t> detector which achieves</a:t>
            </a:r>
            <a:r>
              <a:rPr lang="en-US" altLang="zh-CN" baseline="0" dirty="0" smtClean="0"/>
              <a:t> up to 37 </a:t>
            </a:r>
            <a:r>
              <a:rPr lang="en-US" altLang="zh-CN" baseline="0" dirty="0" err="1" smtClean="0"/>
              <a:t>ps</a:t>
            </a:r>
            <a:r>
              <a:rPr lang="en-US" altLang="zh-CN" baseline="0" dirty="0" smtClean="0"/>
              <a:t> from the early value of 70 ps. To the extent of my knowledge, this might is the best of the world of the same kind of </a:t>
            </a:r>
            <a:r>
              <a:rPr lang="en-US" altLang="zh-CN" baseline="0" dirty="0" err="1" smtClean="0"/>
              <a:t>ToF</a:t>
            </a:r>
            <a:r>
              <a:rPr lang="en-US" altLang="zh-CN" baseline="0" dirty="0" smtClean="0"/>
              <a:t>. The detection efficiency is tested on-line to be ranged at 20% - 70% depending on the ion-species and ion number in each injection.</a:t>
            </a:r>
            <a:r>
              <a:rPr lang="en-US" altLang="zh-CN" dirty="0" smtClean="0"/>
              <a:t> </a:t>
            </a:r>
            <a:r>
              <a:rPr lang="en-US" altLang="zh-CN" baseline="0" dirty="0" smtClean="0"/>
              <a:t> </a:t>
            </a:r>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srgbClr val="000000"/>
                </a:solidFill>
              </a:rPr>
              <a:pPr>
                <a:defRPr/>
              </a:pPr>
              <a:t>10</a:t>
            </a:fld>
            <a:endParaRPr lang="en-US" altLang="zh-CN" dirty="0">
              <a:solidFill>
                <a:srgbClr val="000000"/>
              </a:solidFill>
            </a:endParaRPr>
          </a:p>
        </p:txBody>
      </p:sp>
    </p:spTree>
    <p:extLst>
      <p:ext uri="{BB962C8B-B14F-4D97-AF65-F5344CB8AC3E}">
        <p14:creationId xmlns:p14="http://schemas.microsoft.com/office/powerpoint/2010/main" val="339783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5817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6803"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dirty="0"/>
          </a:p>
        </p:txBody>
      </p:sp>
      <p:sp>
        <p:nvSpPr>
          <p:cNvPr id="4" name="灯片编号占位符 3"/>
          <p:cNvSpPr>
            <a:spLocks noGrp="1"/>
          </p:cNvSpPr>
          <p:nvPr>
            <p:ph type="sldNum" sz="quarter" idx="5"/>
          </p:nvPr>
        </p:nvSpPr>
        <p:spPr/>
        <p:txBody>
          <a:bodyPr/>
          <a:lstStyle/>
          <a:p>
            <a:pPr>
              <a:defRPr/>
            </a:pPr>
            <a:fld id="{FDE70D47-EB0C-49EE-B9BE-0A629202A82F}" type="slidenum">
              <a:rPr lang="zh-CN" altLang="en-US" smtClean="0">
                <a:solidFill>
                  <a:prstClr val="black"/>
                </a:solidFill>
              </a:rPr>
              <a:pPr>
                <a:defRPr/>
              </a:pPr>
              <a:t>15</a:t>
            </a:fld>
            <a:endParaRPr lang="en-US" altLang="zh-CN" dirty="0">
              <a:solidFill>
                <a:prstClr val="black"/>
              </a:solidFill>
            </a:endParaRPr>
          </a:p>
        </p:txBody>
      </p:sp>
    </p:spTree>
    <p:extLst>
      <p:ext uri="{BB962C8B-B14F-4D97-AF65-F5344CB8AC3E}">
        <p14:creationId xmlns:p14="http://schemas.microsoft.com/office/powerpoint/2010/main" val="199785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In the following,</a:t>
            </a:r>
            <a:r>
              <a:rPr lang="en-US" altLang="zh-CN" baseline="0" dirty="0" smtClean="0"/>
              <a:t> I shall pick up several new mass values obtained from our work, and try to connect them to the physics of current investigations. These concern with some issues in nuclear </a:t>
            </a:r>
            <a:r>
              <a:rPr lang="en-US" altLang="zh-CN" baseline="0" dirty="0" err="1" smtClean="0"/>
              <a:t>astro</a:t>
            </a:r>
            <a:r>
              <a:rPr lang="en-US" altLang="zh-CN" baseline="0" dirty="0" smtClean="0"/>
              <a:t>-physics and nuclear structure as outlined in this slide.   </a:t>
            </a:r>
            <a:endParaRPr lang="zh-CN" altLang="en-US" dirty="0"/>
          </a:p>
        </p:txBody>
      </p:sp>
      <p:sp>
        <p:nvSpPr>
          <p:cNvPr id="4" name="灯片编号占位符 3"/>
          <p:cNvSpPr>
            <a:spLocks noGrp="1"/>
          </p:cNvSpPr>
          <p:nvPr>
            <p:ph type="sldNum" sz="quarter" idx="10"/>
          </p:nvPr>
        </p:nvSpPr>
        <p:spPr/>
        <p:txBody>
          <a:bodyPr/>
          <a:lstStyle/>
          <a:p>
            <a:pPr>
              <a:defRPr/>
            </a:pPr>
            <a:fld id="{C7D88573-96AE-4112-8DAE-3EB8715A04FB}" type="slidenum">
              <a:rPr lang="zh-CN" altLang="en-US" smtClean="0">
                <a:solidFill>
                  <a:prstClr val="black"/>
                </a:solidFill>
              </a:rPr>
              <a:pPr>
                <a:defRPr/>
              </a:pPr>
              <a:t>16</a:t>
            </a:fld>
            <a:endParaRPr lang="en-US" altLang="zh-CN" dirty="0">
              <a:solidFill>
                <a:prstClr val="black"/>
              </a:solidFill>
            </a:endParaRPr>
          </a:p>
        </p:txBody>
      </p:sp>
    </p:spTree>
    <p:extLst>
      <p:ext uri="{BB962C8B-B14F-4D97-AF65-F5344CB8AC3E}">
        <p14:creationId xmlns:p14="http://schemas.microsoft.com/office/powerpoint/2010/main" val="362733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267E1-ACB4-4284-AA5E-726EF2001A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4043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57402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080883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811009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639528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387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47083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14526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19371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50390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882568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44576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733284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290547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7D4A28B6-838A-430B-8767-CF0DDFA1519B}"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B53EAD39-9AC1-4F7E-B9D8-A99B4D79001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5660158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173E736-6E14-4641-AC30-A35E4B14A777}"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A24C224-1B34-4DFD-B6C8-4206A8269A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0381443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353E331-2294-4425-9BFB-3519D97E9481}"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4DFF05D3-9175-43AD-A6B7-E038F91EF31B}"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153506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F5B30374-2084-4424-9EBB-E2C58D47BAD9}"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3A925529-7CE0-4A4C-B70E-28B2338ACEF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76741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647F70E-45F3-412B-B6D8-BE1564D865C4}"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F11387F-57A0-46D2-95BC-4E41F5F5228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405930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2DBAEF7-C68D-4DF0-9E60-66C6AFEFE088}"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DDBA405-0B31-4EBD-BF6C-17073C27D88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47844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AE1C4E-B757-423A-868E-1460047A940D}"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A84917F-EC37-4BA8-94C2-89B82D53BED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6060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C8C3D246-583E-4843-A51C-2383A9D1E66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441C1DC9-A6A8-4319-80EF-ADEDABBEEF8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13768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5BCFC0C-3283-4CB7-BCC8-E56C6BB29CC8}"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966AED6-6D8F-435C-8B94-22D79F07D0AC}"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42771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3C9F99B-73A3-45E2-9C24-1A3E41A9AEA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75D8D4F-300C-40C2-BE17-C1A40061544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9227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1092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31ED119-7FD4-40C6-9244-01A7C890A384}"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CA4886-814A-43A7-AF30-06597FFE53F0}"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83522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5039865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651E9033-F5A5-47A0-B2C5-49744F7B486E}"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5247380A-ACA7-4738-A016-511861817B2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00087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20BEF3B-C872-45BB-A604-7B42043D7E39}"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36FBD9F0-4D7B-48DD-8145-2C0ED020258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097237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9357C87-79FD-485B-A835-499BD5DA90F3}"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3E126B3-4AD0-4C04-AB07-9ECBA5456E1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29342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B5890C0-CA96-4060-9C5B-A556E5C442CE}"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56E32C54-5713-4307-A0F1-EA1054B5DF9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110375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D2A2E08-49F1-47E8-AE90-4D48E54A7BF8}"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03CBFD9-7347-44D9-8FEE-1DAB2295473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0273498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1C7AF0E-FE1F-4F15-B14F-9BAA10323D0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809757-277B-4544-B705-99F5E64640D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63861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F4BAC2E-FCBD-4E68-85E2-7B8A7D27EE6E}"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5980205-85A4-4C13-A4FA-ED14ED3CAC30}"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36306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C78DF5D8-1A40-4370-BDBB-197F3911605F}"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116057A-8CA9-4185-AAA6-1603858C4E8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6721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73954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659B076-57DC-4DB2-A615-AAB8062A303B}"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A225AA-6DBB-49C1-BF3D-EC1484F31C0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16077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2BBACF5-418C-4281-BDAA-AA9D5CC835FD}"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06691AE-B00F-43C7-9CB1-BE92D0E451E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617289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C09D2AC-745A-4544-9D6B-671A6BFD4967}"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94FACAD-7718-4D8A-9B52-883CDEBF1BC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451154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C143ED-BFC6-4D80-8542-0C9C3F72772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41663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48519B-D927-4788-847C-46DC9A2368F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3831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20B199C-5E65-41FC-B9C6-7C0FBC93448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7553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F591E1-F0D6-41EE-98C6-7E2AA7522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725743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340F0DE-D414-44AA-A804-D0748AC1E5C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32500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9F1F91C-BF16-46C9-B154-D3C3EF0E599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7833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E2AA28-AEF2-4300-A9CF-FF78E8C13C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2237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549389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C0CA39A-44F5-4207-930D-1CE7E0019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7358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0B3386-2A03-42AF-A803-99AEBE3820A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938699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B358A7-552A-4124-ACAC-4981AC2DBA1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630641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5656B9-E793-49FB-8AFD-6087D015B54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780425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422C19E-F2CD-4E85-9D06-F07E327DFE7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931400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C143ED-BFC6-4D80-8542-0C9C3F72772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93385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48519B-D927-4788-847C-46DC9A2368F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340713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20B199C-5E65-41FC-B9C6-7C0FBC93448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548437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F591E1-F0D6-41EE-98C6-7E2AA7522CF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83181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340F0DE-D414-44AA-A804-D0748AC1E5C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30822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033260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9F1F91C-BF16-46C9-B154-D3C3EF0E599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21937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E2AA28-AEF2-4300-A9CF-FF78E8C13C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36074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C0CA39A-44F5-4207-930D-1CE7E0019E8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49867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B0B3386-2A03-42AF-A803-99AEBE3820A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258952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B358A7-552A-4124-ACAC-4981AC2DBA1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054336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5656B9-E793-49FB-8AFD-6087D015B54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5690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422C19E-F2CD-4E85-9D06-F07E327DFE7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72548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7628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25683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1761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537429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9479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88374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2658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06619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08839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8397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72834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5165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9168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187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9898983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401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1676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080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43845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4850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0457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08458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05040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33333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97307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1865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651E9033-F5A5-47A0-B2C5-49744F7B486E}" type="datetimeFigureOut">
              <a:rPr lang="zh-CN" altLang="en-US"/>
              <a:pPr>
                <a:defRPr/>
              </a:pPr>
              <a:t>2018/6/28</a:t>
            </a:fld>
            <a:endParaRPr lang="zh-CN" altLang="en-US"/>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5247380A-ACA7-4738-A016-511861817B2E}" type="slidenum">
              <a:rPr lang="zh-CN" altLang="en-US"/>
              <a:pPr>
                <a:defRPr/>
              </a:pPr>
              <a:t>‹#›</a:t>
            </a:fld>
            <a:endParaRPr lang="zh-CN" altLang="en-US"/>
          </a:p>
        </p:txBody>
      </p:sp>
    </p:spTree>
    <p:extLst>
      <p:ext uri="{BB962C8B-B14F-4D97-AF65-F5344CB8AC3E}">
        <p14:creationId xmlns:p14="http://schemas.microsoft.com/office/powerpoint/2010/main" val="10579993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20BEF3B-C872-45BB-A604-7B42043D7E39}" type="datetimeFigureOut">
              <a:rPr lang="zh-CN" altLang="en-US"/>
              <a:pPr>
                <a:defRPr/>
              </a:pPr>
              <a:t>2018/6/28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36FBD9F0-4D7B-48DD-8145-2C0ED0202583}" type="slidenum">
              <a:rPr lang="zh-CN" altLang="en-US"/>
              <a:pPr>
                <a:defRPr/>
              </a:pPr>
              <a:t>‹#›</a:t>
            </a:fld>
            <a:endParaRPr lang="zh-CN" altLang="en-US"/>
          </a:p>
        </p:txBody>
      </p:sp>
    </p:spTree>
    <p:extLst>
      <p:ext uri="{BB962C8B-B14F-4D97-AF65-F5344CB8AC3E}">
        <p14:creationId xmlns:p14="http://schemas.microsoft.com/office/powerpoint/2010/main" val="14805318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9357C87-79FD-485B-A835-499BD5DA90F3}" type="datetimeFigureOut">
              <a:rPr lang="zh-CN" altLang="en-US"/>
              <a:pPr>
                <a:defRPr/>
              </a:pPr>
              <a:t>2018/6/28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3E126B3-4AD0-4C04-AB07-9ECBA5456E14}" type="slidenum">
              <a:rPr lang="zh-CN" altLang="en-US"/>
              <a:pPr>
                <a:defRPr/>
              </a:pPr>
              <a:t>‹#›</a:t>
            </a:fld>
            <a:endParaRPr lang="zh-CN" altLang="en-US"/>
          </a:p>
        </p:txBody>
      </p:sp>
    </p:spTree>
    <p:extLst>
      <p:ext uri="{BB962C8B-B14F-4D97-AF65-F5344CB8AC3E}">
        <p14:creationId xmlns:p14="http://schemas.microsoft.com/office/powerpoint/2010/main" val="37702060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B5890C0-CA96-4060-9C5B-A556E5C442CE}" type="datetimeFigureOut">
              <a:rPr lang="zh-CN" altLang="en-US"/>
              <a:pPr>
                <a:defRPr/>
              </a:pPr>
              <a:t>2018/6/28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56E32C54-5713-4307-A0F1-EA1054B5DF96}" type="slidenum">
              <a:rPr lang="zh-CN" altLang="en-US"/>
              <a:pPr>
                <a:defRPr/>
              </a:pPr>
              <a:t>‹#›</a:t>
            </a:fld>
            <a:endParaRPr lang="zh-CN" altLang="en-US"/>
          </a:p>
        </p:txBody>
      </p:sp>
    </p:spTree>
    <p:extLst>
      <p:ext uri="{BB962C8B-B14F-4D97-AF65-F5344CB8AC3E}">
        <p14:creationId xmlns:p14="http://schemas.microsoft.com/office/powerpoint/2010/main" val="16292571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D2A2E08-49F1-47E8-AE90-4D48E54A7BF8}" type="datetimeFigureOut">
              <a:rPr lang="zh-CN" altLang="en-US"/>
              <a:pPr>
                <a:defRPr/>
              </a:pPr>
              <a:t>2018/6/28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03CBFD9-7347-44D9-8FEE-1DAB2295473A}" type="slidenum">
              <a:rPr lang="zh-CN" altLang="en-US"/>
              <a:pPr>
                <a:defRPr/>
              </a:pPr>
              <a:t>‹#›</a:t>
            </a:fld>
            <a:endParaRPr lang="zh-CN" altLang="en-US"/>
          </a:p>
        </p:txBody>
      </p:sp>
    </p:spTree>
    <p:extLst>
      <p:ext uri="{BB962C8B-B14F-4D97-AF65-F5344CB8AC3E}">
        <p14:creationId xmlns:p14="http://schemas.microsoft.com/office/powerpoint/2010/main" val="7339234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1C7AF0E-FE1F-4F15-B14F-9BAA10323D02}" type="datetimeFigureOut">
              <a:rPr lang="zh-CN" altLang="en-US"/>
              <a:pPr>
                <a:defRPr/>
              </a:pPr>
              <a:t>2018/6/28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809757-277B-4544-B705-99F5E64640D4}" type="slidenum">
              <a:rPr lang="zh-CN" altLang="en-US"/>
              <a:pPr>
                <a:defRPr/>
              </a:pPr>
              <a:t>‹#›</a:t>
            </a:fld>
            <a:endParaRPr lang="zh-CN" altLang="en-US"/>
          </a:p>
        </p:txBody>
      </p:sp>
    </p:spTree>
    <p:extLst>
      <p:ext uri="{BB962C8B-B14F-4D97-AF65-F5344CB8AC3E}">
        <p14:creationId xmlns:p14="http://schemas.microsoft.com/office/powerpoint/2010/main" val="24870489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F4BAC2E-FCBD-4E68-85E2-7B8A7D27EE6E}" type="datetimeFigureOut">
              <a:rPr lang="zh-CN" altLang="en-US"/>
              <a:pPr>
                <a:defRPr/>
              </a:pPr>
              <a:t>2018/6/28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5980205-85A4-4C13-A4FA-ED14ED3CAC30}" type="slidenum">
              <a:rPr lang="zh-CN" altLang="en-US"/>
              <a:pPr>
                <a:defRPr/>
              </a:pPr>
              <a:t>‹#›</a:t>
            </a:fld>
            <a:endParaRPr lang="zh-CN" altLang="en-US"/>
          </a:p>
        </p:txBody>
      </p:sp>
    </p:spTree>
    <p:extLst>
      <p:ext uri="{BB962C8B-B14F-4D97-AF65-F5344CB8AC3E}">
        <p14:creationId xmlns:p14="http://schemas.microsoft.com/office/powerpoint/2010/main" val="33357746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C78DF5D8-1A40-4370-BDBB-197F3911605F}" type="datetimeFigureOut">
              <a:rPr lang="zh-CN" altLang="en-US"/>
              <a:pPr>
                <a:defRPr/>
              </a:pPr>
              <a:t>2018/6/28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116057A-8CA9-4185-AAA6-1603858C4E89}" type="slidenum">
              <a:rPr lang="zh-CN" altLang="en-US"/>
              <a:pPr>
                <a:defRPr/>
              </a:pPr>
              <a:t>‹#›</a:t>
            </a:fld>
            <a:endParaRPr lang="zh-CN" altLang="en-US"/>
          </a:p>
        </p:txBody>
      </p:sp>
    </p:spTree>
    <p:extLst>
      <p:ext uri="{BB962C8B-B14F-4D97-AF65-F5344CB8AC3E}">
        <p14:creationId xmlns:p14="http://schemas.microsoft.com/office/powerpoint/2010/main" val="32107621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659B076-57DC-4DB2-A615-AAB8062A303B}" type="datetimeFigureOut">
              <a:rPr lang="zh-CN" altLang="en-US"/>
              <a:pPr>
                <a:defRPr/>
              </a:pPr>
              <a:t>2018/6/28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A225AA-6DBB-49C1-BF3D-EC1484F31C04}" type="slidenum">
              <a:rPr lang="zh-CN" altLang="en-US"/>
              <a:pPr>
                <a:defRPr/>
              </a:pPr>
              <a:t>‹#›</a:t>
            </a:fld>
            <a:endParaRPr lang="zh-CN" altLang="en-US"/>
          </a:p>
        </p:txBody>
      </p:sp>
    </p:spTree>
    <p:extLst>
      <p:ext uri="{BB962C8B-B14F-4D97-AF65-F5344CB8AC3E}">
        <p14:creationId xmlns:p14="http://schemas.microsoft.com/office/powerpoint/2010/main" val="9801335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2BBACF5-418C-4281-BDAA-AA9D5CC835FD}" type="datetimeFigureOut">
              <a:rPr lang="zh-CN" altLang="en-US"/>
              <a:pPr>
                <a:defRPr/>
              </a:pPr>
              <a:t>2018/6/28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06691AE-B00F-43C7-9CB1-BE92D0E451E4}" type="slidenum">
              <a:rPr lang="zh-CN" altLang="en-US"/>
              <a:pPr>
                <a:defRPr/>
              </a:pPr>
              <a:t>‹#›</a:t>
            </a:fld>
            <a:endParaRPr lang="zh-CN" altLang="en-US"/>
          </a:p>
        </p:txBody>
      </p:sp>
    </p:spTree>
    <p:extLst>
      <p:ext uri="{BB962C8B-B14F-4D97-AF65-F5344CB8AC3E}">
        <p14:creationId xmlns:p14="http://schemas.microsoft.com/office/powerpoint/2010/main" val="20027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0418631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C09D2AC-745A-4544-9D6B-671A6BFD4967}" type="datetimeFigureOut">
              <a:rPr lang="zh-CN" altLang="en-US"/>
              <a:pPr>
                <a:defRPr/>
              </a:pPr>
              <a:t>2018/6/28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94FACAD-7718-4D8A-9B52-883CDEBF1BC9}" type="slidenum">
              <a:rPr lang="zh-CN" altLang="en-US"/>
              <a:pPr>
                <a:defRPr/>
              </a:pPr>
              <a:t>‹#›</a:t>
            </a:fld>
            <a:endParaRPr lang="zh-CN" altLang="en-US"/>
          </a:p>
        </p:txBody>
      </p:sp>
    </p:spTree>
    <p:extLst>
      <p:ext uri="{BB962C8B-B14F-4D97-AF65-F5344CB8AC3E}">
        <p14:creationId xmlns:p14="http://schemas.microsoft.com/office/powerpoint/2010/main" val="1598474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1B98CBB3-87A2-43FC-957F-E35E28838988}"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8019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10B96DF7-0E92-4C30-8D5F-9F0F3F62C159}"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232109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3EE53192-B28F-4FA1-95CE-87A9181C9C2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602221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p>
            <a:fld id="{4DC71EDC-5F7D-45A4-A776-E6A9D82290C2}"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25640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en-US" altLang="zh-CN">
              <a:solidFill>
                <a:srgbClr val="000000"/>
              </a:solidFill>
            </a:endParaRPr>
          </a:p>
        </p:txBody>
      </p:sp>
      <p:sp>
        <p:nvSpPr>
          <p:cNvPr id="8" name="Footer Placeholder 7"/>
          <p:cNvSpPr>
            <a:spLocks noGrp="1"/>
          </p:cNvSpPr>
          <p:nvPr>
            <p:ph type="ftr" sz="quarter" idx="11"/>
          </p:nvPr>
        </p:nvSpPr>
        <p:spPr/>
        <p:txBody>
          <a:bodyPr/>
          <a:lstStyle/>
          <a:p>
            <a:endParaRPr lang="en-US" altLang="zh-CN">
              <a:solidFill>
                <a:srgbClr val="000000"/>
              </a:solidFill>
            </a:endParaRPr>
          </a:p>
        </p:txBody>
      </p:sp>
      <p:sp>
        <p:nvSpPr>
          <p:cNvPr id="9" name="Slide Number Placeholder 8"/>
          <p:cNvSpPr>
            <a:spLocks noGrp="1"/>
          </p:cNvSpPr>
          <p:nvPr>
            <p:ph type="sldNum" sz="quarter" idx="12"/>
          </p:nvPr>
        </p:nvSpPr>
        <p:spPr/>
        <p:txBody>
          <a:bodyPr/>
          <a:lstStyle/>
          <a:p>
            <a:fld id="{A6A349B3-3BA2-4454-A954-8F10AA427A36}"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408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en-US" altLang="zh-CN">
              <a:solidFill>
                <a:srgbClr val="000000"/>
              </a:solidFill>
            </a:endParaRPr>
          </a:p>
        </p:txBody>
      </p:sp>
      <p:sp>
        <p:nvSpPr>
          <p:cNvPr id="4" name="Footer Placeholder 3"/>
          <p:cNvSpPr>
            <a:spLocks noGrp="1"/>
          </p:cNvSpPr>
          <p:nvPr>
            <p:ph type="ftr" sz="quarter" idx="11"/>
          </p:nvPr>
        </p:nvSpPr>
        <p:spPr/>
        <p:txBody>
          <a:bodyPr/>
          <a:lstStyle/>
          <a:p>
            <a:endParaRPr lang="en-US" altLang="zh-CN">
              <a:solidFill>
                <a:srgbClr val="000000"/>
              </a:solidFill>
            </a:endParaRPr>
          </a:p>
        </p:txBody>
      </p:sp>
      <p:sp>
        <p:nvSpPr>
          <p:cNvPr id="5" name="Slide Number Placeholder 4"/>
          <p:cNvSpPr>
            <a:spLocks noGrp="1"/>
          </p:cNvSpPr>
          <p:nvPr>
            <p:ph type="sldNum" sz="quarter" idx="12"/>
          </p:nvPr>
        </p:nvSpPr>
        <p:spPr/>
        <p:txBody>
          <a:bodyPr/>
          <a:lstStyle/>
          <a:p>
            <a:fld id="{9ECB5853-ADF2-4C45-B1D2-B1236E25F254}"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6728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p>
            <a:fld id="{9E2CB654-E0B2-4DFF-AFA6-380FFA7B638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64493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p>
            <a:fld id="{CEDE6B3D-7FF7-4745-92F4-05C2ECDFE4E6}"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983874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en-US" altLang="zh-CN">
              <a:solidFill>
                <a:srgbClr val="000000"/>
              </a:solidFill>
            </a:endParaRPr>
          </a:p>
        </p:txBody>
      </p:sp>
      <p:sp>
        <p:nvSpPr>
          <p:cNvPr id="6" name="Footer Placeholder 5"/>
          <p:cNvSpPr>
            <a:spLocks noGrp="1"/>
          </p:cNvSpPr>
          <p:nvPr>
            <p:ph type="ftr" sz="quarter" idx="11"/>
          </p:nvPr>
        </p:nvSpPr>
        <p:spPr/>
        <p:txBody>
          <a:bodyPr/>
          <a:lstStyle/>
          <a:p>
            <a:endParaRPr lang="en-US" altLang="zh-CN">
              <a:solidFill>
                <a:srgbClr val="000000"/>
              </a:solidFill>
            </a:endParaRPr>
          </a:p>
        </p:txBody>
      </p:sp>
      <p:sp>
        <p:nvSpPr>
          <p:cNvPr id="7" name="Slide Number Placeholder 6"/>
          <p:cNvSpPr>
            <a:spLocks noGrp="1"/>
          </p:cNvSpPr>
          <p:nvPr>
            <p:ph type="sldNum" sz="quarter" idx="12"/>
          </p:nvPr>
        </p:nvSpPr>
        <p:spPr/>
        <p:txBody>
          <a:bodyPr/>
          <a:lstStyle/>
          <a:p>
            <a:fld id="{44427FBE-7F03-44D4-ADDE-B01F2445BFD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6992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21154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5279225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CC652BA6-1BDC-47C2-80E1-7706E8F173D7}"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09715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en-US" altLang="zh-CN">
              <a:solidFill>
                <a:srgbClr val="000000"/>
              </a:solidFill>
            </a:endParaRPr>
          </a:p>
        </p:txBody>
      </p:sp>
      <p:sp>
        <p:nvSpPr>
          <p:cNvPr id="5" name="Footer Placeholder 4"/>
          <p:cNvSpPr>
            <a:spLocks noGrp="1"/>
          </p:cNvSpPr>
          <p:nvPr>
            <p:ph type="ftr" sz="quarter" idx="11"/>
          </p:nvPr>
        </p:nvSpPr>
        <p:spPr/>
        <p:txBody>
          <a:bodyPr/>
          <a:lstStyle/>
          <a:p>
            <a:endParaRPr lang="en-US" altLang="zh-CN">
              <a:solidFill>
                <a:srgbClr val="000000"/>
              </a:solidFill>
            </a:endParaRPr>
          </a:p>
        </p:txBody>
      </p:sp>
      <p:sp>
        <p:nvSpPr>
          <p:cNvPr id="6" name="Slide Number Placeholder 5"/>
          <p:cNvSpPr>
            <a:spLocks noGrp="1"/>
          </p:cNvSpPr>
          <p:nvPr>
            <p:ph type="sldNum" sz="quarter" idx="12"/>
          </p:nvPr>
        </p:nvSpPr>
        <p:spPr/>
        <p:txBody>
          <a:bodyPr/>
          <a:lstStyle/>
          <a:p>
            <a:fld id="{2AAEF404-38A5-44B4-8056-973C7F4E7B3B}"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05433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475666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651E9033-F5A5-47A0-B2C5-49744F7B486E}"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5247380A-ACA7-4738-A016-511861817B2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50976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20BEF3B-C872-45BB-A604-7B42043D7E39}"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36FBD9F0-4D7B-48DD-8145-2C0ED020258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796324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9357C87-79FD-485B-A835-499BD5DA90F3}"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3E126B3-4AD0-4C04-AB07-9ECBA5456E1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46005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B5890C0-CA96-4060-9C5B-A556E5C442CE}"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56E32C54-5713-4307-A0F1-EA1054B5DF9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33722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D2A2E08-49F1-47E8-AE90-4D48E54A7BF8}"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03CBFD9-7347-44D9-8FEE-1DAB2295473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702649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1C7AF0E-FE1F-4F15-B14F-9BAA10323D0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809757-277B-4544-B705-99F5E64640D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468293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F4BAC2E-FCBD-4E68-85E2-7B8A7D27EE6E}"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5980205-85A4-4C13-A4FA-ED14ED3CAC30}"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33624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88644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C78DF5D8-1A40-4370-BDBB-197F3911605F}"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116057A-8CA9-4185-AAA6-1603858C4E8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405386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659B076-57DC-4DB2-A615-AAB8062A303B}"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A225AA-6DBB-49C1-BF3D-EC1484F31C0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53391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2BBACF5-418C-4281-BDAA-AA9D5CC835FD}"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06691AE-B00F-43C7-9CB1-BE92D0E451E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487135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C09D2AC-745A-4544-9D6B-671A6BFD4967}"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94FACAD-7718-4D8A-9B52-883CDEBF1BC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494418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9594759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651E9033-F5A5-47A0-B2C5-49744F7B486E}"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5247380A-ACA7-4738-A016-511861817B2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506490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20BEF3B-C872-45BB-A604-7B42043D7E39}"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36FBD9F0-4D7B-48DD-8145-2C0ED020258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152569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9357C87-79FD-485B-A835-499BD5DA90F3}"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3E126B3-4AD0-4C04-AB07-9ECBA5456E1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73080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B5890C0-CA96-4060-9C5B-A556E5C442CE}"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56E32C54-5713-4307-A0F1-EA1054B5DF9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760704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D2A2E08-49F1-47E8-AE90-4D48E54A7BF8}"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03CBFD9-7347-44D9-8FEE-1DAB2295473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06722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093319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E1C7AF0E-FE1F-4F15-B14F-9BAA10323D0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809757-277B-4544-B705-99F5E64640D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921733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F4BAC2E-FCBD-4E68-85E2-7B8A7D27EE6E}"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5980205-85A4-4C13-A4FA-ED14ED3CAC30}"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0989113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C78DF5D8-1A40-4370-BDBB-197F3911605F}"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116057A-8CA9-4185-AAA6-1603858C4E8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667869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0659B076-57DC-4DB2-A615-AAB8062A303B}"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17A225AA-6DBB-49C1-BF3D-EC1484F31C0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77394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52BBACF5-418C-4281-BDAA-AA9D5CC835FD}"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06691AE-B00F-43C7-9CB1-BE92D0E451E4}"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848637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7C09D2AC-745A-4544-9D6B-671A6BFD4967}"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094FACAD-7718-4D8A-9B52-883CDEBF1BC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93937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1002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600200"/>
            <a:ext cx="53848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938589"/>
            <a:ext cx="53848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56010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419285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5882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07443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91972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0714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011997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82718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00620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2523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69968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36325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07943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6519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035863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17044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5603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42313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41812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51547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41537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22280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8208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46098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68192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80424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9842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37046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0728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04760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55465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39136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077214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8196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53081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69416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363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82754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0955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9637715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74996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39472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3626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16978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54382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90167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45768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401169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736250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3100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70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82081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68867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63072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948505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99363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693729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45420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813791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04774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0327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33403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54896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046909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755739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70048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73002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8534386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8134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552169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normAutofit/>
          </a:bodyPr>
          <a:lstStyle>
            <a:lvl1pPr marL="0" indent="0">
              <a:buNone/>
              <a:defRPr lang="zh-CN" altLang="en-US" sz="2200" kern="1200" dirty="0" smtClean="0">
                <a:solidFill>
                  <a:schemeClr val="accent1">
                    <a:lumMod val="75000"/>
                  </a:schemeClr>
                </a:solidFill>
                <a:latin typeface="Arial" pitchFamily="34" charset="0"/>
                <a:ea typeface="黑体" pitchFamily="49" charset="-122"/>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3B2E0106-7DA2-4B45-8CFA-8A19949C4F62}"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B5F7B04-CA83-4745-83CA-65601F96E925}"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7448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63AE7399-DDA3-46CA-BF96-09E95F1E73BC}"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D3088159-95A5-4D90-9A96-5A7AE4DD5E56}"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0994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706357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49EF0637-D1DE-42C1-8485-3C5E67A8FF71}" type="datetimeFigureOut">
              <a:rPr lang="zh-CN" altLang="en-US">
                <a:solidFill>
                  <a:prstClr val="black"/>
                </a:solidFill>
              </a:rPr>
              <a:pPr>
                <a:defRPr/>
              </a:pPr>
              <a:t>2018/6/28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9FD648D2-9685-4D0F-A65D-F5349BAD4A5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71388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193AFE96-BC55-46AE-B793-D4EBEEA47AB2}" type="datetimeFigureOut">
              <a:rPr lang="zh-CN" altLang="en-US">
                <a:solidFill>
                  <a:prstClr val="black"/>
                </a:solidFill>
              </a:rPr>
              <a:pPr>
                <a:defRPr/>
              </a:pPr>
              <a:t>2018/6/28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858D8A75-ECC5-41A4-AA3A-699B0259C222}"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03304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EBC0949-9180-4728-8EE6-5309D53C2002}" type="datetimeFigureOut">
              <a:rPr lang="zh-CN" altLang="en-US">
                <a:solidFill>
                  <a:prstClr val="black"/>
                </a:solidFill>
              </a:rPr>
              <a:pPr>
                <a:defRPr/>
              </a:pPr>
              <a:t>2018/6/28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29894F48-301F-438B-9BBE-0C5F9251A8D7}"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1502237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B88F9E6B-E40C-4507-8458-4ADD31927E52}"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6F24CAD0-80AC-4745-A371-593DA67F945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81439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C40D55C-9164-4B75-AB24-BFFF5E987896}" type="datetimeFigureOut">
              <a:rPr lang="zh-CN" altLang="en-US">
                <a:solidFill>
                  <a:prstClr val="black"/>
                </a:solidFill>
              </a:rPr>
              <a:pPr>
                <a:defRPr/>
              </a:pPr>
              <a:t>2018/6/28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F3335DBF-0811-4430-841D-C99CD860CDE9}"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2596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A08D3274-22AB-4B9C-94E2-2F21657B49D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CC0A5B1D-12DD-40D9-9FA2-7CE269D35791}"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7222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95F039C5-A830-43A9-B8CD-0123B9312E68}"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7A763689-3419-4A57-A598-46EB0108276A}"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540572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7306178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preferRelativeResize="0">
            <a:picLocks/>
          </p:cNvPicPr>
          <p:nvPr userDrawn="1"/>
        </p:nvPicPr>
        <p:blipFill>
          <a:blip r:embed="rId2"/>
          <a:srcRect/>
          <a:stretch>
            <a:fillRect/>
          </a:stretch>
        </p:blipFill>
        <p:spPr bwMode="auto">
          <a:xfrm>
            <a:off x="25400" y="-9525"/>
            <a:ext cx="12192000" cy="673100"/>
          </a:xfrm>
          <a:prstGeom prst="rect">
            <a:avLst/>
          </a:prstGeom>
          <a:noFill/>
          <a:ln w="9525">
            <a:noFill/>
            <a:miter lim="800000"/>
            <a:headEnd/>
            <a:tailEnd/>
          </a:ln>
        </p:spPr>
      </p:pic>
      <p:sp>
        <p:nvSpPr>
          <p:cNvPr id="5" name="椭圆 4"/>
          <p:cNvSpPr/>
          <p:nvPr userDrawn="1"/>
        </p:nvSpPr>
        <p:spPr>
          <a:xfrm>
            <a:off x="455085" y="-3175"/>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 name="矩形 5"/>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7" name="Picture 11"/>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58751" y="-19050"/>
            <a:ext cx="897467" cy="663575"/>
          </a:xfrm>
          <a:prstGeom prst="rect">
            <a:avLst/>
          </a:prstGeom>
          <a:noFill/>
          <a:ln w="9525">
            <a:noFill/>
            <a:miter lim="800000"/>
            <a:headEnd/>
            <a:tailEnd/>
          </a:ln>
          <a:effectLst>
            <a:outerShdw algn="ctr" rotWithShape="0">
              <a:schemeClr val="bg2">
                <a:alpha val="50000"/>
              </a:schemeClr>
            </a:outerShdw>
          </a:effectLst>
        </p:spPr>
      </p:pic>
      <p:sp>
        <p:nvSpPr>
          <p:cNvPr id="2" name="标题 1"/>
          <p:cNvSpPr>
            <a:spLocks noGrp="1"/>
          </p:cNvSpPr>
          <p:nvPr>
            <p:ph type="ctrTitle"/>
          </p:nvPr>
        </p:nvSpPr>
        <p:spPr>
          <a:xfrm>
            <a:off x="914400" y="2130426"/>
            <a:ext cx="10363200" cy="1470025"/>
          </a:xfrm>
        </p:spPr>
        <p:txBody>
          <a:bodyPr/>
          <a:lstStyle>
            <a:lvl1pPr marL="495300" indent="-495300" algn="ctr" rtl="0" fontAlgn="base">
              <a:spcBef>
                <a:spcPct val="10000"/>
              </a:spcBef>
              <a:spcAft>
                <a:spcPct val="0"/>
              </a:spcAft>
              <a:buClr>
                <a:srgbClr val="F1AF00"/>
              </a:buClr>
              <a:defRPr lang="zh-CN" altLang="en-US" sz="2400" b="1" kern="1200" dirty="0">
                <a:solidFill>
                  <a:schemeClr val="accent1">
                    <a:lumMod val="75000"/>
                  </a:schemeClr>
                </a:solidFill>
                <a:latin typeface="Arial" charset="0"/>
                <a:ea typeface="黑体" pitchFamily="49" charset="-122"/>
                <a:cs typeface="+mn-cs"/>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normAutofit/>
          </a:bodyPr>
          <a:lstStyle>
            <a:lvl1pPr marL="495300" indent="-495300" algn="ctr" rtl="0" fontAlgn="base">
              <a:spcBef>
                <a:spcPct val="10000"/>
              </a:spcBef>
              <a:spcAft>
                <a:spcPct val="0"/>
              </a:spcAft>
              <a:buClr>
                <a:srgbClr val="F1AF00"/>
              </a:buClr>
              <a:buNone/>
              <a:defRPr lang="zh-CN" altLang="en-US" sz="2400" kern="1200" dirty="0">
                <a:solidFill>
                  <a:schemeClr val="accent1">
                    <a:lumMod val="75000"/>
                  </a:schemeClr>
                </a:solidFill>
                <a:latin typeface="Arial" charset="0"/>
                <a:ea typeface="黑体" pitchFamily="49" charset="-122"/>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8" name="日期占位符 3"/>
          <p:cNvSpPr>
            <a:spLocks noGrp="1"/>
          </p:cNvSpPr>
          <p:nvPr>
            <p:ph type="dt" sz="half" idx="10"/>
          </p:nvPr>
        </p:nvSpPr>
        <p:spPr>
          <a:xfrm>
            <a:off x="14817"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94914320-922A-4366-B01F-3271F2CBC963}" type="datetimeFigureOut">
              <a:rPr lang="zh-CN" altLang="en-US">
                <a:solidFill>
                  <a:prstClr val="black"/>
                </a:solidFill>
              </a:rPr>
              <a:pPr>
                <a:defRPr/>
              </a:pPr>
              <a:t>2018/6/28</a:t>
            </a:fld>
            <a:endParaRPr lang="zh-CN" altLang="en-US">
              <a:solidFill>
                <a:prstClr val="black"/>
              </a:solidFill>
            </a:endParaRPr>
          </a:p>
        </p:txBody>
      </p:sp>
      <p:sp>
        <p:nvSpPr>
          <p:cNvPr id="9"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10" name="灯片编号占位符 5"/>
          <p:cNvSpPr>
            <a:spLocks noGrp="1"/>
          </p:cNvSpPr>
          <p:nvPr>
            <p:ph type="sldNum" sz="quarter" idx="12"/>
          </p:nvPr>
        </p:nvSpPr>
        <p:spPr>
          <a:xfrm>
            <a:off x="9319684" y="6467476"/>
            <a:ext cx="2844800" cy="365125"/>
          </a:xfrm>
          <a:prstGeom prst="rect">
            <a:avLst/>
          </a:prstGeom>
        </p:spPr>
        <p:txBody>
          <a:bodyPr/>
          <a:lstStyle>
            <a:lvl1pPr algn="l" fontAlgn="auto">
              <a:spcBef>
                <a:spcPts val="0"/>
              </a:spcBef>
              <a:spcAft>
                <a:spcPts val="0"/>
              </a:spcAft>
              <a:defRPr>
                <a:latin typeface="+mn-lt"/>
                <a:ea typeface="+mn-ea"/>
              </a:defRPr>
            </a:lvl1pPr>
          </a:lstStyle>
          <a:p>
            <a:pPr>
              <a:defRPr/>
            </a:pPr>
            <a:fld id="{EDDC46ED-09EC-46C7-8567-7C3DFBE5B37E}"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168887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27518" y="6524626"/>
            <a:ext cx="2762251" cy="333375"/>
          </a:xfrm>
          <a:prstGeom prst="rect">
            <a:avLst/>
          </a:prstGeom>
        </p:spPr>
        <p:txBody>
          <a:bodyPr/>
          <a:lstStyle>
            <a:lvl1pPr algn="l" fontAlgn="auto">
              <a:spcBef>
                <a:spcPts val="0"/>
              </a:spcBef>
              <a:spcAft>
                <a:spcPts val="0"/>
              </a:spcAft>
              <a:defRPr>
                <a:latin typeface="+mn-lt"/>
                <a:ea typeface="+mn-ea"/>
              </a:defRPr>
            </a:lvl1pPr>
          </a:lstStyle>
          <a:p>
            <a:pPr>
              <a:defRPr/>
            </a:pPr>
            <a:fld id="{2AF11687-212F-47AC-8DC5-4857978ED830}" type="datetimeFigureOut">
              <a:rPr lang="zh-CN" altLang="en-US">
                <a:solidFill>
                  <a:prstClr val="black"/>
                </a:solidFill>
              </a:rPr>
              <a:pPr>
                <a:defRPr/>
              </a:pPr>
              <a:t>2018/6/28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9359901" y="6524626"/>
            <a:ext cx="2832100" cy="333375"/>
          </a:xfrm>
          <a:prstGeom prst="rect">
            <a:avLst/>
          </a:prstGeom>
        </p:spPr>
        <p:txBody>
          <a:bodyPr/>
          <a:lstStyle>
            <a:lvl1pPr algn="l" fontAlgn="auto">
              <a:spcBef>
                <a:spcPts val="0"/>
              </a:spcBef>
              <a:spcAft>
                <a:spcPts val="0"/>
              </a:spcAft>
              <a:defRPr>
                <a:latin typeface="+mn-lt"/>
                <a:ea typeface="+mn-ea"/>
              </a:defRPr>
            </a:lvl1pPr>
          </a:lstStyle>
          <a:p>
            <a:pPr>
              <a:defRPr/>
            </a:pPr>
            <a:fld id="{BF08F126-F71D-4027-AC70-28AAD0FBC163}" type="slidenum">
              <a:rPr lang="zh-CN" altLang="en-US">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17614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2.jpe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2.jpe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8.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2.jpe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19.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2.jpe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jpe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2.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381315078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103039633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spcAft>
                <a:spcPct val="0"/>
              </a:spcAft>
              <a:buFontTx/>
              <a:buNone/>
              <a:defRPr sz="1400" b="0" smtClean="0">
                <a:solidFill>
                  <a:schemeClr val="tx1"/>
                </a:solidFill>
                <a:latin typeface="+mn-lt"/>
                <a:ea typeface="+mn-ea"/>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spcAft>
                <a:spcPct val="0"/>
              </a:spcAft>
              <a:buFontTx/>
              <a:buNone/>
              <a:defRPr sz="1400" b="0" smtClean="0">
                <a:solidFill>
                  <a:schemeClr val="tx1"/>
                </a:solidFill>
                <a:latin typeface="+mn-lt"/>
                <a:ea typeface="+mn-ea"/>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spcAft>
                <a:spcPct val="0"/>
              </a:spcAft>
              <a:buFontTx/>
              <a:buNone/>
              <a:defRPr sz="1400" b="0">
                <a:solidFill>
                  <a:schemeClr val="tx1"/>
                </a:solidFill>
                <a:latin typeface="Arial" panose="020B0604020202020204" pitchFamily="34" charset="0"/>
                <a:ea typeface="宋体" panose="02010600030101010101" pitchFamily="2" charset="-122"/>
              </a:defRPr>
            </a:lvl1pPr>
          </a:lstStyle>
          <a:p>
            <a:fld id="{B6B8CDD1-0DF1-423D-9798-1ECB9E7DAE76}" type="slidenum">
              <a:rPr lang="en-US" altLang="zh-CN" smtClean="0">
                <a:solidFill>
                  <a:srgbClr val="000000"/>
                </a:solidFill>
              </a:rPr>
              <a:pPr/>
              <a:t>‹#›</a:t>
            </a:fld>
            <a:endParaRPr lang="en-US" altLang="zh-CN" smtClean="0">
              <a:solidFill>
                <a:srgbClr val="000000"/>
              </a:solidFill>
            </a:endParaRPr>
          </a:p>
        </p:txBody>
      </p:sp>
    </p:spTree>
    <p:extLst>
      <p:ext uri="{BB962C8B-B14F-4D97-AF65-F5344CB8AC3E}">
        <p14:creationId xmlns:p14="http://schemas.microsoft.com/office/powerpoint/2010/main" val="337704284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spcAft>
                <a:spcPct val="0"/>
              </a:spcAft>
              <a:buFontTx/>
              <a:buNone/>
              <a:defRPr sz="1400" b="0" smtClean="0">
                <a:solidFill>
                  <a:schemeClr val="tx1"/>
                </a:solidFill>
                <a:latin typeface="+mn-lt"/>
                <a:ea typeface="+mn-ea"/>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spcAft>
                <a:spcPct val="0"/>
              </a:spcAft>
              <a:buFontTx/>
              <a:buNone/>
              <a:defRPr sz="1400" b="0" smtClean="0">
                <a:solidFill>
                  <a:schemeClr val="tx1"/>
                </a:solidFill>
                <a:latin typeface="+mn-lt"/>
                <a:ea typeface="+mn-ea"/>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spcAft>
                <a:spcPct val="0"/>
              </a:spcAft>
              <a:buFontTx/>
              <a:buNone/>
              <a:defRPr sz="1400" b="0">
                <a:solidFill>
                  <a:schemeClr val="tx1"/>
                </a:solidFill>
                <a:latin typeface="Arial" panose="020B0604020202020204" pitchFamily="34" charset="0"/>
                <a:ea typeface="宋体" panose="02010600030101010101" pitchFamily="2" charset="-122"/>
              </a:defRPr>
            </a:lvl1pPr>
          </a:lstStyle>
          <a:p>
            <a:fld id="{B6B8CDD1-0DF1-423D-9798-1ECB9E7DAE76}" type="slidenum">
              <a:rPr lang="en-US" altLang="zh-CN" smtClean="0">
                <a:solidFill>
                  <a:srgbClr val="000000"/>
                </a:solidFill>
              </a:rPr>
              <a:pPr/>
              <a:t>‹#›</a:t>
            </a:fld>
            <a:endParaRPr lang="en-US" altLang="zh-CN" smtClean="0">
              <a:solidFill>
                <a:srgbClr val="000000"/>
              </a:solidFill>
            </a:endParaRPr>
          </a:p>
        </p:txBody>
      </p:sp>
    </p:spTree>
    <p:extLst>
      <p:ext uri="{BB962C8B-B14F-4D97-AF65-F5344CB8AC3E}">
        <p14:creationId xmlns:p14="http://schemas.microsoft.com/office/powerpoint/2010/main" val="127710438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2018/6/28</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129714961"/>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2018/6/28</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382706999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215678651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4436354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2833306174"/>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4040680418"/>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pitchFamily="34"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pitchFamily="34"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pitchFamily="34"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481144"/>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C0C0C0"/>
            </a:outerShdw>
          </a:effectLst>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23700588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198181662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397320637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231842123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162261050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276246678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8"/>
          <p:cNvPicPr>
            <a:picLocks/>
          </p:cNvPicPr>
          <p:nvPr userDrawn="1"/>
        </p:nvPicPr>
        <p:blipFill>
          <a:blip r:embed="rId14"/>
          <a:srcRect/>
          <a:stretch>
            <a:fillRect/>
          </a:stretch>
        </p:blipFill>
        <p:spPr bwMode="auto">
          <a:xfrm>
            <a:off x="0" y="0"/>
            <a:ext cx="12192000" cy="647700"/>
          </a:xfrm>
          <a:prstGeom prst="rect">
            <a:avLst/>
          </a:prstGeom>
          <a:noFill/>
          <a:ln w="9525">
            <a:noFill/>
            <a:miter lim="800000"/>
            <a:headEnd/>
            <a:tailEnd/>
          </a:ln>
        </p:spPr>
      </p:pic>
      <p:sp>
        <p:nvSpPr>
          <p:cNvPr id="14" name="椭圆 13"/>
          <p:cNvSpPr/>
          <p:nvPr userDrawn="1"/>
        </p:nvSpPr>
        <p:spPr>
          <a:xfrm>
            <a:off x="615951" y="0"/>
            <a:ext cx="774700" cy="6492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标题占位符 1"/>
          <p:cNvSpPr>
            <a:spLocks noGrp="1"/>
          </p:cNvSpPr>
          <p:nvPr>
            <p:ph type="title"/>
          </p:nvPr>
        </p:nvSpPr>
        <p:spPr>
          <a:xfrm>
            <a:off x="5615518" y="1"/>
            <a:ext cx="6548967" cy="62071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02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5" name="矩形 14"/>
          <p:cNvSpPr/>
          <p:nvPr userDrawn="1"/>
        </p:nvSpPr>
        <p:spPr>
          <a:xfrm>
            <a:off x="1" y="0"/>
            <a:ext cx="912284"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1031" name="图片 6"/>
          <p:cNvPicPr>
            <a:picLocks noChangeAspect="1"/>
          </p:cNvPicPr>
          <p:nvPr userDrawn="1"/>
        </p:nvPicPr>
        <p:blipFill>
          <a:blip r:embed="rId15"/>
          <a:srcRect/>
          <a:stretch>
            <a:fillRect/>
          </a:stretch>
        </p:blipFill>
        <p:spPr bwMode="auto">
          <a:xfrm>
            <a:off x="192618" y="0"/>
            <a:ext cx="876300" cy="647700"/>
          </a:xfrm>
          <a:prstGeom prst="rect">
            <a:avLst/>
          </a:prstGeom>
          <a:noFill/>
          <a:ln w="9525">
            <a:noFill/>
            <a:miter lim="800000"/>
            <a:headEnd/>
            <a:tailEnd/>
          </a:ln>
        </p:spPr>
      </p:pic>
    </p:spTree>
    <p:extLst>
      <p:ext uri="{BB962C8B-B14F-4D97-AF65-F5344CB8AC3E}">
        <p14:creationId xmlns:p14="http://schemas.microsoft.com/office/powerpoint/2010/main" val="349950893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marL="495300" indent="-495300" algn="r" rtl="0" eaLnBrk="0" fontAlgn="base" hangingPunct="0">
        <a:lnSpc>
          <a:spcPct val="110000"/>
        </a:lnSpc>
        <a:spcBef>
          <a:spcPct val="0"/>
        </a:spcBef>
        <a:spcAft>
          <a:spcPct val="35000"/>
        </a:spcAft>
        <a:buClr>
          <a:srgbClr val="F1AF00"/>
        </a:buClr>
        <a:defRPr lang="zh-CN" altLang="en-US" sz="2800" b="1" kern="1200" dirty="0">
          <a:solidFill>
            <a:schemeClr val="bg1"/>
          </a:solidFill>
          <a:effectLst>
            <a:outerShdw blurRad="38100" dist="38100" dir="2700000" algn="tl">
              <a:srgbClr val="C0C0C0"/>
            </a:outerShdw>
          </a:effectLst>
          <a:latin typeface="Calibri" pitchFamily="34" charset="0"/>
          <a:ea typeface="黑体" pitchFamily="49" charset="-122"/>
          <a:cs typeface="+mn-cs"/>
        </a:defRPr>
      </a:lvl1pPr>
      <a:lvl2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2pPr>
      <a:lvl3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3pPr>
      <a:lvl4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4pPr>
      <a:lvl5pPr marL="495300" indent="-495300" algn="r" rtl="0" eaLnBrk="0" fontAlgn="base" hangingPunct="0">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5pPr>
      <a:lvl6pPr marL="9525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6pPr>
      <a:lvl7pPr marL="14097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7pPr>
      <a:lvl8pPr marL="18669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8pPr>
      <a:lvl9pPr marL="2324100" indent="-495300" algn="r" rtl="0" fontAlgn="base">
        <a:lnSpc>
          <a:spcPct val="110000"/>
        </a:lnSpc>
        <a:spcBef>
          <a:spcPct val="0"/>
        </a:spcBef>
        <a:spcAft>
          <a:spcPct val="35000"/>
        </a:spcAft>
        <a:buClr>
          <a:srgbClr val="F1AF00"/>
        </a:buClr>
        <a:defRPr sz="2800" b="1">
          <a:solidFill>
            <a:schemeClr val="bg1"/>
          </a:solidFill>
          <a:latin typeface="Calibri" pitchFamily="34" charset="0"/>
          <a:ea typeface="黑体" pitchFamily="2" charset="-122"/>
        </a:defRPr>
      </a:lvl9pPr>
    </p:titleStyle>
    <p:bodyStyle>
      <a:lvl1pPr marL="342900" indent="-342900" algn="l" rtl="0" eaLnBrk="0" fontAlgn="base" hangingPunct="0">
        <a:spcBef>
          <a:spcPct val="20000"/>
        </a:spcBef>
        <a:spcAft>
          <a:spcPct val="0"/>
        </a:spcAft>
        <a:buFont typeface="Arial" charset="0"/>
        <a:buChar char="•"/>
        <a:defRPr lang="zh-CN" altLang="en-US" sz="2200" kern="1200" dirty="0">
          <a:solidFill>
            <a:srgbClr val="376092"/>
          </a:solidFill>
          <a:latin typeface="Arial" pitchFamily="34" charset="0"/>
          <a:ea typeface="黑体" pitchFamily="49" charset="-122"/>
          <a:cs typeface="Times New Roman" pitchFamily="18" charset="0"/>
        </a:defRPr>
      </a:lvl1pPr>
      <a:lvl2pPr marL="742950" indent="-285750" algn="l" rtl="0" eaLnBrk="0" fontAlgn="base" hangingPunct="0">
        <a:spcBef>
          <a:spcPct val="20000"/>
        </a:spcBef>
        <a:spcAft>
          <a:spcPct val="0"/>
        </a:spcAft>
        <a:buFont typeface="Arial" charset="0"/>
        <a:buChar char="–"/>
        <a:defRPr lang="zh-CN" altLang="en-US" sz="2400" kern="1200" dirty="0">
          <a:solidFill>
            <a:srgbClr val="376092"/>
          </a:solidFill>
          <a:latin typeface="Arial" pitchFamily="34" charset="0"/>
          <a:ea typeface="黑体" pitchFamily="49" charset="-122"/>
          <a:cs typeface="Times New Roman" pitchFamily="18" charset="0"/>
        </a:defRPr>
      </a:lvl2pPr>
      <a:lvl3pPr marL="11430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3pPr>
      <a:lvl4pPr marL="16002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4pPr>
      <a:lvl5pPr marL="2057400" indent="-228600" algn="l" rtl="0" eaLnBrk="0" fontAlgn="base" hangingPunct="0">
        <a:spcBef>
          <a:spcPct val="20000"/>
        </a:spcBef>
        <a:spcAft>
          <a:spcPct val="0"/>
        </a:spcAft>
        <a:buFont typeface="Arial" charset="0"/>
        <a:buChar char="»"/>
        <a:defRPr lang="zh-CN" altLang="en-US" sz="2000" kern="1200" dirty="0">
          <a:solidFill>
            <a:srgbClr val="376092"/>
          </a:solidFill>
          <a:latin typeface="Arial" pitchFamily="34" charset="0"/>
          <a:ea typeface="黑体" pitchFamily="49" charset="-122"/>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wmf"/></Relationships>
</file>

<file path=ppt/slides/_rels/slide11.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13.xml"/><Relationship Id="rId5" Type="http://schemas.openxmlformats.org/officeDocument/2006/relationships/image" Target="../media/image32.wmf"/><Relationship Id="rId4" Type="http://schemas.openxmlformats.org/officeDocument/2006/relationships/image" Target="../media/image31.wm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57.xml"/><Relationship Id="rId6" Type="http://schemas.openxmlformats.org/officeDocument/2006/relationships/image" Target="../media/image42.png"/><Relationship Id="rId5" Type="http://schemas.openxmlformats.org/officeDocument/2006/relationships/image" Target="../media/image38.emf"/><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wm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134.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9.xml"/><Relationship Id="rId1" Type="http://schemas.openxmlformats.org/officeDocument/2006/relationships/slideLayout" Target="../slideLayouts/slideLayout157.xml"/><Relationship Id="rId6" Type="http://schemas.openxmlformats.org/officeDocument/2006/relationships/image" Target="../media/image61.png"/><Relationship Id="rId5" Type="http://schemas.openxmlformats.org/officeDocument/2006/relationships/image" Target="../media/image64.png"/><Relationship Id="rId4" Type="http://schemas.openxmlformats.org/officeDocument/2006/relationships/image" Target="../media/image60.w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57.xml"/><Relationship Id="rId5" Type="http://schemas.openxmlformats.org/officeDocument/2006/relationships/image" Target="../media/image64.jpe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157.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157.xml"/><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3.xml"/><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5.xml"/><Relationship Id="rId1" Type="http://schemas.openxmlformats.org/officeDocument/2006/relationships/slideLayout" Target="../slideLayouts/slideLayout157.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68.xml"/><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7.xml"/><Relationship Id="rId1" Type="http://schemas.openxmlformats.org/officeDocument/2006/relationships/slideLayout" Target="../slideLayouts/slideLayout168.xml"/></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8.xml"/><Relationship Id="rId1" Type="http://schemas.openxmlformats.org/officeDocument/2006/relationships/slideLayout" Target="../slideLayouts/slideLayout168.xml"/><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69.xml"/><Relationship Id="rId4" Type="http://schemas.openxmlformats.org/officeDocument/2006/relationships/image" Target="../media/image7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8.wmf"/><Relationship Id="rId2" Type="http://schemas.openxmlformats.org/officeDocument/2006/relationships/slideLayout" Target="../slideLayouts/slideLayout16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9.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74.xml"/><Relationship Id="rId6" Type="http://schemas.openxmlformats.org/officeDocument/2006/relationships/image" Target="../media/image96.png"/><Relationship Id="rId5" Type="http://schemas.openxmlformats.org/officeDocument/2006/relationships/image" Target="../media/image80.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82.png"/><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105.png"/><Relationship Id="rId2" Type="http://schemas.openxmlformats.org/officeDocument/2006/relationships/slideLayout" Target="../slideLayouts/slideLayout174.xml"/><Relationship Id="rId1" Type="http://schemas.openxmlformats.org/officeDocument/2006/relationships/vmlDrawing" Target="../drawings/vmlDrawing3.vml"/><Relationship Id="rId6" Type="http://schemas.openxmlformats.org/officeDocument/2006/relationships/image" Target="../media/image84.wmf"/><Relationship Id="rId11" Type="http://schemas.openxmlformats.org/officeDocument/2006/relationships/image" Target="../media/image107.png"/><Relationship Id="rId5" Type="http://schemas.openxmlformats.org/officeDocument/2006/relationships/oleObject" Target="../embeddings/oleObject5.bin"/><Relationship Id="rId10" Type="http://schemas.openxmlformats.org/officeDocument/2006/relationships/image" Target="../media/image106.png"/><Relationship Id="rId4" Type="http://schemas.openxmlformats.org/officeDocument/2006/relationships/image" Target="../media/image83.wmf"/><Relationship Id="rId9" Type="http://schemas.openxmlformats.org/officeDocument/2006/relationships/image" Target="../media/image85.wmf"/></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9.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5.png"/><Relationship Id="rId18" Type="http://schemas.openxmlformats.org/officeDocument/2006/relationships/image" Target="../media/image103.png"/><Relationship Id="rId3" Type="http://schemas.openxmlformats.org/officeDocument/2006/relationships/diagramData" Target="../diagrams/data1.xml"/><Relationship Id="rId21" Type="http://schemas.openxmlformats.org/officeDocument/2006/relationships/image" Target="../media/image105.jpeg"/><Relationship Id="rId7" Type="http://schemas.microsoft.com/office/2007/relationships/diagramDrawing" Target="../diagrams/drawing1.xml"/><Relationship Id="rId12" Type="http://schemas.openxmlformats.org/officeDocument/2006/relationships/image" Target="../media/image91.png"/><Relationship Id="rId17" Type="http://schemas.openxmlformats.org/officeDocument/2006/relationships/image" Target="../media/image102.png"/><Relationship Id="rId2" Type="http://schemas.openxmlformats.org/officeDocument/2006/relationships/notesSlide" Target="../notesSlides/notesSlide20.xml"/><Relationship Id="rId16" Type="http://schemas.openxmlformats.org/officeDocument/2006/relationships/image" Target="../media/image101.jpeg"/><Relationship Id="rId20" Type="http://schemas.openxmlformats.org/officeDocument/2006/relationships/image" Target="../media/image104.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90.png"/><Relationship Id="rId5" Type="http://schemas.openxmlformats.org/officeDocument/2006/relationships/diagramQuickStyle" Target="../diagrams/quickStyle1.xml"/><Relationship Id="rId15" Type="http://schemas.openxmlformats.org/officeDocument/2006/relationships/image" Target="../media/image100.jpeg"/><Relationship Id="rId23" Type="http://schemas.openxmlformats.org/officeDocument/2006/relationships/image" Target="../media/image107.jpeg"/><Relationship Id="rId10" Type="http://schemas.openxmlformats.org/officeDocument/2006/relationships/image" Target="../media/image89.png"/><Relationship Id="rId19" Type="http://schemas.openxmlformats.org/officeDocument/2006/relationships/image" Target="../media/image46.jpeg"/><Relationship Id="rId4" Type="http://schemas.openxmlformats.org/officeDocument/2006/relationships/diagramLayout" Target="../diagrams/layout1.xml"/><Relationship Id="rId9" Type="http://schemas.openxmlformats.org/officeDocument/2006/relationships/image" Target="../media/image88.png"/><Relationship Id="rId14" Type="http://schemas.openxmlformats.org/officeDocument/2006/relationships/image" Target="../media/image99.png"/><Relationship Id="rId22" Type="http://schemas.openxmlformats.org/officeDocument/2006/relationships/image" Target="../media/image10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3.png"/><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169.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15.gif"/><Relationship Id="rId7" Type="http://schemas.openxmlformats.org/officeDocument/2006/relationships/image" Target="../media/image112.wmf"/><Relationship Id="rId2" Type="http://schemas.openxmlformats.org/officeDocument/2006/relationships/slideLayout" Target="../slideLayouts/slideLayout169.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14.wmf"/><Relationship Id="rId5" Type="http://schemas.openxmlformats.org/officeDocument/2006/relationships/image" Target="../media/image11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13.w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w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w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981200" y="222233"/>
            <a:ext cx="8938601" cy="838200"/>
          </a:xfrm>
          <a:prstGeom prst="rect">
            <a:avLst/>
          </a:prstGeom>
          <a:solidFill>
            <a:schemeClr val="accent1">
              <a:lumMod val="50000"/>
            </a:schemeClr>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zh-CN" sz="2600" b="1" dirty="0">
                <a:solidFill>
                  <a:schemeClr val="bg1"/>
                </a:solidFill>
                <a:latin typeface="Cambria" panose="02040503050406030204" pitchFamily="18" charset="0"/>
              </a:rPr>
              <a:t>15th International Symposium on Nuclei in the Cosmos</a:t>
            </a:r>
            <a:endParaRPr lang="zh-CN" altLang="zh-CN" sz="2600" b="1" kern="0" dirty="0">
              <a:solidFill>
                <a:schemeClr val="bg1"/>
              </a:solidFill>
              <a:latin typeface="Cambria" panose="02040503050406030204" pitchFamily="18" charset="0"/>
              <a:ea typeface="黑体" panose="02010609060101010101" pitchFamily="49" charset="-122"/>
              <a:cs typeface="Arial"/>
            </a:endParaRPr>
          </a:p>
        </p:txBody>
      </p:sp>
      <p:pic>
        <p:nvPicPr>
          <p:cNvPr id="2" name="图片 1"/>
          <p:cNvPicPr>
            <a:picLocks noChangeAspect="1"/>
          </p:cNvPicPr>
          <p:nvPr/>
        </p:nvPicPr>
        <p:blipFill>
          <a:blip r:embed="rId2"/>
          <a:stretch>
            <a:fillRect/>
          </a:stretch>
        </p:blipFill>
        <p:spPr>
          <a:xfrm>
            <a:off x="36007" y="129364"/>
            <a:ext cx="2034199" cy="1219200"/>
          </a:xfrm>
          <a:prstGeom prst="rect">
            <a:avLst/>
          </a:prstGeom>
        </p:spPr>
      </p:pic>
      <p:sp>
        <p:nvSpPr>
          <p:cNvPr id="6" name="Text Box 3"/>
          <p:cNvSpPr txBox="1">
            <a:spLocks noChangeArrowheads="1"/>
          </p:cNvSpPr>
          <p:nvPr/>
        </p:nvSpPr>
        <p:spPr bwMode="auto">
          <a:xfrm>
            <a:off x="1524000" y="3266184"/>
            <a:ext cx="9144000" cy="5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eaLnBrk="1" hangingPunct="1">
              <a:buClr>
                <a:srgbClr val="003366"/>
              </a:buClr>
              <a:buSzPct val="100000"/>
              <a:buFont typeface="Arial" panose="020B0604020202020204" pitchFamily="34" charset="0"/>
              <a:buNone/>
            </a:pPr>
            <a:r>
              <a:rPr lang="en-US" altLang="zh-CN" sz="2400" b="1" dirty="0">
                <a:ea typeface="黑体" panose="02010609060101010101" pitchFamily="49" charset="-122"/>
                <a:cs typeface="Times New Roman" panose="02020603050405020304" pitchFamily="18" charset="0"/>
              </a:rPr>
              <a:t>Yu-Hu Zhang &amp; </a:t>
            </a:r>
            <a:r>
              <a:rPr lang="en-US" altLang="zh-CN" sz="2400" b="1" dirty="0" err="1">
                <a:cs typeface="Times New Roman" panose="02020603050405020304" pitchFamily="18" charset="0"/>
              </a:rPr>
              <a:t>CSRe</a:t>
            </a:r>
            <a:r>
              <a:rPr lang="en-US" altLang="zh-CN" sz="2400" b="1" dirty="0">
                <a:cs typeface="Times New Roman" panose="02020603050405020304" pitchFamily="18" charset="0"/>
              </a:rPr>
              <a:t> mass measurement collaboration</a:t>
            </a:r>
            <a:endParaRPr lang="en-US" altLang="zh-CN" sz="2400" b="1" dirty="0">
              <a:ea typeface="黑体" panose="02010609060101010101" pitchFamily="49" charset="-122"/>
              <a:cs typeface="Times New Roman" panose="02020603050405020304" pitchFamily="18" charset="0"/>
            </a:endParaRPr>
          </a:p>
        </p:txBody>
      </p:sp>
      <p:sp>
        <p:nvSpPr>
          <p:cNvPr id="7" name="Text Box 4"/>
          <p:cNvSpPr txBox="1">
            <a:spLocks noChangeArrowheads="1"/>
          </p:cNvSpPr>
          <p:nvPr/>
        </p:nvSpPr>
        <p:spPr bwMode="auto">
          <a:xfrm>
            <a:off x="1533525" y="3760768"/>
            <a:ext cx="9144000" cy="119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a:r>
              <a:rPr lang="en-US" altLang="zh-CN" sz="2000" b="1" dirty="0"/>
              <a:t>CAS Key Laboratory of High Precision Nuclear Spectroscopy </a:t>
            </a:r>
          </a:p>
          <a:p>
            <a:pPr algn="ctr"/>
            <a:r>
              <a:rPr lang="en-US" altLang="zh-CN" sz="2000" b="1" dirty="0"/>
              <a:t>Institute of Modern Physics, Chinese Academy, of Sciences </a:t>
            </a:r>
          </a:p>
          <a:p>
            <a:pPr algn="ctr"/>
            <a:r>
              <a:rPr lang="en-US" altLang="zh-CN" sz="2000" b="1" dirty="0"/>
              <a:t>Lanzhou 730000, China</a:t>
            </a:r>
            <a:endParaRPr lang="zh-CN" altLang="en-GB" sz="2000" b="1" dirty="0">
              <a:latin typeface="Arial" panose="020B0604020202020204" pitchFamily="34" charset="0"/>
              <a:ea typeface="黑体" panose="02010609060101010101" pitchFamily="49" charset="-122"/>
            </a:endParaRPr>
          </a:p>
        </p:txBody>
      </p:sp>
      <p:sp>
        <p:nvSpPr>
          <p:cNvPr id="9" name="Text Box 6"/>
          <p:cNvSpPr txBox="1">
            <a:spLocks noChangeArrowheads="1"/>
          </p:cNvSpPr>
          <p:nvPr/>
        </p:nvSpPr>
        <p:spPr bwMode="auto">
          <a:xfrm>
            <a:off x="1524000" y="1636694"/>
            <a:ext cx="9144000" cy="138499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r>
              <a:rPr lang="en-US" altLang="zh-CN" sz="2800" b="1" dirty="0">
                <a:solidFill>
                  <a:srgbClr val="003366"/>
                </a:solidFill>
                <a:latin typeface="Cambria" panose="02040503050406030204" pitchFamily="18" charset="0"/>
              </a:rPr>
              <a:t>Mass measurements of short-lived nuclei in </a:t>
            </a:r>
            <a:r>
              <a:rPr lang="en-US" altLang="zh-CN" sz="2800" b="1" dirty="0" err="1">
                <a:solidFill>
                  <a:srgbClr val="003366"/>
                </a:solidFill>
                <a:latin typeface="Cambria" panose="02040503050406030204" pitchFamily="18" charset="0"/>
              </a:rPr>
              <a:t>CSRe</a:t>
            </a:r>
            <a:r>
              <a:rPr lang="en-US" altLang="zh-CN" sz="2800" b="1" dirty="0">
                <a:solidFill>
                  <a:srgbClr val="003366"/>
                </a:solidFill>
                <a:latin typeface="Cambria" panose="02040503050406030204" pitchFamily="18" charset="0"/>
              </a:rPr>
              <a:t> </a:t>
            </a:r>
          </a:p>
          <a:p>
            <a:pPr algn="ctr" eaLnBrk="1" hangingPunct="1"/>
            <a:r>
              <a:rPr lang="en-US" altLang="zh-CN" sz="2800" b="1" dirty="0">
                <a:solidFill>
                  <a:srgbClr val="003366"/>
                </a:solidFill>
                <a:latin typeface="Cambria" panose="02040503050406030204" pitchFamily="18" charset="0"/>
              </a:rPr>
              <a:t>and  its impact on some issues in stellar nucleosynthesis</a:t>
            </a:r>
          </a:p>
        </p:txBody>
      </p:sp>
      <p:sp>
        <p:nvSpPr>
          <p:cNvPr id="4" name="文本框 3"/>
          <p:cNvSpPr txBox="1"/>
          <p:nvPr/>
        </p:nvSpPr>
        <p:spPr>
          <a:xfrm>
            <a:off x="4288903" y="5047475"/>
            <a:ext cx="3614195" cy="400110"/>
          </a:xfrm>
          <a:prstGeom prst="rect">
            <a:avLst/>
          </a:prstGeom>
          <a:noFill/>
        </p:spPr>
        <p:txBody>
          <a:bodyPr wrap="none" rtlCol="0">
            <a:spAutoFit/>
          </a:bodyPr>
          <a:lstStyle/>
          <a:p>
            <a:r>
              <a:rPr lang="en-US" altLang="zh-CN" sz="2000" b="1" dirty="0"/>
              <a:t>24-29 June 2018, LNGS ITALY</a:t>
            </a:r>
            <a:endParaRPr lang="zh-CN" altLang="en-US" sz="2000" b="1" dirty="0"/>
          </a:p>
        </p:txBody>
      </p:sp>
      <p:pic>
        <p:nvPicPr>
          <p:cNvPr id="10" name="Picture 2" descr="http://www.imp.cas.cn/images/cn74im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884" y="5529261"/>
            <a:ext cx="8942596" cy="1186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10" descr="logo"/>
          <p:cNvPicPr>
            <a:picLocks noChangeAspect="1" noChangeArrowheads="1"/>
          </p:cNvPicPr>
          <p:nvPr/>
        </p:nvPicPr>
        <p:blipFill>
          <a:blip r:embed="rId4" cstate="print"/>
          <a:srcRect/>
          <a:stretch>
            <a:fillRect/>
          </a:stretch>
        </p:blipFill>
        <p:spPr bwMode="auto">
          <a:xfrm>
            <a:off x="10777241" y="0"/>
            <a:ext cx="1438367" cy="1375452"/>
          </a:xfrm>
          <a:prstGeom prst="rect">
            <a:avLst/>
          </a:prstGeom>
          <a:noFill/>
          <a:ln w="9525">
            <a:noFill/>
            <a:miter lim="800000"/>
            <a:headEnd/>
            <a:tailEnd/>
          </a:ln>
        </p:spPr>
      </p:pic>
    </p:spTree>
    <p:extLst>
      <p:ext uri="{BB962C8B-B14F-4D97-AF65-F5344CB8AC3E}">
        <p14:creationId xmlns:p14="http://schemas.microsoft.com/office/powerpoint/2010/main" val="3388434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3"/>
          <p:cNvPicPr>
            <a:picLocks noChangeAspect="1" noChangeArrowheads="1"/>
          </p:cNvPicPr>
          <p:nvPr/>
        </p:nvPicPr>
        <p:blipFill>
          <a:blip r:embed="rId3"/>
          <a:srcRect/>
          <a:stretch>
            <a:fillRect/>
          </a:stretch>
        </p:blipFill>
        <p:spPr bwMode="auto">
          <a:xfrm>
            <a:off x="6447833" y="2058988"/>
            <a:ext cx="4220167" cy="3656012"/>
          </a:xfrm>
          <a:prstGeom prst="rect">
            <a:avLst/>
          </a:prstGeom>
          <a:noFill/>
          <a:ln w="9525">
            <a:noFill/>
            <a:miter lim="800000"/>
            <a:headEnd/>
            <a:tailEnd/>
          </a:ln>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703" t="9710" r="12703"/>
          <a:stretch/>
        </p:blipFill>
        <p:spPr>
          <a:xfrm>
            <a:off x="1524000" y="1981200"/>
            <a:ext cx="4572000" cy="3647200"/>
          </a:xfrm>
          <a:prstGeom prst="rect">
            <a:avLst/>
          </a:prstGeom>
        </p:spPr>
      </p:pic>
      <p:sp>
        <p:nvSpPr>
          <p:cNvPr id="5" name="TextBox 4"/>
          <p:cNvSpPr txBox="1"/>
          <p:nvPr/>
        </p:nvSpPr>
        <p:spPr>
          <a:xfrm>
            <a:off x="304800" y="6107668"/>
            <a:ext cx="11233653" cy="369332"/>
          </a:xfrm>
          <a:prstGeom prst="rect">
            <a:avLst/>
          </a:prstGeom>
          <a:noFill/>
          <a:ln w="22225">
            <a:solidFill>
              <a:schemeClr val="accent1"/>
            </a:solidFill>
          </a:ln>
        </p:spPr>
        <p:txBody>
          <a:bodyPr wrap="none" rtlCol="0">
            <a:spAutoFit/>
          </a:bodyPr>
          <a:lstStyle/>
          <a:p>
            <a:r>
              <a:rPr lang="en-US" altLang="zh-CN" b="1" dirty="0">
                <a:solidFill>
                  <a:srgbClr val="003366"/>
                </a:solidFill>
                <a:ea typeface="宋体" charset="-122"/>
              </a:rPr>
              <a:t>B. Mei et al., </a:t>
            </a:r>
            <a:r>
              <a:rPr lang="en-US" altLang="zh-CN" b="1" dirty="0" smtClean="0">
                <a:solidFill>
                  <a:srgbClr val="003366"/>
                </a:solidFill>
                <a:ea typeface="宋体" charset="-122"/>
              </a:rPr>
              <a:t>NIM </a:t>
            </a:r>
            <a:r>
              <a:rPr lang="en-US" altLang="zh-CN" b="1" dirty="0">
                <a:solidFill>
                  <a:srgbClr val="003366"/>
                </a:solidFill>
                <a:ea typeface="宋体" charset="-122"/>
              </a:rPr>
              <a:t>A 624, 109 (2010</a:t>
            </a:r>
            <a:r>
              <a:rPr lang="en-US" altLang="zh-CN" b="1" dirty="0" smtClean="0">
                <a:solidFill>
                  <a:srgbClr val="003366"/>
                </a:solidFill>
                <a:ea typeface="宋体" charset="-122"/>
              </a:rPr>
              <a:t>),  X. L</a:t>
            </a:r>
            <a:r>
              <a:rPr lang="en-US" altLang="zh-CN" b="1" dirty="0">
                <a:solidFill>
                  <a:srgbClr val="003366"/>
                </a:solidFill>
                <a:ea typeface="宋体" charset="-122"/>
              </a:rPr>
              <a:t>. Tu et al., </a:t>
            </a:r>
            <a:r>
              <a:rPr lang="en-US" altLang="zh-CN" b="1" dirty="0" smtClean="0">
                <a:solidFill>
                  <a:srgbClr val="003366"/>
                </a:solidFill>
                <a:ea typeface="宋体" charset="-122"/>
              </a:rPr>
              <a:t>NIM </a:t>
            </a:r>
            <a:r>
              <a:rPr lang="en-US" altLang="zh-CN" b="1" dirty="0">
                <a:solidFill>
                  <a:srgbClr val="003366"/>
                </a:solidFill>
                <a:ea typeface="宋体" charset="-122"/>
              </a:rPr>
              <a:t>A 654, 213 (2011</a:t>
            </a:r>
            <a:r>
              <a:rPr lang="en-US" altLang="zh-CN" b="1" dirty="0" smtClean="0">
                <a:solidFill>
                  <a:srgbClr val="003366"/>
                </a:solidFill>
                <a:ea typeface="宋体" charset="-122"/>
              </a:rPr>
              <a:t>), W</a:t>
            </a:r>
            <a:r>
              <a:rPr lang="en-US" altLang="zh-CN" b="1" dirty="0">
                <a:solidFill>
                  <a:srgbClr val="003366"/>
                </a:solidFill>
                <a:ea typeface="宋体" charset="-122"/>
              </a:rPr>
              <a:t>. Zhang et al., </a:t>
            </a:r>
            <a:r>
              <a:rPr lang="en-US" altLang="zh-CN" b="1" dirty="0" smtClean="0">
                <a:solidFill>
                  <a:srgbClr val="003366"/>
                </a:solidFill>
                <a:ea typeface="宋体" charset="-122"/>
              </a:rPr>
              <a:t>NIM A </a:t>
            </a:r>
            <a:r>
              <a:rPr lang="en-US" altLang="zh-CN" b="1" dirty="0">
                <a:solidFill>
                  <a:srgbClr val="003366"/>
                </a:solidFill>
                <a:ea typeface="宋体" charset="-122"/>
              </a:rPr>
              <a:t>756, 1 (2014)</a:t>
            </a:r>
          </a:p>
        </p:txBody>
      </p:sp>
      <p:sp>
        <p:nvSpPr>
          <p:cNvPr id="9" name="TextBox 8"/>
          <p:cNvSpPr txBox="1"/>
          <p:nvPr/>
        </p:nvSpPr>
        <p:spPr>
          <a:xfrm>
            <a:off x="2133600" y="962314"/>
            <a:ext cx="7712239" cy="830997"/>
          </a:xfrm>
          <a:prstGeom prst="rect">
            <a:avLst/>
          </a:prstGeom>
          <a:noFill/>
        </p:spPr>
        <p:txBody>
          <a:bodyPr wrap="none" rtlCol="0">
            <a:spAutoFit/>
          </a:bodyPr>
          <a:lstStyle/>
          <a:p>
            <a:pPr algn="ctr"/>
            <a:r>
              <a:rPr lang="en-US" altLang="zh-CN" sz="2400" b="1" dirty="0">
                <a:solidFill>
                  <a:srgbClr val="FF0000"/>
                </a:solidFill>
                <a:cs typeface="Times New Roman" panose="02020603050405020304" pitchFamily="18" charset="0"/>
              </a:rPr>
              <a:t>Continuous effort to improve the time resolution of </a:t>
            </a:r>
            <a:r>
              <a:rPr lang="en-US" altLang="zh-CN" sz="2400" b="1" dirty="0" err="1">
                <a:solidFill>
                  <a:srgbClr val="FF0000"/>
                </a:solidFill>
                <a:cs typeface="Times New Roman" panose="02020603050405020304" pitchFamily="18" charset="0"/>
              </a:rPr>
              <a:t>ToF</a:t>
            </a:r>
            <a:endParaRPr lang="en-US" altLang="zh-CN" sz="2400" b="1" dirty="0">
              <a:solidFill>
                <a:srgbClr val="FF0000"/>
              </a:solidFill>
              <a:cs typeface="Times New Roman" panose="02020603050405020304" pitchFamily="18" charset="0"/>
            </a:endParaRPr>
          </a:p>
          <a:p>
            <a:pPr algn="ctr"/>
            <a:r>
              <a:rPr lang="en-US" altLang="zh-CN" sz="2400" b="1" dirty="0">
                <a:solidFill>
                  <a:srgbClr val="FF0000"/>
                </a:solidFill>
                <a:cs typeface="Times New Roman" panose="02020603050405020304" pitchFamily="18" charset="0"/>
              </a:rPr>
              <a:t>Sigma=70 </a:t>
            </a:r>
            <a:r>
              <a:rPr lang="en-US" altLang="zh-CN" sz="2400" b="1" dirty="0" err="1">
                <a:solidFill>
                  <a:srgbClr val="FF0000"/>
                </a:solidFill>
                <a:cs typeface="Times New Roman" panose="02020603050405020304" pitchFamily="18" charset="0"/>
              </a:rPr>
              <a:t>ps</a:t>
            </a:r>
            <a:r>
              <a:rPr lang="en-US" altLang="zh-CN" sz="2400" b="1" dirty="0">
                <a:solidFill>
                  <a:srgbClr val="FF0000"/>
                </a:solidFill>
                <a:cs typeface="Times New Roman" panose="02020603050405020304" pitchFamily="18" charset="0"/>
              </a:rPr>
              <a:t> to 37 </a:t>
            </a:r>
            <a:r>
              <a:rPr lang="en-US" altLang="zh-CN" sz="2400" b="1" dirty="0" err="1">
                <a:solidFill>
                  <a:srgbClr val="FF0000"/>
                </a:solidFill>
                <a:cs typeface="Times New Roman" panose="02020603050405020304" pitchFamily="18" charset="0"/>
              </a:rPr>
              <a:t>ps</a:t>
            </a:r>
            <a:r>
              <a:rPr lang="en-US" altLang="zh-CN" sz="2400" b="1" dirty="0">
                <a:solidFill>
                  <a:srgbClr val="FF0000"/>
                </a:solidFill>
                <a:cs typeface="Times New Roman" panose="02020603050405020304" pitchFamily="18" charset="0"/>
              </a:rPr>
              <a:t> </a:t>
            </a:r>
            <a:endParaRPr lang="zh-CN" altLang="en-US" sz="2400" b="1" dirty="0">
              <a:solidFill>
                <a:srgbClr val="FF0000"/>
              </a:solidFill>
              <a:cs typeface="Times New Roman" panose="02020603050405020304" pitchFamily="18" charset="0"/>
            </a:endParaRPr>
          </a:p>
        </p:txBody>
      </p:sp>
      <p:sp>
        <p:nvSpPr>
          <p:cNvPr id="10" name="TextBox 9"/>
          <p:cNvSpPr txBox="1"/>
          <p:nvPr/>
        </p:nvSpPr>
        <p:spPr>
          <a:xfrm>
            <a:off x="8153400" y="3969604"/>
            <a:ext cx="2133600" cy="830997"/>
          </a:xfrm>
          <a:prstGeom prst="rect">
            <a:avLst/>
          </a:prstGeom>
          <a:solidFill>
            <a:schemeClr val="tx1"/>
          </a:solidFill>
        </p:spPr>
        <p:txBody>
          <a:bodyPr wrap="square">
            <a:spAutoFit/>
          </a:bodyPr>
          <a:lstStyle/>
          <a:p>
            <a:pPr algn="ctr">
              <a:defRPr/>
            </a:pPr>
            <a:r>
              <a:rPr lang="en-US" altLang="zh-CN" sz="2400" dirty="0">
                <a:solidFill>
                  <a:srgbClr val="003366">
                    <a:lumMod val="75000"/>
                  </a:srgbClr>
                </a:solidFill>
                <a:ea typeface="宋体" charset="-122"/>
              </a:rPr>
              <a:t>Efficiency</a:t>
            </a:r>
          </a:p>
          <a:p>
            <a:pPr algn="ctr">
              <a:defRPr/>
            </a:pPr>
            <a:r>
              <a:rPr lang="en-US" altLang="zh-CN" sz="2400" dirty="0">
                <a:solidFill>
                  <a:srgbClr val="FF0000"/>
                </a:solidFill>
                <a:ea typeface="宋体" charset="-122"/>
              </a:rPr>
              <a:t>20%-70 %</a:t>
            </a:r>
          </a:p>
        </p:txBody>
      </p:sp>
      <p:sp>
        <p:nvSpPr>
          <p:cNvPr id="11" name="TextBox 10"/>
          <p:cNvSpPr txBox="1"/>
          <p:nvPr/>
        </p:nvSpPr>
        <p:spPr>
          <a:xfrm>
            <a:off x="3949295" y="2743200"/>
            <a:ext cx="1802673" cy="707886"/>
          </a:xfrm>
          <a:prstGeom prst="rect">
            <a:avLst/>
          </a:prstGeom>
          <a:solidFill>
            <a:schemeClr val="tx1"/>
          </a:solidFill>
        </p:spPr>
        <p:txBody>
          <a:bodyPr wrap="none">
            <a:spAutoFit/>
          </a:bodyPr>
          <a:lstStyle/>
          <a:p>
            <a:pPr algn="ctr">
              <a:defRPr/>
            </a:pPr>
            <a:r>
              <a:rPr lang="en-US" altLang="zh-CN" sz="2000" dirty="0">
                <a:solidFill>
                  <a:srgbClr val="003366">
                    <a:lumMod val="75000"/>
                  </a:srgbClr>
                </a:solidFill>
                <a:ea typeface="宋体" charset="-122"/>
              </a:rPr>
              <a:t>Time resolution</a:t>
            </a:r>
          </a:p>
          <a:p>
            <a:pPr algn="ctr">
              <a:defRPr/>
            </a:pPr>
            <a:r>
              <a:rPr lang="en-US" altLang="zh-CN" sz="2000" dirty="0">
                <a:solidFill>
                  <a:srgbClr val="FF0000"/>
                </a:solidFill>
                <a:ea typeface="宋体" charset="-122"/>
              </a:rPr>
              <a:t>Sigma = 37 </a:t>
            </a:r>
            <a:r>
              <a:rPr lang="en-US" altLang="zh-CN" sz="2000" dirty="0" err="1">
                <a:solidFill>
                  <a:srgbClr val="FF0000"/>
                </a:solidFill>
                <a:ea typeface="宋体" charset="-122"/>
              </a:rPr>
              <a:t>ps</a:t>
            </a:r>
            <a:endParaRPr lang="en-US" altLang="zh-CN" sz="2000" dirty="0">
              <a:solidFill>
                <a:srgbClr val="FF0000"/>
              </a:solidFill>
              <a:ea typeface="宋体" charset="-122"/>
            </a:endParaRPr>
          </a:p>
        </p:txBody>
      </p:sp>
      <p:sp>
        <p:nvSpPr>
          <p:cNvPr id="1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598193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478" y="3860855"/>
            <a:ext cx="4344524" cy="297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80" y="3969034"/>
            <a:ext cx="5568020" cy="267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078391"/>
            <a:ext cx="5295907" cy="295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Text Box 6"/>
          <p:cNvSpPr txBox="1">
            <a:spLocks noChangeArrowheads="1"/>
          </p:cNvSpPr>
          <p:nvPr/>
        </p:nvSpPr>
        <p:spPr bwMode="auto">
          <a:xfrm>
            <a:off x="8904155" y="3036888"/>
            <a:ext cx="1258888" cy="52540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zh-CN" sz="2800" b="1">
                <a:solidFill>
                  <a:srgbClr val="000000"/>
                </a:solidFill>
                <a:latin typeface="Times New Roman" panose="02020603050405020304" pitchFamily="18" charset="0"/>
              </a:rPr>
              <a:t>Exp.</a:t>
            </a:r>
          </a:p>
        </p:txBody>
      </p:sp>
      <p:sp>
        <p:nvSpPr>
          <p:cNvPr id="18440" name="Text Box 7"/>
          <p:cNvSpPr txBox="1">
            <a:spLocks noChangeArrowheads="1"/>
          </p:cNvSpPr>
          <p:nvPr/>
        </p:nvSpPr>
        <p:spPr bwMode="auto">
          <a:xfrm>
            <a:off x="6600694" y="1160103"/>
            <a:ext cx="1584325" cy="40229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zh-CN" sz="2000" b="1" dirty="0" err="1">
                <a:solidFill>
                  <a:srgbClr val="000000"/>
                </a:solidFill>
                <a:latin typeface="Times New Roman" panose="02020603050405020304" pitchFamily="18" charset="0"/>
              </a:rPr>
              <a:t>Simultion</a:t>
            </a:r>
            <a:r>
              <a:rPr lang="en-US" altLang="zh-CN" sz="2000" b="1" dirty="0">
                <a:solidFill>
                  <a:srgbClr val="000000"/>
                </a:solidFill>
                <a:latin typeface="Times New Roman" panose="02020603050405020304" pitchFamily="18" charset="0"/>
              </a:rPr>
              <a:t>.</a:t>
            </a:r>
          </a:p>
        </p:txBody>
      </p:sp>
      <p:sp>
        <p:nvSpPr>
          <p:cNvPr id="18441" name="Text Box 8"/>
          <p:cNvSpPr txBox="1">
            <a:spLocks noChangeArrowheads="1"/>
          </p:cNvSpPr>
          <p:nvPr/>
        </p:nvSpPr>
        <p:spPr bwMode="auto">
          <a:xfrm>
            <a:off x="9048750" y="4864100"/>
            <a:ext cx="1295400" cy="463846"/>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en-US" altLang="zh-CN" sz="2400" b="1">
                <a:solidFill>
                  <a:srgbClr val="000000"/>
                </a:solidFill>
                <a:latin typeface="Times New Roman" panose="02020603050405020304" pitchFamily="18" charset="0"/>
              </a:rPr>
              <a:t>P2</a:t>
            </a:r>
          </a:p>
        </p:txBody>
      </p:sp>
      <p:pic>
        <p:nvPicPr>
          <p:cNvPr id="18442"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497" y="1063777"/>
            <a:ext cx="4344524" cy="282623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4" name="Text Box 12"/>
          <p:cNvSpPr txBox="1">
            <a:spLocks noChangeArrowheads="1"/>
          </p:cNvSpPr>
          <p:nvPr/>
        </p:nvSpPr>
        <p:spPr bwMode="auto">
          <a:xfrm>
            <a:off x="3048001" y="5373882"/>
            <a:ext cx="20778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zh-CN" sz="2000" b="1" dirty="0" smtClean="0">
                <a:solidFill>
                  <a:srgbClr val="000000"/>
                </a:solidFill>
              </a:rPr>
              <a:t>Time Signals </a:t>
            </a:r>
          </a:p>
          <a:p>
            <a:pPr algn="ctr" eaLnBrk="1" hangingPunct="1">
              <a:defRPr/>
            </a:pPr>
            <a:r>
              <a:rPr lang="en-US" altLang="zh-CN" sz="2000" b="1" dirty="0" smtClean="0">
                <a:solidFill>
                  <a:srgbClr val="000000"/>
                </a:solidFill>
              </a:rPr>
              <a:t>in </a:t>
            </a:r>
            <a:r>
              <a:rPr lang="en-US" altLang="zh-CN" sz="2000" b="1" dirty="0">
                <a:solidFill>
                  <a:srgbClr val="000000"/>
                </a:solidFill>
              </a:rPr>
              <a:t>Oscilloscope</a:t>
            </a:r>
          </a:p>
        </p:txBody>
      </p:sp>
      <p:sp>
        <p:nvSpPr>
          <p:cNvPr id="18446" name="AutoShape 14"/>
          <p:cNvSpPr>
            <a:spLocks noChangeArrowheads="1"/>
          </p:cNvSpPr>
          <p:nvPr/>
        </p:nvSpPr>
        <p:spPr bwMode="auto">
          <a:xfrm>
            <a:off x="8661267" y="3730316"/>
            <a:ext cx="485775" cy="504825"/>
          </a:xfrm>
          <a:prstGeom prst="upArrow">
            <a:avLst>
              <a:gd name="adj1" fmla="val 50000"/>
              <a:gd name="adj2" fmla="val 2598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mtClean="0">
              <a:solidFill>
                <a:srgbClr val="000000"/>
              </a:solidFill>
            </a:endParaRPr>
          </a:p>
        </p:txBody>
      </p:sp>
      <p:sp>
        <p:nvSpPr>
          <p:cNvPr id="15" name="文本框 14"/>
          <p:cNvSpPr txBox="1"/>
          <p:nvPr/>
        </p:nvSpPr>
        <p:spPr>
          <a:xfrm>
            <a:off x="9982200" y="2656823"/>
            <a:ext cx="1981200" cy="707886"/>
          </a:xfrm>
          <a:prstGeom prst="rect">
            <a:avLst/>
          </a:prstGeom>
          <a:solidFill>
            <a:schemeClr val="accent1"/>
          </a:solidFill>
        </p:spPr>
        <p:txBody>
          <a:bodyPr wrap="square" rtlCol="0">
            <a:spAutoFit/>
          </a:bodyPr>
          <a:lstStyle/>
          <a:p>
            <a:pPr algn="ctr"/>
            <a:r>
              <a:rPr lang="en-US" altLang="zh-CN" sz="2000" b="1" dirty="0" smtClean="0">
                <a:solidFill>
                  <a:srgbClr val="FFFFFF"/>
                </a:solidFill>
              </a:rPr>
              <a:t>Revolution </a:t>
            </a:r>
          </a:p>
          <a:p>
            <a:pPr algn="ctr"/>
            <a:r>
              <a:rPr lang="en-US" altLang="zh-CN" sz="2000" b="1" dirty="0" smtClean="0">
                <a:solidFill>
                  <a:srgbClr val="FFFFFF"/>
                </a:solidFill>
              </a:rPr>
              <a:t>time spectrum</a:t>
            </a:r>
            <a:endParaRPr lang="zh-CN" altLang="en-US" sz="2000" b="1" dirty="0">
              <a:solidFill>
                <a:srgbClr val="FFFFFF"/>
              </a:solidFill>
            </a:endParaRPr>
          </a:p>
        </p:txBody>
      </p:sp>
      <p:sp>
        <p:nvSpPr>
          <p:cNvPr id="18"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6"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2" name="矩形 1"/>
          <p:cNvSpPr/>
          <p:nvPr/>
        </p:nvSpPr>
        <p:spPr bwMode="auto">
          <a:xfrm>
            <a:off x="5519073" y="4438514"/>
            <a:ext cx="576927" cy="150508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18445" name="AutoShape 13"/>
          <p:cNvSpPr>
            <a:spLocks noChangeArrowheads="1"/>
          </p:cNvSpPr>
          <p:nvPr/>
        </p:nvSpPr>
        <p:spPr bwMode="auto">
          <a:xfrm>
            <a:off x="5163921" y="5085058"/>
            <a:ext cx="1064554" cy="485775"/>
          </a:xfrm>
          <a:prstGeom prst="rightArrow">
            <a:avLst>
              <a:gd name="adj1" fmla="val 50000"/>
              <a:gd name="adj2" fmla="val 5024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smtClean="0">
              <a:solidFill>
                <a:srgbClr val="000000"/>
              </a:solidFill>
            </a:endParaRPr>
          </a:p>
        </p:txBody>
      </p:sp>
      <p:sp>
        <p:nvSpPr>
          <p:cNvPr id="20" name="文本框 19"/>
          <p:cNvSpPr txBox="1"/>
          <p:nvPr/>
        </p:nvSpPr>
        <p:spPr>
          <a:xfrm>
            <a:off x="5076471" y="4389104"/>
            <a:ext cx="1210112" cy="646331"/>
          </a:xfrm>
          <a:prstGeom prst="rect">
            <a:avLst/>
          </a:prstGeom>
          <a:solidFill>
            <a:schemeClr val="accent1"/>
          </a:solidFill>
        </p:spPr>
        <p:txBody>
          <a:bodyPr wrap="square" rtlCol="0">
            <a:spAutoFit/>
          </a:bodyPr>
          <a:lstStyle/>
          <a:p>
            <a:pPr algn="ctr"/>
            <a:r>
              <a:rPr lang="en-US" altLang="zh-CN" b="1" dirty="0" smtClean="0">
                <a:solidFill>
                  <a:srgbClr val="FFFFFF"/>
                </a:solidFill>
              </a:rPr>
              <a:t>CFD</a:t>
            </a:r>
          </a:p>
          <a:p>
            <a:pPr algn="ctr"/>
            <a:r>
              <a:rPr lang="en-US" altLang="zh-CN" b="1" dirty="0" smtClean="0">
                <a:solidFill>
                  <a:srgbClr val="FFFFFF"/>
                </a:solidFill>
              </a:rPr>
              <a:t>technique</a:t>
            </a:r>
          </a:p>
        </p:txBody>
      </p:sp>
      <p:sp>
        <p:nvSpPr>
          <p:cNvPr id="17" name="文本框 16"/>
          <p:cNvSpPr txBox="1"/>
          <p:nvPr/>
        </p:nvSpPr>
        <p:spPr>
          <a:xfrm>
            <a:off x="4596171" y="662908"/>
            <a:ext cx="2316963" cy="523220"/>
          </a:xfrm>
          <a:prstGeom prst="rect">
            <a:avLst/>
          </a:prstGeom>
          <a:solidFill>
            <a:schemeClr val="accent1"/>
          </a:solidFill>
        </p:spPr>
        <p:txBody>
          <a:bodyPr wrap="square" rtlCol="0">
            <a:spAutoFit/>
          </a:bodyPr>
          <a:lstStyle/>
          <a:p>
            <a:pPr algn="ctr">
              <a:defRPr/>
            </a:pPr>
            <a:r>
              <a:rPr lang="en-US" altLang="zh-CN" sz="2800" b="1" dirty="0">
                <a:solidFill>
                  <a:srgbClr val="FFFFFF"/>
                </a:solidFill>
              </a:rPr>
              <a:t>Beam: </a:t>
            </a:r>
            <a:r>
              <a:rPr lang="en-US" altLang="zh-CN" sz="2800" b="1" baseline="30000" dirty="0" smtClean="0">
                <a:solidFill>
                  <a:srgbClr val="FFFFFF"/>
                </a:solidFill>
              </a:rPr>
              <a:t>78</a:t>
            </a:r>
            <a:r>
              <a:rPr lang="en-US" altLang="zh-CN" sz="2800" b="1" dirty="0" smtClean="0">
                <a:solidFill>
                  <a:srgbClr val="FFFFFF"/>
                </a:solidFill>
              </a:rPr>
              <a:t>Kr</a:t>
            </a:r>
            <a:endParaRPr lang="zh-CN" altLang="en-US" sz="2800" b="1" dirty="0">
              <a:solidFill>
                <a:srgbClr val="FFFFFF"/>
              </a:solidFill>
            </a:endParaRPr>
          </a:p>
        </p:txBody>
      </p:sp>
    </p:spTree>
    <p:extLst>
      <p:ext uri="{BB962C8B-B14F-4D97-AF65-F5344CB8AC3E}">
        <p14:creationId xmlns:p14="http://schemas.microsoft.com/office/powerpoint/2010/main" val="1319125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990" y="914400"/>
            <a:ext cx="8764611" cy="319125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152057"/>
            <a:ext cx="3694089" cy="2633475"/>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7500" t="3920" r="21667" b="2385"/>
          <a:stretch/>
        </p:blipFill>
        <p:spPr>
          <a:xfrm>
            <a:off x="7848169" y="4190157"/>
            <a:ext cx="3658031" cy="2625175"/>
          </a:xfrm>
          <a:prstGeom prst="rect">
            <a:avLst/>
          </a:prstGeom>
        </p:spPr>
      </p:pic>
      <p:sp>
        <p:nvSpPr>
          <p:cNvPr id="9" name="圆角矩形标注 1"/>
          <p:cNvSpPr>
            <a:spLocks noChangeArrowheads="1"/>
          </p:cNvSpPr>
          <p:nvPr/>
        </p:nvSpPr>
        <p:spPr bwMode="auto">
          <a:xfrm>
            <a:off x="2532843" y="4419600"/>
            <a:ext cx="914400" cy="457200"/>
          </a:xfrm>
          <a:prstGeom prst="wedgeRoundRectCallout">
            <a:avLst>
              <a:gd name="adj1" fmla="val -35536"/>
              <a:gd name="adj2" fmla="val 269063"/>
              <a:gd name="adj3" fmla="val 16667"/>
            </a:avLst>
          </a:prstGeom>
          <a:solidFill>
            <a:srgbClr val="003366"/>
          </a:solidFill>
          <a:ln w="9525" algn="ctr">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400" b="1" baseline="30000" dirty="0">
                <a:solidFill>
                  <a:prstClr val="white"/>
                </a:solidFill>
                <a:latin typeface="Times New Roman" panose="02020603050405020304" pitchFamily="18" charset="0"/>
                <a:cs typeface="Times New Roman" panose="02020603050405020304" pitchFamily="18" charset="0"/>
              </a:rPr>
              <a:t>52</a:t>
            </a:r>
            <a:r>
              <a:rPr lang="en-US" altLang="zh-CN" sz="2400" b="1" dirty="0">
                <a:solidFill>
                  <a:prstClr val="white"/>
                </a:solidFill>
                <a:latin typeface="Times New Roman" panose="02020603050405020304" pitchFamily="18" charset="0"/>
                <a:cs typeface="Times New Roman" panose="02020603050405020304" pitchFamily="18" charset="0"/>
              </a:rPr>
              <a:t>Co</a:t>
            </a:r>
            <a:r>
              <a:rPr lang="en-US" altLang="zh-CN" sz="2400" b="1" dirty="0">
                <a:solidFill>
                  <a:prstClr val="black"/>
                </a:solidFill>
                <a:latin typeface="Times New Roman" panose="02020603050405020304" pitchFamily="18" charset="0"/>
                <a:cs typeface="Times New Roman" panose="02020603050405020304" pitchFamily="18" charset="0"/>
              </a:rPr>
              <a:t> </a:t>
            </a:r>
          </a:p>
        </p:txBody>
      </p:sp>
      <p:sp>
        <p:nvSpPr>
          <p:cNvPr id="11" name="文本框 10"/>
          <p:cNvSpPr txBox="1"/>
          <p:nvPr/>
        </p:nvSpPr>
        <p:spPr>
          <a:xfrm>
            <a:off x="2590801" y="1066801"/>
            <a:ext cx="1742785" cy="646331"/>
          </a:xfrm>
          <a:prstGeom prst="rect">
            <a:avLst/>
          </a:prstGeom>
          <a:solidFill>
            <a:schemeClr val="accent3">
              <a:lumMod val="60000"/>
              <a:lumOff val="40000"/>
            </a:schemeClr>
          </a:solidFill>
          <a:ln>
            <a:solidFill>
              <a:srgbClr val="009999"/>
            </a:solidFill>
          </a:ln>
        </p:spPr>
        <p:txBody>
          <a:bodyPr wrap="none" rtlCol="0">
            <a:spAutoFit/>
          </a:bodyPr>
          <a:lstStyle/>
          <a:p>
            <a:pPr eaLnBrk="0" fontAlgn="auto" hangingPunct="0">
              <a:spcBef>
                <a:spcPts val="0"/>
              </a:spcBef>
              <a:spcAft>
                <a:spcPts val="0"/>
              </a:spcAft>
              <a:defRPr/>
            </a:pPr>
            <a:r>
              <a:rPr lang="en-US" altLang="zh-CN" b="1" kern="0" dirty="0" smtClean="0">
                <a:solidFill>
                  <a:srgbClr val="FF0000"/>
                </a:solidFill>
                <a:latin typeface="Arial" panose="020B0604020202020204" pitchFamily="34" charset="0"/>
                <a:cs typeface="Arial"/>
              </a:rPr>
              <a:t>Red: </a:t>
            </a:r>
            <a:r>
              <a:rPr lang="en-US" altLang="zh-CN" b="1" kern="0" dirty="0" err="1" smtClean="0">
                <a:solidFill>
                  <a:srgbClr val="FF0000"/>
                </a:solidFill>
                <a:latin typeface="Arial" panose="020B0604020202020204" pitchFamily="34" charset="0"/>
                <a:cs typeface="Arial"/>
              </a:rPr>
              <a:t>Tz</a:t>
            </a:r>
            <a:r>
              <a:rPr lang="en-US" altLang="zh-CN" b="1" kern="0" dirty="0" smtClean="0">
                <a:solidFill>
                  <a:srgbClr val="FF0000"/>
                </a:solidFill>
                <a:latin typeface="Arial" panose="020B0604020202020204" pitchFamily="34" charset="0"/>
                <a:cs typeface="Arial"/>
              </a:rPr>
              <a:t>= -1 </a:t>
            </a:r>
          </a:p>
          <a:p>
            <a:pPr eaLnBrk="0" fontAlgn="auto" hangingPunct="0">
              <a:spcBef>
                <a:spcPts val="0"/>
              </a:spcBef>
              <a:spcAft>
                <a:spcPts val="0"/>
              </a:spcAft>
              <a:defRPr/>
            </a:pPr>
            <a:r>
              <a:rPr lang="en-US" altLang="zh-CN" b="1" kern="0" dirty="0" smtClean="0">
                <a:solidFill>
                  <a:srgbClr val="0000CC"/>
                </a:solidFill>
                <a:latin typeface="Arial" panose="020B0604020202020204" pitchFamily="34" charset="0"/>
                <a:cs typeface="Arial"/>
              </a:rPr>
              <a:t>Blue: </a:t>
            </a:r>
            <a:r>
              <a:rPr lang="en-US" altLang="zh-CN" b="1" kern="0" dirty="0" err="1" smtClean="0">
                <a:solidFill>
                  <a:srgbClr val="0000CC"/>
                </a:solidFill>
                <a:latin typeface="Arial" panose="020B0604020202020204" pitchFamily="34" charset="0"/>
                <a:cs typeface="Arial"/>
              </a:rPr>
              <a:t>Tz</a:t>
            </a:r>
            <a:r>
              <a:rPr lang="en-US" altLang="zh-CN" b="1" kern="0" dirty="0" smtClean="0">
                <a:solidFill>
                  <a:srgbClr val="0000CC"/>
                </a:solidFill>
                <a:latin typeface="Arial" panose="020B0604020202020204" pitchFamily="34" charset="0"/>
                <a:cs typeface="Arial"/>
              </a:rPr>
              <a:t>= -1/2 </a:t>
            </a:r>
            <a:endParaRPr lang="zh-CN" altLang="en-US" b="1" kern="0" dirty="0" smtClean="0">
              <a:solidFill>
                <a:srgbClr val="0000CC"/>
              </a:solidFill>
              <a:latin typeface="Arial" panose="020B0604020202020204" pitchFamily="34" charset="0"/>
              <a:cs typeface="Arial"/>
            </a:endParaRPr>
          </a:p>
        </p:txBody>
      </p:sp>
      <p:sp>
        <p:nvSpPr>
          <p:cNvPr id="12" name="椭圆 11"/>
          <p:cNvSpPr/>
          <p:nvPr/>
        </p:nvSpPr>
        <p:spPr>
          <a:xfrm>
            <a:off x="7315200" y="2057400"/>
            <a:ext cx="152400" cy="17526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cxnSp>
        <p:nvCxnSpPr>
          <p:cNvPr id="14" name="直接箭头连接符 13"/>
          <p:cNvCxnSpPr/>
          <p:nvPr/>
        </p:nvCxnSpPr>
        <p:spPr>
          <a:xfrm>
            <a:off x="7467600" y="3810000"/>
            <a:ext cx="1523568" cy="457200"/>
          </a:xfrm>
          <a:prstGeom prst="straightConnector1">
            <a:avLst/>
          </a:prstGeom>
          <a:ln w="730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bwMode="auto">
          <a:xfrm>
            <a:off x="5063255" y="5410200"/>
            <a:ext cx="2340705" cy="461665"/>
          </a:xfrm>
          <a:prstGeom prst="rect">
            <a:avLst/>
          </a:prstGeom>
          <a:solidFill>
            <a:schemeClr val="bg1"/>
          </a:solidFill>
          <a:ln w="22225">
            <a:solidFill>
              <a:srgbClr val="00B050"/>
            </a:solidFill>
          </a:ln>
          <a:effectLst/>
          <a:extLst/>
        </p:spPr>
        <p:txBody>
          <a:bodyPr wrap="none" rtlCol="0">
            <a:spAutoFit/>
          </a:bodyPr>
          <a:lstStyle/>
          <a:p>
            <a:r>
              <a:rPr lang="en-US" altLang="zh-CN" sz="2400" b="1" dirty="0">
                <a:solidFill>
                  <a:srgbClr val="0D02E0"/>
                </a:solidFill>
                <a:latin typeface="Arial" pitchFamily="34" charset="0"/>
              </a:rPr>
              <a:t>1 </a:t>
            </a:r>
            <a:r>
              <a:rPr lang="en-US" altLang="zh-CN" sz="2400" b="1" dirty="0" err="1">
                <a:solidFill>
                  <a:srgbClr val="0D02E0"/>
                </a:solidFill>
                <a:latin typeface="Arial" pitchFamily="34" charset="0"/>
              </a:rPr>
              <a:t>ps</a:t>
            </a:r>
            <a:r>
              <a:rPr lang="en-US" altLang="zh-CN" sz="2400" b="1" dirty="0">
                <a:solidFill>
                  <a:srgbClr val="0D02E0"/>
                </a:solidFill>
                <a:latin typeface="Arial" pitchFamily="34" charset="0"/>
              </a:rPr>
              <a:t> </a:t>
            </a:r>
            <a:r>
              <a:rPr lang="en-US" altLang="zh-CN" sz="2400" b="1" dirty="0">
                <a:solidFill>
                  <a:srgbClr val="0D02E0"/>
                </a:solidFill>
                <a:latin typeface="Arial" pitchFamily="34" charset="0"/>
                <a:sym typeface="Wingdings 3" panose="05040102010807070707" pitchFamily="18" charset="2"/>
              </a:rPr>
              <a:t></a:t>
            </a:r>
            <a:r>
              <a:rPr lang="en-US" altLang="zh-CN" sz="2400" b="1" dirty="0">
                <a:solidFill>
                  <a:srgbClr val="0D02E0"/>
                </a:solidFill>
                <a:latin typeface="Arial" pitchFamily="34" charset="0"/>
              </a:rPr>
              <a:t>150 </a:t>
            </a:r>
            <a:r>
              <a:rPr lang="en-US" altLang="zh-CN" sz="2400" b="1" dirty="0" err="1">
                <a:solidFill>
                  <a:srgbClr val="0D02E0"/>
                </a:solidFill>
                <a:latin typeface="Arial" pitchFamily="34" charset="0"/>
              </a:rPr>
              <a:t>keV</a:t>
            </a:r>
            <a:endParaRPr lang="zh-CN" altLang="en-US" sz="2400" b="1" dirty="0">
              <a:solidFill>
                <a:srgbClr val="0D02E0"/>
              </a:solidFill>
              <a:latin typeface="Arial" pitchFamily="34" charset="0"/>
            </a:endParaRPr>
          </a:p>
        </p:txBody>
      </p:sp>
      <p:sp>
        <p:nvSpPr>
          <p:cNvPr id="1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文本框 12"/>
          <p:cNvSpPr txBox="1"/>
          <p:nvPr/>
        </p:nvSpPr>
        <p:spPr>
          <a:xfrm>
            <a:off x="4953001" y="762000"/>
            <a:ext cx="2155273" cy="523220"/>
          </a:xfrm>
          <a:prstGeom prst="rect">
            <a:avLst/>
          </a:prstGeom>
          <a:solidFill>
            <a:schemeClr val="accent1"/>
          </a:solidFill>
        </p:spPr>
        <p:txBody>
          <a:bodyPr wrap="square" rtlCol="0">
            <a:spAutoFit/>
          </a:bodyPr>
          <a:lstStyle/>
          <a:p>
            <a:pPr algn="ctr">
              <a:defRPr/>
            </a:pPr>
            <a:r>
              <a:rPr lang="en-US" altLang="zh-CN" sz="2800" b="1" dirty="0">
                <a:solidFill>
                  <a:srgbClr val="FFFFFF"/>
                </a:solidFill>
              </a:rPr>
              <a:t>Beam: </a:t>
            </a:r>
            <a:r>
              <a:rPr lang="en-US" altLang="zh-CN" sz="2800" b="1" baseline="30000" dirty="0">
                <a:solidFill>
                  <a:srgbClr val="FFFFFF"/>
                </a:solidFill>
              </a:rPr>
              <a:t>58</a:t>
            </a:r>
            <a:r>
              <a:rPr lang="en-US" altLang="zh-CN" sz="2800" b="1" dirty="0">
                <a:solidFill>
                  <a:srgbClr val="FFFFFF"/>
                </a:solidFill>
              </a:rPr>
              <a:t>Ni</a:t>
            </a:r>
            <a:endParaRPr lang="zh-CN" altLang="en-US" sz="2800" b="1" dirty="0">
              <a:solidFill>
                <a:srgbClr val="FFFFFF"/>
              </a:solidFill>
            </a:endParaRPr>
          </a:p>
        </p:txBody>
      </p:sp>
      <p:sp>
        <p:nvSpPr>
          <p:cNvPr id="15"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717916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pic>
        <p:nvPicPr>
          <p:cNvPr id="5" name="图片 4"/>
          <p:cNvPicPr>
            <a:picLocks noChangeAspect="1"/>
          </p:cNvPicPr>
          <p:nvPr/>
        </p:nvPicPr>
        <p:blipFill>
          <a:blip r:embed="rId3"/>
          <a:stretch>
            <a:fillRect/>
          </a:stretch>
        </p:blipFill>
        <p:spPr>
          <a:xfrm>
            <a:off x="685800" y="3580015"/>
            <a:ext cx="10515600" cy="3251212"/>
          </a:xfrm>
          <a:prstGeom prst="rect">
            <a:avLst/>
          </a:prstGeom>
        </p:spPr>
      </p:pic>
      <p:sp>
        <p:nvSpPr>
          <p:cNvPr id="6" name="文本框 5"/>
          <p:cNvSpPr txBox="1"/>
          <p:nvPr/>
        </p:nvSpPr>
        <p:spPr>
          <a:xfrm>
            <a:off x="11065476" y="6369562"/>
            <a:ext cx="958147" cy="461665"/>
          </a:xfrm>
          <a:prstGeom prst="rect">
            <a:avLst/>
          </a:prstGeom>
          <a:noFill/>
        </p:spPr>
        <p:txBody>
          <a:bodyPr wrap="none" rtlCol="0">
            <a:spAutoFit/>
          </a:bodyPr>
          <a:lstStyle/>
          <a:p>
            <a:r>
              <a:rPr lang="en-US" altLang="zh-CN" sz="2400" b="1" dirty="0" smtClean="0"/>
              <a:t>T (ns)</a:t>
            </a:r>
            <a:endParaRPr lang="zh-CN" altLang="en-US" sz="2400" b="1" dirty="0"/>
          </a:p>
        </p:txBody>
      </p:sp>
      <p:sp>
        <p:nvSpPr>
          <p:cNvPr id="29" name="文本框 28"/>
          <p:cNvSpPr txBox="1"/>
          <p:nvPr/>
        </p:nvSpPr>
        <p:spPr>
          <a:xfrm rot="16200000">
            <a:off x="-489364" y="4710100"/>
            <a:ext cx="1888659" cy="461665"/>
          </a:xfrm>
          <a:prstGeom prst="rect">
            <a:avLst/>
          </a:prstGeom>
          <a:noFill/>
        </p:spPr>
        <p:txBody>
          <a:bodyPr wrap="none" rtlCol="0">
            <a:spAutoFit/>
          </a:bodyPr>
          <a:lstStyle/>
          <a:p>
            <a:r>
              <a:rPr lang="en-US" altLang="zh-CN" sz="2400" b="1" dirty="0" smtClean="0"/>
              <a:t>Counts / </a:t>
            </a:r>
            <a:r>
              <a:rPr lang="en-US" altLang="zh-CN" sz="2400" b="1" dirty="0" smtClean="0"/>
              <a:t>5ps </a:t>
            </a:r>
            <a:endParaRPr lang="zh-CN" altLang="en-US" sz="2400" b="1" dirty="0"/>
          </a:p>
        </p:txBody>
      </p:sp>
      <p:pic>
        <p:nvPicPr>
          <p:cNvPr id="30" name="图片 29"/>
          <p:cNvPicPr>
            <a:picLocks noChangeAspect="1"/>
          </p:cNvPicPr>
          <p:nvPr/>
        </p:nvPicPr>
        <p:blipFill rotWithShape="1">
          <a:blip r:embed="rId4"/>
          <a:srcRect r="2286"/>
          <a:stretch/>
        </p:blipFill>
        <p:spPr>
          <a:xfrm>
            <a:off x="1066800" y="764201"/>
            <a:ext cx="3528655" cy="2648146"/>
          </a:xfrm>
          <a:prstGeom prst="rect">
            <a:avLst/>
          </a:prstGeom>
        </p:spPr>
      </p:pic>
      <p:pic>
        <p:nvPicPr>
          <p:cNvPr id="31" name="图片 30"/>
          <p:cNvPicPr>
            <a:picLocks noChangeAspect="1"/>
          </p:cNvPicPr>
          <p:nvPr/>
        </p:nvPicPr>
        <p:blipFill>
          <a:blip r:embed="rId5"/>
          <a:stretch>
            <a:fillRect/>
          </a:stretch>
        </p:blipFill>
        <p:spPr>
          <a:xfrm>
            <a:off x="7204830" y="853468"/>
            <a:ext cx="3844170" cy="2597224"/>
          </a:xfrm>
          <a:prstGeom prst="rect">
            <a:avLst/>
          </a:prstGeom>
        </p:spPr>
      </p:pic>
      <p:sp>
        <p:nvSpPr>
          <p:cNvPr id="32" name="文本框 31"/>
          <p:cNvSpPr txBox="1"/>
          <p:nvPr/>
        </p:nvSpPr>
        <p:spPr>
          <a:xfrm>
            <a:off x="7738230" y="1447800"/>
            <a:ext cx="662361" cy="369332"/>
          </a:xfrm>
          <a:prstGeom prst="rect">
            <a:avLst/>
          </a:prstGeom>
          <a:noFill/>
        </p:spPr>
        <p:txBody>
          <a:bodyPr wrap="none" rtlCol="0">
            <a:spAutoFit/>
          </a:bodyPr>
          <a:lstStyle/>
          <a:p>
            <a:r>
              <a:rPr lang="en-US" altLang="zh-CN" b="1" baseline="30000" dirty="0">
                <a:solidFill>
                  <a:srgbClr val="FF0000"/>
                </a:solidFill>
                <a:latin typeface="Arial" pitchFamily="34" charset="0"/>
              </a:rPr>
              <a:t>83</a:t>
            </a:r>
            <a:r>
              <a:rPr lang="en-US" altLang="zh-CN" b="1" dirty="0">
                <a:solidFill>
                  <a:srgbClr val="FF0000"/>
                </a:solidFill>
                <a:latin typeface="Arial" pitchFamily="34" charset="0"/>
              </a:rPr>
              <a:t>Nb</a:t>
            </a:r>
            <a:endParaRPr lang="zh-CN" altLang="en-US" dirty="0">
              <a:solidFill>
                <a:srgbClr val="FF0000"/>
              </a:solidFill>
            </a:endParaRPr>
          </a:p>
        </p:txBody>
      </p:sp>
      <p:sp>
        <p:nvSpPr>
          <p:cNvPr id="33" name="文本框 32"/>
          <p:cNvSpPr txBox="1"/>
          <p:nvPr/>
        </p:nvSpPr>
        <p:spPr>
          <a:xfrm>
            <a:off x="8321856" y="968447"/>
            <a:ext cx="585417" cy="369332"/>
          </a:xfrm>
          <a:prstGeom prst="rect">
            <a:avLst/>
          </a:prstGeom>
          <a:noFill/>
        </p:spPr>
        <p:txBody>
          <a:bodyPr wrap="none" rtlCol="0">
            <a:spAutoFit/>
          </a:bodyPr>
          <a:lstStyle/>
          <a:p>
            <a:r>
              <a:rPr lang="en-US" altLang="zh-CN" b="1" baseline="30000" dirty="0" smtClean="0">
                <a:solidFill>
                  <a:srgbClr val="FF0000"/>
                </a:solidFill>
                <a:latin typeface="Arial" pitchFamily="34" charset="0"/>
              </a:rPr>
              <a:t>81</a:t>
            </a:r>
            <a:r>
              <a:rPr lang="en-US" altLang="zh-CN" b="1" dirty="0" smtClean="0">
                <a:solidFill>
                  <a:srgbClr val="FF0000"/>
                </a:solidFill>
                <a:latin typeface="Arial" pitchFamily="34" charset="0"/>
              </a:rPr>
              <a:t>Zr</a:t>
            </a:r>
            <a:endParaRPr lang="zh-CN" altLang="en-US" dirty="0">
              <a:solidFill>
                <a:srgbClr val="FF0000"/>
              </a:solidFill>
            </a:endParaRPr>
          </a:p>
        </p:txBody>
      </p:sp>
      <p:sp>
        <p:nvSpPr>
          <p:cNvPr id="34" name="文本框 33"/>
          <p:cNvSpPr txBox="1"/>
          <p:nvPr/>
        </p:nvSpPr>
        <p:spPr>
          <a:xfrm>
            <a:off x="8331025" y="1697128"/>
            <a:ext cx="508473" cy="369332"/>
          </a:xfrm>
          <a:prstGeom prst="rect">
            <a:avLst/>
          </a:prstGeom>
          <a:noFill/>
        </p:spPr>
        <p:txBody>
          <a:bodyPr wrap="none" rtlCol="0">
            <a:spAutoFit/>
          </a:bodyPr>
          <a:lstStyle/>
          <a:p>
            <a:r>
              <a:rPr lang="en-US" altLang="zh-CN" b="1" baseline="30000" dirty="0" smtClean="0">
                <a:solidFill>
                  <a:srgbClr val="FF0000"/>
                </a:solidFill>
                <a:latin typeface="Arial" pitchFamily="34" charset="0"/>
              </a:rPr>
              <a:t>79</a:t>
            </a:r>
            <a:r>
              <a:rPr lang="en-US" altLang="zh-CN" b="1" dirty="0" smtClean="0">
                <a:solidFill>
                  <a:srgbClr val="FF0000"/>
                </a:solidFill>
                <a:latin typeface="Arial" pitchFamily="34" charset="0"/>
              </a:rPr>
              <a:t>Y</a:t>
            </a:r>
            <a:endParaRPr lang="zh-CN" altLang="en-US" dirty="0">
              <a:solidFill>
                <a:srgbClr val="FF0000"/>
              </a:solidFill>
            </a:endParaRPr>
          </a:p>
        </p:txBody>
      </p:sp>
      <p:sp>
        <p:nvSpPr>
          <p:cNvPr id="35" name="文本框 34"/>
          <p:cNvSpPr txBox="1"/>
          <p:nvPr/>
        </p:nvSpPr>
        <p:spPr>
          <a:xfrm>
            <a:off x="9585119" y="2756207"/>
            <a:ext cx="662361" cy="369332"/>
          </a:xfrm>
          <a:prstGeom prst="rect">
            <a:avLst/>
          </a:prstGeom>
          <a:noFill/>
        </p:spPr>
        <p:txBody>
          <a:bodyPr wrap="none" rtlCol="0">
            <a:spAutoFit/>
          </a:bodyPr>
          <a:lstStyle/>
          <a:p>
            <a:r>
              <a:rPr lang="en-US" altLang="zh-CN" b="1" baseline="30000" dirty="0" smtClean="0">
                <a:solidFill>
                  <a:srgbClr val="FF0000"/>
                </a:solidFill>
                <a:latin typeface="Arial" pitchFamily="34" charset="0"/>
              </a:rPr>
              <a:t>84</a:t>
            </a:r>
            <a:r>
              <a:rPr lang="en-US" altLang="zh-CN" b="1" dirty="0" smtClean="0">
                <a:solidFill>
                  <a:srgbClr val="FF0000"/>
                </a:solidFill>
                <a:latin typeface="Arial" pitchFamily="34" charset="0"/>
              </a:rPr>
              <a:t>Nb</a:t>
            </a:r>
            <a:endParaRPr lang="zh-CN" altLang="en-US" dirty="0">
              <a:solidFill>
                <a:srgbClr val="FF0000"/>
              </a:solidFill>
            </a:endParaRPr>
          </a:p>
        </p:txBody>
      </p:sp>
      <p:sp>
        <p:nvSpPr>
          <p:cNvPr id="36" name="文本框 35"/>
          <p:cNvSpPr txBox="1"/>
          <p:nvPr/>
        </p:nvSpPr>
        <p:spPr>
          <a:xfrm>
            <a:off x="9903480" y="1578909"/>
            <a:ext cx="585417" cy="369332"/>
          </a:xfrm>
          <a:prstGeom prst="rect">
            <a:avLst/>
          </a:prstGeom>
          <a:noFill/>
        </p:spPr>
        <p:txBody>
          <a:bodyPr wrap="none" rtlCol="0">
            <a:spAutoFit/>
          </a:bodyPr>
          <a:lstStyle/>
          <a:p>
            <a:r>
              <a:rPr lang="en-US" altLang="zh-CN" b="1" baseline="30000" dirty="0" smtClean="0">
                <a:solidFill>
                  <a:srgbClr val="FF0000"/>
                </a:solidFill>
                <a:latin typeface="Arial" pitchFamily="34" charset="0"/>
              </a:rPr>
              <a:t>82</a:t>
            </a:r>
            <a:r>
              <a:rPr lang="en-US" altLang="zh-CN" b="1" dirty="0" smtClean="0">
                <a:solidFill>
                  <a:srgbClr val="FF0000"/>
                </a:solidFill>
                <a:latin typeface="Arial" pitchFamily="34" charset="0"/>
              </a:rPr>
              <a:t>Zr</a:t>
            </a:r>
            <a:endParaRPr lang="zh-CN" altLang="en-US" dirty="0">
              <a:solidFill>
                <a:srgbClr val="FF0000"/>
              </a:solidFill>
            </a:endParaRPr>
          </a:p>
        </p:txBody>
      </p:sp>
      <p:sp>
        <p:nvSpPr>
          <p:cNvPr id="1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15" name="文本框 14"/>
          <p:cNvSpPr txBox="1"/>
          <p:nvPr/>
        </p:nvSpPr>
        <p:spPr>
          <a:xfrm>
            <a:off x="4648200" y="1778510"/>
            <a:ext cx="2316963" cy="523220"/>
          </a:xfrm>
          <a:prstGeom prst="rect">
            <a:avLst/>
          </a:prstGeom>
          <a:solidFill>
            <a:schemeClr val="accent1"/>
          </a:solidFill>
        </p:spPr>
        <p:txBody>
          <a:bodyPr wrap="square" rtlCol="0">
            <a:spAutoFit/>
          </a:bodyPr>
          <a:lstStyle/>
          <a:p>
            <a:pPr algn="ctr">
              <a:defRPr/>
            </a:pPr>
            <a:r>
              <a:rPr lang="en-US" altLang="zh-CN" sz="2800" b="1" dirty="0">
                <a:solidFill>
                  <a:srgbClr val="FFFFFF"/>
                </a:solidFill>
              </a:rPr>
              <a:t>Beam: </a:t>
            </a:r>
            <a:r>
              <a:rPr lang="en-US" altLang="zh-CN" sz="2800" b="1" baseline="30000" dirty="0" smtClean="0">
                <a:solidFill>
                  <a:srgbClr val="FFFFFF"/>
                </a:solidFill>
              </a:rPr>
              <a:t>112</a:t>
            </a:r>
            <a:r>
              <a:rPr lang="en-US" altLang="zh-CN" sz="2800" b="1" dirty="0" smtClean="0">
                <a:solidFill>
                  <a:srgbClr val="FFFFFF"/>
                </a:solidFill>
              </a:rPr>
              <a:t>Sn</a:t>
            </a:r>
            <a:endParaRPr lang="zh-CN" altLang="en-US" sz="2800" b="1" dirty="0">
              <a:solidFill>
                <a:srgbClr val="FFFFFF"/>
              </a:solidFill>
            </a:endParaRPr>
          </a:p>
        </p:txBody>
      </p:sp>
      <mc:AlternateContent xmlns:mc="http://schemas.openxmlformats.org/markup-compatibility/2006" xmlns:a14="http://schemas.microsoft.com/office/drawing/2010/main">
        <mc:Choice Requires="a14">
          <p:sp>
            <p:nvSpPr>
              <p:cNvPr id="2" name="文本框 1"/>
              <p:cNvSpPr txBox="1"/>
              <p:nvPr/>
            </p:nvSpPr>
            <p:spPr>
              <a:xfrm rot="16200000">
                <a:off x="-12529" y="1883775"/>
                <a:ext cx="2429704" cy="338554"/>
              </a:xfrm>
              <a:prstGeom prst="rect">
                <a:avLst/>
              </a:prstGeom>
              <a:solidFill>
                <a:schemeClr val="bg1"/>
              </a:solidFill>
            </p:spPr>
            <p:txBody>
              <a:bodyPr wrap="none" rtlCol="0">
                <a:spAutoFit/>
              </a:bodyPr>
              <a:lstStyle/>
              <a:p>
                <a14:m>
                  <m:oMath xmlns:m="http://schemas.openxmlformats.org/officeDocument/2006/math">
                    <m:sSub>
                      <m:sSubPr>
                        <m:ctrlPr>
                          <a:rPr lang="en-US" altLang="zh-CN" sz="1600" b="1" i="1" smtClean="0">
                            <a:latin typeface="Cambria Math" panose="02040503050406030204" pitchFamily="18" charset="0"/>
                            <a:sym typeface="Symbol" panose="05050102010706020507" pitchFamily="18" charset="2"/>
                          </a:rPr>
                        </m:ctrlPr>
                      </m:sSubPr>
                      <m:e>
                        <m:r>
                          <a:rPr lang="en-US" altLang="zh-CN" sz="1600" b="1" i="1" smtClean="0">
                            <a:latin typeface="Cambria Math" panose="02040503050406030204" pitchFamily="18" charset="0"/>
                            <a:sym typeface="Symbol" panose="05050102010706020507" pitchFamily="18" charset="2"/>
                          </a:rPr>
                          <m:t>𝑴𝑬</m:t>
                        </m:r>
                      </m:e>
                      <m:sub>
                        <m:r>
                          <a:rPr lang="en-US" altLang="zh-CN" sz="1600" b="1" i="1" smtClean="0">
                            <a:latin typeface="Cambria Math" panose="02040503050406030204" pitchFamily="18" charset="0"/>
                            <a:sym typeface="Symbol" panose="05050102010706020507" pitchFamily="18" charset="2"/>
                          </a:rPr>
                          <m:t>𝑪𝑺𝑹</m:t>
                        </m:r>
                      </m:sub>
                    </m:sSub>
                    <m:r>
                      <a:rPr lang="en-US" altLang="zh-CN" sz="1600" b="1" i="1" smtClean="0">
                        <a:latin typeface="Cambria Math" panose="02040503050406030204" pitchFamily="18" charset="0"/>
                        <a:sym typeface="Symbol" panose="05050102010706020507" pitchFamily="18" charset="2"/>
                      </a:rPr>
                      <m:t>−</m:t>
                    </m:r>
                    <m:sSub>
                      <m:sSubPr>
                        <m:ctrlPr>
                          <a:rPr lang="en-US" altLang="zh-CN" sz="1600" b="1" i="1">
                            <a:latin typeface="Cambria Math" panose="02040503050406030204" pitchFamily="18" charset="0"/>
                            <a:sym typeface="Symbol" panose="05050102010706020507" pitchFamily="18" charset="2"/>
                          </a:rPr>
                        </m:ctrlPr>
                      </m:sSubPr>
                      <m:e>
                        <m:r>
                          <a:rPr lang="en-US" altLang="zh-CN" sz="1600" b="1" i="1">
                            <a:latin typeface="Cambria Math" panose="02040503050406030204" pitchFamily="18" charset="0"/>
                            <a:sym typeface="Symbol" panose="05050102010706020507" pitchFamily="18" charset="2"/>
                          </a:rPr>
                          <m:t>𝑴𝑬</m:t>
                        </m:r>
                      </m:e>
                      <m:sub>
                        <m:r>
                          <a:rPr lang="en-US" altLang="zh-CN" sz="1600" b="1" i="1" smtClean="0">
                            <a:latin typeface="Cambria Math" panose="02040503050406030204" pitchFamily="18" charset="0"/>
                            <a:sym typeface="Symbol" panose="05050102010706020507" pitchFamily="18" charset="2"/>
                          </a:rPr>
                          <m:t>𝑨𝑴𝑬</m:t>
                        </m:r>
                        <m:r>
                          <a:rPr lang="en-US" altLang="zh-CN" sz="1600" b="1" i="1" smtClean="0">
                            <a:latin typeface="Cambria Math" panose="02040503050406030204" pitchFamily="18" charset="0"/>
                            <a:sym typeface="Symbol" panose="05050102010706020507" pitchFamily="18" charset="2"/>
                          </a:rPr>
                          <m:t>𝟏𝟐</m:t>
                        </m:r>
                      </m:sub>
                    </m:sSub>
                  </m:oMath>
                </a14:m>
                <a:r>
                  <a:rPr lang="en-US" altLang="zh-CN" sz="1600" b="1" dirty="0" smtClean="0"/>
                  <a:t> (</a:t>
                </a:r>
                <a:r>
                  <a:rPr lang="en-US" altLang="zh-CN" sz="1600" b="1" dirty="0" err="1" smtClean="0"/>
                  <a:t>keV</a:t>
                </a:r>
                <a:r>
                  <a:rPr lang="en-US" altLang="zh-CN" sz="1600" b="1" dirty="0" smtClean="0"/>
                  <a:t>)</a:t>
                </a:r>
                <a:endParaRPr lang="zh-CN" altLang="en-US" sz="1600" b="1" dirty="0"/>
              </a:p>
            </p:txBody>
          </p:sp>
        </mc:Choice>
        <mc:Fallback xmlns="">
          <p:sp>
            <p:nvSpPr>
              <p:cNvPr id="2" name="文本框 1"/>
              <p:cNvSpPr txBox="1">
                <a:spLocks noRot="1" noChangeAspect="1" noMove="1" noResize="1" noEditPoints="1" noAdjustHandles="1" noChangeArrowheads="1" noChangeShapeType="1" noTextEdit="1"/>
              </p:cNvSpPr>
              <p:nvPr/>
            </p:nvSpPr>
            <p:spPr>
              <a:xfrm rot="16200000">
                <a:off x="-12529" y="1883775"/>
                <a:ext cx="2429704" cy="338554"/>
              </a:xfrm>
              <a:prstGeom prst="rect">
                <a:avLst/>
              </a:prstGeom>
              <a:blipFill rotWithShape="0">
                <a:blip r:embed="rId6"/>
                <a:stretch>
                  <a:fillRect l="-5357" r="-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rot="16200000">
                <a:off x="6041025" y="1879390"/>
                <a:ext cx="2429704" cy="338554"/>
              </a:xfrm>
              <a:prstGeom prst="rect">
                <a:avLst/>
              </a:prstGeom>
              <a:solidFill>
                <a:schemeClr val="bg1"/>
              </a:solidFill>
            </p:spPr>
            <p:txBody>
              <a:bodyPr wrap="none" rtlCol="0">
                <a:spAutoFit/>
              </a:bodyPr>
              <a:lstStyle/>
              <a:p>
                <a14:m>
                  <m:oMath xmlns:m="http://schemas.openxmlformats.org/officeDocument/2006/math">
                    <m:sSub>
                      <m:sSubPr>
                        <m:ctrlPr>
                          <a:rPr lang="en-US" altLang="zh-CN" sz="1600" b="1" i="1" smtClean="0">
                            <a:latin typeface="Cambria Math" panose="02040503050406030204" pitchFamily="18" charset="0"/>
                            <a:sym typeface="Symbol" panose="05050102010706020507" pitchFamily="18" charset="2"/>
                          </a:rPr>
                        </m:ctrlPr>
                      </m:sSubPr>
                      <m:e>
                        <m:r>
                          <a:rPr lang="en-US" altLang="zh-CN" sz="1600" b="1" i="1" smtClean="0">
                            <a:latin typeface="Cambria Math" panose="02040503050406030204" pitchFamily="18" charset="0"/>
                            <a:sym typeface="Symbol" panose="05050102010706020507" pitchFamily="18" charset="2"/>
                          </a:rPr>
                          <m:t>𝑴𝑬</m:t>
                        </m:r>
                      </m:e>
                      <m:sub>
                        <m:r>
                          <a:rPr lang="en-US" altLang="zh-CN" sz="1600" b="1" i="1" smtClean="0">
                            <a:latin typeface="Cambria Math" panose="02040503050406030204" pitchFamily="18" charset="0"/>
                            <a:sym typeface="Symbol" panose="05050102010706020507" pitchFamily="18" charset="2"/>
                          </a:rPr>
                          <m:t>𝑪𝑺𝑹</m:t>
                        </m:r>
                      </m:sub>
                    </m:sSub>
                    <m:r>
                      <a:rPr lang="en-US" altLang="zh-CN" sz="1600" b="1" i="1" smtClean="0">
                        <a:latin typeface="Cambria Math" panose="02040503050406030204" pitchFamily="18" charset="0"/>
                        <a:sym typeface="Symbol" panose="05050102010706020507" pitchFamily="18" charset="2"/>
                      </a:rPr>
                      <m:t>−</m:t>
                    </m:r>
                    <m:sSub>
                      <m:sSubPr>
                        <m:ctrlPr>
                          <a:rPr lang="en-US" altLang="zh-CN" sz="1600" b="1" i="1">
                            <a:latin typeface="Cambria Math" panose="02040503050406030204" pitchFamily="18" charset="0"/>
                            <a:sym typeface="Symbol" panose="05050102010706020507" pitchFamily="18" charset="2"/>
                          </a:rPr>
                        </m:ctrlPr>
                      </m:sSubPr>
                      <m:e>
                        <m:r>
                          <a:rPr lang="en-US" altLang="zh-CN" sz="1600" b="1" i="1">
                            <a:latin typeface="Cambria Math" panose="02040503050406030204" pitchFamily="18" charset="0"/>
                            <a:sym typeface="Symbol" panose="05050102010706020507" pitchFamily="18" charset="2"/>
                          </a:rPr>
                          <m:t>𝑴𝑬</m:t>
                        </m:r>
                      </m:e>
                      <m:sub>
                        <m:r>
                          <a:rPr lang="en-US" altLang="zh-CN" sz="1600" b="1" i="1" smtClean="0">
                            <a:latin typeface="Cambria Math" panose="02040503050406030204" pitchFamily="18" charset="0"/>
                            <a:sym typeface="Symbol" panose="05050102010706020507" pitchFamily="18" charset="2"/>
                          </a:rPr>
                          <m:t>𝑨𝑴𝑬</m:t>
                        </m:r>
                        <m:r>
                          <a:rPr lang="en-US" altLang="zh-CN" sz="1600" b="1" i="1" smtClean="0">
                            <a:latin typeface="Cambria Math" panose="02040503050406030204" pitchFamily="18" charset="0"/>
                            <a:sym typeface="Symbol" panose="05050102010706020507" pitchFamily="18" charset="2"/>
                          </a:rPr>
                          <m:t>𝟏𝟐</m:t>
                        </m:r>
                      </m:sub>
                    </m:sSub>
                  </m:oMath>
                </a14:m>
                <a:r>
                  <a:rPr lang="en-US" altLang="zh-CN" sz="1600" b="1" dirty="0" smtClean="0"/>
                  <a:t> (</a:t>
                </a:r>
                <a:r>
                  <a:rPr lang="en-US" altLang="zh-CN" sz="1600" b="1" dirty="0" err="1" smtClean="0"/>
                  <a:t>keV</a:t>
                </a:r>
                <a:r>
                  <a:rPr lang="en-US" altLang="zh-CN" sz="1600" b="1" dirty="0" smtClean="0"/>
                  <a:t>)</a:t>
                </a:r>
                <a:endParaRPr lang="zh-CN" altLang="en-US" sz="1600" b="1" dirty="0"/>
              </a:p>
            </p:txBody>
          </p:sp>
        </mc:Choice>
        <mc:Fallback xmlns="">
          <p:sp>
            <p:nvSpPr>
              <p:cNvPr id="17" name="文本框 16"/>
              <p:cNvSpPr txBox="1">
                <a:spLocks noRot="1" noChangeAspect="1" noMove="1" noResize="1" noEditPoints="1" noAdjustHandles="1" noChangeArrowheads="1" noChangeShapeType="1" noTextEdit="1"/>
              </p:cNvSpPr>
              <p:nvPr/>
            </p:nvSpPr>
            <p:spPr>
              <a:xfrm rot="16200000">
                <a:off x="6041025" y="1879390"/>
                <a:ext cx="2429704" cy="338554"/>
              </a:xfrm>
              <a:prstGeom prst="rect">
                <a:avLst/>
              </a:prstGeom>
              <a:blipFill rotWithShape="0">
                <a:blip r:embed="rId7"/>
                <a:stretch>
                  <a:fillRect l="-5455" r="-2181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9946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result of mass measurements 4.jpg"/>
          <p:cNvPicPr>
            <a:picLocks noChangeAspect="1"/>
          </p:cNvPicPr>
          <p:nvPr/>
        </p:nvPicPr>
        <p:blipFill>
          <a:blip r:embed="rId3" cstate="print"/>
          <a:stretch>
            <a:fillRect/>
          </a:stretch>
        </p:blipFill>
        <p:spPr>
          <a:xfrm>
            <a:off x="1024159" y="1502534"/>
            <a:ext cx="6793816" cy="5050666"/>
          </a:xfrm>
          <a:prstGeom prst="rect">
            <a:avLst/>
          </a:prstGeom>
        </p:spPr>
      </p:pic>
      <p:sp>
        <p:nvSpPr>
          <p:cNvPr id="5" name="TextBox 5"/>
          <p:cNvSpPr txBox="1"/>
          <p:nvPr/>
        </p:nvSpPr>
        <p:spPr>
          <a:xfrm>
            <a:off x="2395759" y="924580"/>
            <a:ext cx="6858000" cy="523220"/>
          </a:xfrm>
          <a:prstGeom prst="rect">
            <a:avLst/>
          </a:prstGeom>
          <a:solidFill>
            <a:schemeClr val="tx2"/>
          </a:solidFill>
        </p:spPr>
        <p:txBody>
          <a:bodyPr wrap="square" rtlCol="0">
            <a:spAutoFit/>
          </a:bodyPr>
          <a:lstStyle/>
          <a:p>
            <a:pPr algn="ctr" fontAlgn="auto">
              <a:spcBef>
                <a:spcPts val="0"/>
              </a:spcBef>
              <a:spcAft>
                <a:spcPts val="0"/>
              </a:spcAft>
            </a:pPr>
            <a:r>
              <a:rPr lang="en-US" altLang="zh-CN" sz="2800" b="1" dirty="0">
                <a:solidFill>
                  <a:prstClr val="white"/>
                </a:solidFill>
                <a:latin typeface="Calibri"/>
                <a:ea typeface="黑体" pitchFamily="49" charset="-122"/>
              </a:rPr>
              <a:t>Precisions of new masses since 2010</a:t>
            </a:r>
            <a:endParaRPr lang="zh-CN" altLang="en-US" sz="2800" b="1" dirty="0">
              <a:solidFill>
                <a:prstClr val="white"/>
              </a:solidFill>
              <a:latin typeface="Calibri"/>
              <a:ea typeface="黑体" pitchFamily="49" charset="-122"/>
            </a:endParaRPr>
          </a:p>
        </p:txBody>
      </p:sp>
      <p:sp>
        <p:nvSpPr>
          <p:cNvPr id="6" name="圆角矩形 5"/>
          <p:cNvSpPr/>
          <p:nvPr/>
        </p:nvSpPr>
        <p:spPr>
          <a:xfrm>
            <a:off x="1929039" y="2743200"/>
            <a:ext cx="5519768" cy="1523174"/>
          </a:xfrm>
          <a:prstGeom prst="round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Picture 55"/>
          <p:cNvPicPr>
            <a:picLocks noChangeAspect="1" noChangeArrowheads="1"/>
          </p:cNvPicPr>
          <p:nvPr/>
        </p:nvPicPr>
        <p:blipFill>
          <a:blip r:embed="rId4"/>
          <a:srcRect/>
          <a:stretch>
            <a:fillRect/>
          </a:stretch>
        </p:blipFill>
        <p:spPr bwMode="auto">
          <a:xfrm>
            <a:off x="9076778" y="4320507"/>
            <a:ext cx="1610531" cy="1891798"/>
          </a:xfrm>
          <a:prstGeom prst="rect">
            <a:avLst/>
          </a:prstGeom>
          <a:noFill/>
          <a:ln w="9525">
            <a:noFill/>
            <a:miter lim="800000"/>
            <a:headEnd/>
            <a:tailEnd/>
          </a:ln>
        </p:spPr>
      </p:pic>
      <p:grpSp>
        <p:nvGrpSpPr>
          <p:cNvPr id="2" name="组合 1"/>
          <p:cNvGrpSpPr/>
          <p:nvPr/>
        </p:nvGrpSpPr>
        <p:grpSpPr>
          <a:xfrm>
            <a:off x="8328635" y="1969003"/>
            <a:ext cx="2796565" cy="2036064"/>
            <a:chOff x="2362200" y="4398768"/>
            <a:chExt cx="2405234" cy="1716087"/>
          </a:xfrm>
        </p:grpSpPr>
        <p:pic>
          <p:nvPicPr>
            <p:cNvPr id="10" name="Picture 98" descr="未命名"/>
            <p:cNvPicPr>
              <a:picLocks noChangeAspect="1" noChangeArrowheads="1"/>
            </p:cNvPicPr>
            <p:nvPr/>
          </p:nvPicPr>
          <p:blipFill>
            <a:blip r:embed="rId5"/>
            <a:srcRect/>
            <a:stretch>
              <a:fillRect/>
            </a:stretch>
          </p:blipFill>
          <p:spPr bwMode="auto">
            <a:xfrm>
              <a:off x="2362200" y="4398768"/>
              <a:ext cx="2405234" cy="1716087"/>
            </a:xfrm>
            <a:prstGeom prst="rect">
              <a:avLst/>
            </a:prstGeom>
            <a:noFill/>
            <a:ln w="9525">
              <a:noFill/>
              <a:miter lim="800000"/>
              <a:headEnd/>
              <a:tailEnd/>
            </a:ln>
          </p:spPr>
        </p:pic>
        <p:sp>
          <p:nvSpPr>
            <p:cNvPr id="13" name="Text Box 99"/>
            <p:cNvSpPr txBox="1">
              <a:spLocks noChangeArrowheads="1"/>
            </p:cNvSpPr>
            <p:nvPr/>
          </p:nvSpPr>
          <p:spPr bwMode="auto">
            <a:xfrm>
              <a:off x="2751554" y="5135161"/>
              <a:ext cx="1893365" cy="437772"/>
            </a:xfrm>
            <a:prstGeom prst="rect">
              <a:avLst/>
            </a:prstGeom>
            <a:noFill/>
            <a:ln w="9525">
              <a:noFill/>
              <a:miter lim="800000"/>
              <a:headEnd/>
              <a:tailEnd/>
            </a:ln>
          </p:spPr>
          <p:txBody>
            <a:bodyPr wrap="none">
              <a:spAutoFit/>
            </a:bodyPr>
            <a:lstStyle/>
            <a:p>
              <a:pPr algn="ctr"/>
              <a:r>
                <a:rPr lang="en-US" altLang="zh-CN" b="1" dirty="0" smtClean="0">
                  <a:solidFill>
                    <a:srgbClr val="003366"/>
                  </a:solidFill>
                  <a:ea typeface="黑体" pitchFamily="49" charset="-122"/>
                  <a:cs typeface="Times New Roman" pitchFamily="18" charset="0"/>
                </a:rPr>
                <a:t>Storage Ring</a:t>
              </a:r>
              <a:endParaRPr lang="en-US" altLang="zh-CN" b="1" dirty="0">
                <a:solidFill>
                  <a:srgbClr val="003366"/>
                </a:solidFill>
                <a:ea typeface="黑体" pitchFamily="49" charset="-122"/>
                <a:cs typeface="Times New Roman" pitchFamily="18" charset="0"/>
              </a:endParaRPr>
            </a:p>
          </p:txBody>
        </p:sp>
      </p:grpSp>
      <p:sp>
        <p:nvSpPr>
          <p:cNvPr id="3" name="下箭头 2"/>
          <p:cNvSpPr/>
          <p:nvPr/>
        </p:nvSpPr>
        <p:spPr>
          <a:xfrm rot="5400000">
            <a:off x="7591215" y="2947612"/>
            <a:ext cx="484632" cy="9902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下箭头 13"/>
          <p:cNvSpPr/>
          <p:nvPr/>
        </p:nvSpPr>
        <p:spPr>
          <a:xfrm rot="5400000">
            <a:off x="7817566" y="4446429"/>
            <a:ext cx="484632" cy="1442910"/>
          </a:xfrm>
          <a:prstGeom prst="downArrow">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7"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custDataLst>
      <p:tags r:id="rId1"/>
    </p:custDataLst>
    <p:extLst>
      <p:ext uri="{BB962C8B-B14F-4D97-AF65-F5344CB8AC3E}">
        <p14:creationId xmlns:p14="http://schemas.microsoft.com/office/powerpoint/2010/main" val="1127362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r="4536"/>
          <a:stretch>
            <a:fillRect/>
          </a:stretch>
        </p:blipFill>
        <p:spPr bwMode="auto">
          <a:xfrm>
            <a:off x="2671822" y="2209800"/>
            <a:ext cx="6014978" cy="4069289"/>
          </a:xfrm>
          <a:prstGeom prst="rect">
            <a:avLst/>
          </a:prstGeom>
          <a:noFill/>
          <a:ln w="9525">
            <a:noFill/>
            <a:miter lim="800000"/>
            <a:headEnd/>
            <a:tailEnd/>
          </a:ln>
        </p:spPr>
      </p:pic>
      <p:sp>
        <p:nvSpPr>
          <p:cNvPr id="28677" name="Rectangle 13"/>
          <p:cNvSpPr>
            <a:spLocks noChangeArrowheads="1"/>
          </p:cNvSpPr>
          <p:nvPr/>
        </p:nvSpPr>
        <p:spPr bwMode="auto">
          <a:xfrm>
            <a:off x="4836289" y="1472091"/>
            <a:ext cx="990600" cy="762000"/>
          </a:xfrm>
          <a:prstGeom prst="rect">
            <a:avLst/>
          </a:prstGeom>
          <a:solidFill>
            <a:schemeClr val="bg1"/>
          </a:solidFill>
          <a:ln w="9525">
            <a:solidFill>
              <a:schemeClr val="bg1"/>
            </a:solidFill>
            <a:miter lim="800000"/>
            <a:headEnd/>
            <a:tailEnd/>
          </a:ln>
        </p:spPr>
        <p:txBody>
          <a:bodyPr wrap="none" anchor="ctr"/>
          <a:lstStyle/>
          <a:p>
            <a:pPr algn="ctr"/>
            <a:endParaRPr lang="zh-CN" altLang="en-US">
              <a:solidFill>
                <a:srgbClr val="FFFFFF"/>
              </a:solidFill>
              <a:latin typeface="Arial" pitchFamily="34" charset="0"/>
            </a:endParaRPr>
          </a:p>
        </p:txBody>
      </p:sp>
      <p:sp>
        <p:nvSpPr>
          <p:cNvPr id="35" name="Text Box 14"/>
          <p:cNvSpPr txBox="1">
            <a:spLocks noChangeArrowheads="1"/>
          </p:cNvSpPr>
          <p:nvPr/>
        </p:nvSpPr>
        <p:spPr bwMode="auto">
          <a:xfrm>
            <a:off x="1529993" y="772180"/>
            <a:ext cx="9144000" cy="523220"/>
          </a:xfrm>
          <a:prstGeom prst="rect">
            <a:avLst/>
          </a:prstGeom>
          <a:noFill/>
          <a:ln w="28575">
            <a:noFill/>
            <a:miter lim="800000"/>
            <a:headEnd/>
            <a:tailEnd/>
          </a:ln>
        </p:spPr>
        <p:txBody>
          <a:bodyPr wrap="square">
            <a:spAutoFit/>
          </a:bodyPr>
          <a:lstStyle/>
          <a:p>
            <a:pPr algn="ctr"/>
            <a:r>
              <a:rPr lang="en-US" altLang="zh-CN" sz="2200" b="1" dirty="0">
                <a:solidFill>
                  <a:srgbClr val="002060"/>
                </a:solidFill>
                <a:ea typeface="黑体" panose="02010609060101010101" pitchFamily="49" charset="-122"/>
                <a:cs typeface="Times New Roman" panose="02020603050405020304" pitchFamily="18" charset="0"/>
              </a:rPr>
              <a:t>Primary beams: </a:t>
            </a:r>
            <a:r>
              <a:rPr lang="en-US" altLang="zh-CN" sz="2200" b="1" baseline="30000" dirty="0">
                <a:solidFill>
                  <a:srgbClr val="FF0000"/>
                </a:solidFill>
                <a:cs typeface="Times New Roman" panose="02020603050405020304" pitchFamily="18" charset="0"/>
              </a:rPr>
              <a:t> </a:t>
            </a:r>
            <a:r>
              <a:rPr lang="en-US" altLang="zh-CN" sz="2800" b="1" baseline="30000" dirty="0">
                <a:solidFill>
                  <a:srgbClr val="FF0000"/>
                </a:solidFill>
                <a:latin typeface="Arial" charset="0"/>
              </a:rPr>
              <a:t>36</a:t>
            </a:r>
            <a:r>
              <a:rPr lang="en-US" altLang="zh-CN" sz="2800" b="1" dirty="0">
                <a:solidFill>
                  <a:srgbClr val="FF0000"/>
                </a:solidFill>
                <a:latin typeface="Arial" charset="0"/>
              </a:rPr>
              <a:t>Ar</a:t>
            </a:r>
            <a:r>
              <a:rPr lang="en-US" altLang="zh-CN" sz="2200" b="1" dirty="0">
                <a:solidFill>
                  <a:srgbClr val="FF0000"/>
                </a:solidFill>
                <a:latin typeface="Arial" charset="0"/>
              </a:rPr>
              <a:t>, </a:t>
            </a:r>
            <a:r>
              <a:rPr lang="en-US" altLang="zh-CN" sz="2200" b="1" baseline="30000" dirty="0">
                <a:solidFill>
                  <a:srgbClr val="FF0000"/>
                </a:solidFill>
                <a:latin typeface="Arial" charset="0"/>
              </a:rPr>
              <a:t>40</a:t>
            </a:r>
            <a:r>
              <a:rPr lang="en-US" altLang="zh-CN" sz="2200" b="1" dirty="0">
                <a:solidFill>
                  <a:srgbClr val="FF0000"/>
                </a:solidFill>
                <a:latin typeface="Arial" charset="0"/>
              </a:rPr>
              <a:t>Ar, </a:t>
            </a:r>
            <a:r>
              <a:rPr lang="en-US" altLang="zh-CN" sz="2200" b="1" baseline="30000" dirty="0">
                <a:solidFill>
                  <a:srgbClr val="FF0000"/>
                </a:solidFill>
                <a:latin typeface="Arial" charset="0"/>
              </a:rPr>
              <a:t>58</a:t>
            </a:r>
            <a:r>
              <a:rPr lang="en-US" altLang="zh-CN" sz="2200" b="1" dirty="0">
                <a:solidFill>
                  <a:srgbClr val="FF0000"/>
                </a:solidFill>
                <a:latin typeface="Arial" charset="0"/>
              </a:rPr>
              <a:t>Ni</a:t>
            </a:r>
            <a:r>
              <a:rPr lang="en-US" altLang="zh-CN" sz="2200" b="1" dirty="0">
                <a:solidFill>
                  <a:srgbClr val="000099"/>
                </a:solidFill>
                <a:latin typeface="Arial" charset="0"/>
                <a:sym typeface="Symbol" panose="05050102010706020507" pitchFamily="18" charset="2"/>
              </a:rPr>
              <a:t>3</a:t>
            </a:r>
            <a:r>
              <a:rPr lang="en-US" altLang="zh-CN" sz="2200" b="1" dirty="0">
                <a:solidFill>
                  <a:srgbClr val="FF0000"/>
                </a:solidFill>
                <a:latin typeface="Arial" charset="0"/>
              </a:rPr>
              <a:t>, </a:t>
            </a:r>
            <a:r>
              <a:rPr lang="en-US" altLang="zh-CN" sz="2200" b="1" baseline="30000" dirty="0">
                <a:solidFill>
                  <a:srgbClr val="FF0000"/>
                </a:solidFill>
                <a:latin typeface="Arial" charset="0"/>
              </a:rPr>
              <a:t>78</a:t>
            </a:r>
            <a:r>
              <a:rPr lang="en-US" altLang="zh-CN" sz="2200" b="1" dirty="0">
                <a:solidFill>
                  <a:srgbClr val="FF0000"/>
                </a:solidFill>
                <a:latin typeface="Arial" charset="0"/>
              </a:rPr>
              <a:t>Kr</a:t>
            </a:r>
            <a:r>
              <a:rPr lang="en-US" altLang="zh-CN" sz="2200" b="1" dirty="0">
                <a:solidFill>
                  <a:srgbClr val="000099"/>
                </a:solidFill>
                <a:latin typeface="Arial" charset="0"/>
                <a:sym typeface="Symbol" panose="05050102010706020507" pitchFamily="18" charset="2"/>
              </a:rPr>
              <a:t> 2</a:t>
            </a:r>
            <a:r>
              <a:rPr lang="en-US" altLang="zh-CN" sz="2200" b="1" dirty="0">
                <a:solidFill>
                  <a:srgbClr val="FF0000"/>
                </a:solidFill>
                <a:latin typeface="Arial" charset="0"/>
              </a:rPr>
              <a:t>, </a:t>
            </a:r>
            <a:r>
              <a:rPr lang="en-US" altLang="zh-CN" sz="2200" b="1" baseline="30000" dirty="0">
                <a:solidFill>
                  <a:srgbClr val="FF0000"/>
                </a:solidFill>
                <a:latin typeface="Arial" charset="0"/>
              </a:rPr>
              <a:t>86</a:t>
            </a:r>
            <a:r>
              <a:rPr lang="en-US" altLang="zh-CN" sz="2200" b="1" dirty="0">
                <a:solidFill>
                  <a:srgbClr val="FF0000"/>
                </a:solidFill>
                <a:latin typeface="Arial" charset="0"/>
              </a:rPr>
              <a:t>Kr, </a:t>
            </a:r>
            <a:r>
              <a:rPr lang="en-US" altLang="zh-CN" sz="2200" b="1" baseline="30000" dirty="0">
                <a:solidFill>
                  <a:srgbClr val="FF0000"/>
                </a:solidFill>
                <a:latin typeface="Arial" charset="0"/>
              </a:rPr>
              <a:t>112</a:t>
            </a:r>
            <a:r>
              <a:rPr lang="en-US" altLang="zh-CN" sz="2200" b="1" dirty="0">
                <a:solidFill>
                  <a:srgbClr val="FF0000"/>
                </a:solidFill>
                <a:latin typeface="Arial" charset="0"/>
              </a:rPr>
              <a:t>Sn</a:t>
            </a:r>
            <a:r>
              <a:rPr lang="en-US" altLang="zh-CN" sz="2200" b="1" dirty="0">
                <a:solidFill>
                  <a:srgbClr val="000099"/>
                </a:solidFill>
                <a:latin typeface="Arial" charset="0"/>
                <a:sym typeface="Symbol" panose="05050102010706020507" pitchFamily="18" charset="2"/>
              </a:rPr>
              <a:t>2</a:t>
            </a:r>
            <a:endParaRPr lang="en-US" altLang="zh-CN" sz="2200" b="1" dirty="0">
              <a:solidFill>
                <a:srgbClr val="FF0000"/>
              </a:solidFill>
              <a:latin typeface="Arial" charset="0"/>
            </a:endParaRPr>
          </a:p>
        </p:txBody>
      </p:sp>
      <p:grpSp>
        <p:nvGrpSpPr>
          <p:cNvPr id="2" name="组合 1"/>
          <p:cNvGrpSpPr/>
          <p:nvPr/>
        </p:nvGrpSpPr>
        <p:grpSpPr>
          <a:xfrm>
            <a:off x="6712334" y="1371600"/>
            <a:ext cx="4031866" cy="796230"/>
            <a:chOff x="5368625" y="1565970"/>
            <a:chExt cx="4031866" cy="796230"/>
          </a:xfrm>
        </p:grpSpPr>
        <p:pic>
          <p:nvPicPr>
            <p:cNvPr id="28679" name="Picture 20" descr="Graphic1-3"/>
            <p:cNvPicPr>
              <a:picLocks noChangeAspect="1" noChangeArrowheads="1"/>
            </p:cNvPicPr>
            <p:nvPr/>
          </p:nvPicPr>
          <p:blipFill>
            <a:blip r:embed="rId4" cstate="print"/>
            <a:srcRect l="63966" t="57852" r="32133" b="26003"/>
            <a:stretch>
              <a:fillRect/>
            </a:stretch>
          </p:blipFill>
          <p:spPr bwMode="auto">
            <a:xfrm>
              <a:off x="5368625" y="1646130"/>
              <a:ext cx="221418" cy="579246"/>
            </a:xfrm>
            <a:prstGeom prst="rect">
              <a:avLst/>
            </a:prstGeom>
            <a:noFill/>
            <a:ln w="9525">
              <a:noFill/>
              <a:miter lim="800000"/>
              <a:headEnd/>
              <a:tailEnd/>
            </a:ln>
          </p:spPr>
        </p:pic>
        <p:sp>
          <p:nvSpPr>
            <p:cNvPr id="39" name="Rectangle 3"/>
            <p:cNvSpPr txBox="1">
              <a:spLocks noChangeArrowheads="1"/>
            </p:cNvSpPr>
            <p:nvPr/>
          </p:nvSpPr>
          <p:spPr bwMode="auto">
            <a:xfrm>
              <a:off x="5666691" y="1565970"/>
              <a:ext cx="3733800" cy="79623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a:lstStyle>
              <a:lvl1pPr marL="177800" indent="-177800" algn="l">
                <a:defRPr>
                  <a:solidFill>
                    <a:schemeClr val="tx1"/>
                  </a:solidFill>
                  <a:latin typeface="Arial" charset="0"/>
                </a:defRPr>
              </a:lvl1pPr>
              <a:lvl2pPr marL="820738" indent="-285750" algn="l">
                <a:defRPr>
                  <a:solidFill>
                    <a:schemeClr val="tx1"/>
                  </a:solidFill>
                  <a:latin typeface="Arial" charset="0"/>
                </a:defRPr>
              </a:lvl2pPr>
              <a:lvl3pPr marL="1228725" indent="-228600" algn="l">
                <a:defRPr>
                  <a:solidFill>
                    <a:schemeClr val="tx1"/>
                  </a:solidFill>
                  <a:latin typeface="Arial" charset="0"/>
                </a:defRPr>
              </a:lvl3pPr>
              <a:lvl4pPr marL="1636713"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30000"/>
                </a:spcBef>
                <a:defRPr/>
              </a:pPr>
              <a:r>
                <a:rPr lang="en-US" altLang="zh-CN" b="1" dirty="0" smtClean="0">
                  <a:solidFill>
                    <a:srgbClr val="003366"/>
                  </a:solidFill>
                  <a:latin typeface="Tahoma" pitchFamily="34" charset="0"/>
                  <a:ea typeface="黑体" pitchFamily="2" charset="-122"/>
                </a:rPr>
                <a:t>Precision improved</a:t>
              </a:r>
            </a:p>
            <a:p>
              <a:pPr eaLnBrk="0" hangingPunct="0">
                <a:spcBef>
                  <a:spcPct val="30000"/>
                </a:spcBef>
                <a:defRPr/>
              </a:pPr>
              <a:r>
                <a:rPr lang="en-US" altLang="zh-CN" b="1" dirty="0">
                  <a:solidFill>
                    <a:srgbClr val="003366"/>
                  </a:solidFill>
                  <a:latin typeface="Tahoma" pitchFamily="34" charset="0"/>
                  <a:ea typeface="黑体" pitchFamily="2" charset="-122"/>
                </a:rPr>
                <a:t>Measured for the first time </a:t>
              </a:r>
              <a:endParaRPr lang="en-US" altLang="zh-CN" b="1" dirty="0">
                <a:solidFill>
                  <a:srgbClr val="FF3300"/>
                </a:solidFill>
                <a:latin typeface="Tahoma" pitchFamily="34" charset="0"/>
                <a:ea typeface="黑体" pitchFamily="2" charset="-122"/>
              </a:endParaRPr>
            </a:p>
          </p:txBody>
        </p:sp>
      </p:grpSp>
      <p:sp>
        <p:nvSpPr>
          <p:cNvPr id="17" name="Text Box 18"/>
          <p:cNvSpPr txBox="1">
            <a:spLocks noChangeArrowheads="1"/>
          </p:cNvSpPr>
          <p:nvPr/>
        </p:nvSpPr>
        <p:spPr bwMode="auto">
          <a:xfrm>
            <a:off x="152400" y="1325218"/>
            <a:ext cx="4441918" cy="3231654"/>
          </a:xfrm>
          <a:prstGeom prst="rect">
            <a:avLst/>
          </a:prstGeom>
          <a:solidFill>
            <a:srgbClr val="CCFFFF"/>
          </a:solidFill>
          <a:ln w="34925">
            <a:solidFill>
              <a:srgbClr val="CCFFFF"/>
            </a:solidFill>
          </a:ln>
          <a:effectLs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indent="0" algn="ctr" eaLnBrk="1" hangingPunct="1">
              <a:spcBef>
                <a:spcPts val="0"/>
              </a:spcBef>
              <a:spcAft>
                <a:spcPts val="0"/>
              </a:spcAft>
              <a:defRPr/>
            </a:pPr>
            <a:r>
              <a:rPr lang="en-US" altLang="zh-CN" sz="2000" b="1" dirty="0">
                <a:solidFill>
                  <a:srgbClr val="002060"/>
                </a:solidFill>
                <a:ea typeface="宋体" charset="-122"/>
                <a:sym typeface="Symbol"/>
              </a:rPr>
              <a:t>Nuclear Astrophysics</a:t>
            </a:r>
          </a:p>
          <a:p>
            <a:pPr marL="0" indent="0" algn="ctr" eaLnBrk="1" hangingPunct="1">
              <a:spcBef>
                <a:spcPts val="0"/>
              </a:spcBef>
              <a:spcAft>
                <a:spcPts val="0"/>
              </a:spcAft>
              <a:defRPr/>
            </a:pPr>
            <a:endParaRPr lang="en-US" altLang="zh-CN" sz="800" b="1" dirty="0">
              <a:solidFill>
                <a:srgbClr val="002060"/>
              </a:solidFill>
              <a:ea typeface="宋体" charset="-122"/>
              <a:sym typeface="Symbol"/>
            </a:endParaRPr>
          </a:p>
          <a:p>
            <a:pPr marL="0" indent="0" eaLnBrk="1" hangingPunct="1">
              <a:spcBef>
                <a:spcPts val="0"/>
              </a:spcBef>
              <a:spcAft>
                <a:spcPts val="0"/>
              </a:spcAft>
              <a:defRPr/>
            </a:pPr>
            <a:r>
              <a:rPr lang="en-US" altLang="zh-CN" sz="1600" b="1" dirty="0">
                <a:solidFill>
                  <a:srgbClr val="002060"/>
                </a:solidFill>
                <a:ea typeface="宋体" charset="-122"/>
                <a:sym typeface="Symbol"/>
              </a:rPr>
              <a:t></a:t>
            </a:r>
            <a:r>
              <a:rPr lang="en-US" altLang="zh-CN" sz="1600" b="1" baseline="30000" dirty="0">
                <a:solidFill>
                  <a:srgbClr val="002060"/>
                </a:solidFill>
                <a:ea typeface="宋体" charset="-122"/>
                <a:sym typeface="Symbol"/>
              </a:rPr>
              <a:t>   </a:t>
            </a:r>
            <a:r>
              <a:rPr lang="en-US" altLang="zh-CN" sz="1600" b="1" baseline="30000" dirty="0">
                <a:solidFill>
                  <a:srgbClr val="002060"/>
                </a:solidFill>
                <a:ea typeface="宋体" charset="-122"/>
              </a:rPr>
              <a:t>65</a:t>
            </a:r>
            <a:r>
              <a:rPr lang="en-US" altLang="zh-CN" sz="1600" b="1" dirty="0">
                <a:solidFill>
                  <a:srgbClr val="002060"/>
                </a:solidFill>
                <a:ea typeface="宋体" charset="-122"/>
              </a:rPr>
              <a:t>As: </a:t>
            </a:r>
            <a:r>
              <a:rPr lang="en-US" altLang="zh-CN" sz="1600" b="1" baseline="30000" dirty="0">
                <a:solidFill>
                  <a:srgbClr val="002060"/>
                </a:solidFill>
                <a:ea typeface="宋体" charset="-122"/>
              </a:rPr>
              <a:t>64</a:t>
            </a:r>
            <a:r>
              <a:rPr lang="en-US" altLang="zh-CN" sz="1600" b="1" dirty="0">
                <a:solidFill>
                  <a:srgbClr val="002060"/>
                </a:solidFill>
                <a:ea typeface="宋体" charset="-122"/>
              </a:rPr>
              <a:t>Ge waiting point in</a:t>
            </a:r>
            <a:r>
              <a:rPr lang="en-US" altLang="zh-CN" sz="16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16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16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 </a:t>
            </a:r>
          </a:p>
          <a:p>
            <a:pPr marL="0" indent="0" eaLnBrk="1" hangingPunct="1">
              <a:spcBef>
                <a:spcPts val="0"/>
              </a:spcBef>
              <a:spcAft>
                <a:spcPts val="0"/>
              </a:spcAft>
              <a:defRPr/>
            </a:pPr>
            <a:r>
              <a:rPr lang="en-US" altLang="zh-CN" sz="1600" b="1" dirty="0">
                <a:solidFill>
                  <a:srgbClr val="002060"/>
                </a:solidFill>
                <a:ea typeface="宋体" charset="-122"/>
              </a:rPr>
              <a:t>               </a:t>
            </a:r>
            <a:r>
              <a:rPr lang="en-US" altLang="zh-CN" sz="1600" b="1" dirty="0">
                <a:solidFill>
                  <a:srgbClr val="003366"/>
                </a:solidFill>
                <a:ea typeface="宋体" charset="-122"/>
              </a:rPr>
              <a:t>PRL 106, 112501 (2011)</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rPr>
              <a:t> 45</a:t>
            </a:r>
            <a:r>
              <a:rPr lang="en-US" altLang="zh-CN" sz="1600" b="1" dirty="0">
                <a:solidFill>
                  <a:srgbClr val="002060"/>
                </a:solidFill>
                <a:ea typeface="宋体" charset="-122"/>
              </a:rPr>
              <a:t>Cr: </a:t>
            </a:r>
            <a:r>
              <a:rPr lang="en-US" altLang="zh-CN" sz="1600" b="1" dirty="0">
                <a:solidFill>
                  <a:srgbClr val="002060"/>
                </a:solidFill>
                <a:latin typeface="Arial" panose="020B0604020202020204" pitchFamily="34" charset="0"/>
                <a:ea typeface="黑体" panose="02010609060101010101" pitchFamily="49" charset="-122"/>
                <a:cs typeface="Arial" panose="020B0604020202020204" pitchFamily="34" charset="0"/>
              </a:rPr>
              <a:t>Ca-</a:t>
            </a:r>
            <a:r>
              <a:rPr lang="en-US" altLang="zh-CN" sz="1600" b="1" dirty="0" err="1">
                <a:solidFill>
                  <a:srgbClr val="002060"/>
                </a:solidFill>
                <a:latin typeface="Arial" panose="020B0604020202020204" pitchFamily="34" charset="0"/>
                <a:ea typeface="黑体" panose="02010609060101010101" pitchFamily="49" charset="-122"/>
                <a:cs typeface="Arial" panose="020B0604020202020204" pitchFamily="34" charset="0"/>
              </a:rPr>
              <a:t>Sc</a:t>
            </a:r>
            <a:r>
              <a:rPr lang="en-US" altLang="zh-CN" sz="1600" b="1" dirty="0">
                <a:solidFill>
                  <a:srgbClr val="002060"/>
                </a:solidFill>
                <a:latin typeface="Arial" panose="020B0604020202020204" pitchFamily="34" charset="0"/>
                <a:ea typeface="黑体" panose="02010609060101010101" pitchFamily="49" charset="-122"/>
                <a:cs typeface="Arial" panose="020B0604020202020204" pitchFamily="34" charset="0"/>
              </a:rPr>
              <a:t> cycle </a:t>
            </a:r>
            <a:r>
              <a:rPr lang="en-US" altLang="zh-CN" sz="1600" b="1" dirty="0">
                <a:solidFill>
                  <a:srgbClr val="002060"/>
                </a:solidFill>
                <a:latin typeface="Arial" panose="020B0604020202020204" pitchFamily="34" charset="0"/>
                <a:ea typeface="宋体" charset="-122"/>
                <a:cs typeface="Arial" panose="020B0604020202020204" pitchFamily="34" charset="0"/>
              </a:rPr>
              <a:t>in</a:t>
            </a:r>
            <a:r>
              <a:rPr lang="en-US" altLang="zh-CN" sz="16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 </a:t>
            </a:r>
            <a:r>
              <a:rPr lang="en-US" altLang="zh-CN" sz="16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16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1600" b="1" dirty="0">
                <a:solidFill>
                  <a:srgbClr val="002060"/>
                </a:solidFill>
                <a:latin typeface="Arial" panose="020B0604020202020204" pitchFamily="34" charset="0"/>
                <a:ea typeface="黑体" panose="02010609060101010101" pitchFamily="49" charset="-122"/>
                <a:cs typeface="Arial" panose="020B0604020202020204" pitchFamily="34" charset="0"/>
              </a:rPr>
              <a:t> </a:t>
            </a:r>
          </a:p>
          <a:p>
            <a:pPr marL="0" indent="0" eaLnBrk="1" hangingPunct="1">
              <a:spcBef>
                <a:spcPts val="0"/>
              </a:spcBef>
              <a:spcAft>
                <a:spcPts val="0"/>
              </a:spcAft>
              <a:defRPr/>
            </a:pPr>
            <a:r>
              <a:rPr lang="en-US" altLang="zh-CN" sz="1600" b="1" dirty="0">
                <a:solidFill>
                  <a:srgbClr val="002060"/>
                </a:solidFill>
                <a:ea typeface="宋体" charset="-122"/>
              </a:rPr>
              <a:t>               </a:t>
            </a:r>
            <a:r>
              <a:rPr lang="en-US" altLang="zh-CN" sz="1600" b="1" dirty="0" err="1">
                <a:solidFill>
                  <a:srgbClr val="003366"/>
                </a:solidFill>
                <a:ea typeface="宋体" charset="-122"/>
              </a:rPr>
              <a:t>Astrophys</a:t>
            </a:r>
            <a:r>
              <a:rPr lang="en-US" altLang="zh-CN" sz="1600" b="1" dirty="0">
                <a:solidFill>
                  <a:srgbClr val="003366"/>
                </a:solidFill>
                <a:ea typeface="宋体" charset="-122"/>
              </a:rPr>
              <a:t>. J. Lett. 766, L8 (2013)</a:t>
            </a:r>
          </a:p>
          <a:p>
            <a:pPr marL="0" indent="0" eaLnBrk="1" hangingPunct="1">
              <a:spcBef>
                <a:spcPts val="0"/>
              </a:spcBef>
              <a:spcAft>
                <a:spcPts val="0"/>
              </a:spcAft>
              <a:defRPr/>
            </a:pPr>
            <a:r>
              <a:rPr lang="en-US" altLang="zh-CN" sz="1600" b="1" dirty="0">
                <a:solidFill>
                  <a:srgbClr val="002060"/>
                </a:solidFill>
                <a:ea typeface="宋体" charset="-122"/>
                <a:sym typeface="Symbol"/>
              </a:rPr>
              <a:t></a:t>
            </a:r>
            <a:r>
              <a:rPr lang="en-US" altLang="zh-CN" sz="1600" b="1" baseline="30000" dirty="0">
                <a:solidFill>
                  <a:srgbClr val="002060"/>
                </a:solidFill>
                <a:ea typeface="宋体" charset="-122"/>
                <a:sym typeface="Symbol"/>
              </a:rPr>
              <a:t> </a:t>
            </a: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sym typeface="Symbol"/>
              </a:rPr>
              <a:t>43</a:t>
            </a:r>
            <a:r>
              <a:rPr lang="en-US" altLang="zh-CN" sz="1600" b="1" dirty="0">
                <a:solidFill>
                  <a:srgbClr val="002060"/>
                </a:solidFill>
                <a:ea typeface="宋体" charset="-122"/>
                <a:sym typeface="Symbol"/>
              </a:rPr>
              <a:t>V:   </a:t>
            </a:r>
            <a:r>
              <a:rPr lang="en-US" altLang="zh-CN" sz="1600" b="1" baseline="30000" dirty="0">
                <a:solidFill>
                  <a:srgbClr val="002060"/>
                </a:solidFill>
              </a:rPr>
              <a:t>42</a:t>
            </a:r>
            <a:r>
              <a:rPr lang="en-US" altLang="zh-CN" sz="1600" b="1" dirty="0">
                <a:solidFill>
                  <a:srgbClr val="002060"/>
                </a:solidFill>
              </a:rPr>
              <a:t>Ti(</a:t>
            </a:r>
            <a:r>
              <a:rPr lang="en-US" altLang="zh-CN" sz="1600" b="1" i="1" dirty="0" err="1">
                <a:solidFill>
                  <a:srgbClr val="002060"/>
                </a:solidFill>
              </a:rPr>
              <a:t>p,γ</a:t>
            </a:r>
            <a:r>
              <a:rPr lang="en-US" altLang="zh-CN" sz="1600" b="1" i="1" dirty="0">
                <a:solidFill>
                  <a:srgbClr val="002060"/>
                </a:solidFill>
              </a:rPr>
              <a:t> </a:t>
            </a:r>
            <a:r>
              <a:rPr lang="en-US" altLang="zh-CN" sz="1600" b="1" dirty="0">
                <a:solidFill>
                  <a:srgbClr val="002060"/>
                </a:solidFill>
              </a:rPr>
              <a:t>)</a:t>
            </a:r>
            <a:r>
              <a:rPr lang="en-US" altLang="zh-CN" sz="1600" b="1" baseline="30000" dirty="0">
                <a:solidFill>
                  <a:srgbClr val="002060"/>
                </a:solidFill>
              </a:rPr>
              <a:t>43</a:t>
            </a:r>
            <a:r>
              <a:rPr lang="en-US" altLang="zh-CN" sz="1600" b="1" dirty="0">
                <a:solidFill>
                  <a:srgbClr val="002060"/>
                </a:solidFill>
              </a:rPr>
              <a:t>V rate in type-I XRB</a:t>
            </a:r>
          </a:p>
          <a:p>
            <a:pPr marL="0" indent="0" eaLnBrk="1" hangingPunct="1">
              <a:spcBef>
                <a:spcPts val="0"/>
              </a:spcBef>
              <a:spcAft>
                <a:spcPts val="0"/>
              </a:spcAft>
              <a:defRPr/>
            </a:pPr>
            <a:r>
              <a:rPr lang="en-US" altLang="zh-CN" sz="1600" b="1" dirty="0">
                <a:solidFill>
                  <a:srgbClr val="002060"/>
                </a:solidFill>
              </a:rPr>
              <a:t>               PRC 89, 035802 (2014) </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sym typeface="Symbol"/>
              </a:rPr>
              <a:t>65</a:t>
            </a:r>
            <a:r>
              <a:rPr lang="en-US" altLang="zh-CN" sz="1600" b="1" dirty="0">
                <a:solidFill>
                  <a:srgbClr val="002060"/>
                </a:solidFill>
                <a:ea typeface="宋体" charset="-122"/>
                <a:sym typeface="Symbol"/>
              </a:rPr>
              <a:t>As: </a:t>
            </a:r>
            <a:r>
              <a:rPr lang="en-US" altLang="zh-CN" sz="1600" b="1" baseline="30000" dirty="0">
                <a:solidFill>
                  <a:srgbClr val="002060"/>
                </a:solidFill>
              </a:rPr>
              <a:t>64</a:t>
            </a:r>
            <a:r>
              <a:rPr lang="en-US" altLang="zh-CN" sz="1600" b="1" dirty="0">
                <a:solidFill>
                  <a:srgbClr val="002060"/>
                </a:solidFill>
              </a:rPr>
              <a:t>Ge(</a:t>
            </a:r>
            <a:r>
              <a:rPr lang="en-US" altLang="zh-CN" sz="1600" b="1" i="1" dirty="0" err="1">
                <a:solidFill>
                  <a:srgbClr val="002060"/>
                </a:solidFill>
              </a:rPr>
              <a:t>p,</a:t>
            </a:r>
            <a:r>
              <a:rPr lang="en-US" altLang="zh-CN" sz="1600" b="1" dirty="0" err="1">
                <a:solidFill>
                  <a:srgbClr val="002060"/>
                </a:solidFill>
              </a:rPr>
              <a:t>γ</a:t>
            </a:r>
            <a:r>
              <a:rPr lang="en-US" altLang="zh-CN" sz="1600" b="1" dirty="0">
                <a:solidFill>
                  <a:srgbClr val="002060"/>
                </a:solidFill>
              </a:rPr>
              <a:t>)</a:t>
            </a:r>
            <a:r>
              <a:rPr lang="en-US" altLang="zh-CN" sz="1600" b="1" baseline="30000" dirty="0">
                <a:solidFill>
                  <a:srgbClr val="002060"/>
                </a:solidFill>
              </a:rPr>
              <a:t>65</a:t>
            </a:r>
            <a:r>
              <a:rPr lang="en-US" altLang="zh-CN" sz="1600" b="1" dirty="0">
                <a:solidFill>
                  <a:srgbClr val="002060"/>
                </a:solidFill>
              </a:rPr>
              <a:t>As &amp; </a:t>
            </a:r>
            <a:r>
              <a:rPr lang="en-US" altLang="zh-CN" sz="1600" b="1" baseline="30000" dirty="0">
                <a:solidFill>
                  <a:srgbClr val="002060"/>
                </a:solidFill>
              </a:rPr>
              <a:t>65</a:t>
            </a:r>
            <a:r>
              <a:rPr lang="en-US" altLang="zh-CN" sz="1600" b="1" dirty="0">
                <a:solidFill>
                  <a:srgbClr val="002060"/>
                </a:solidFill>
              </a:rPr>
              <a:t>As(</a:t>
            </a:r>
            <a:r>
              <a:rPr lang="en-US" altLang="zh-CN" sz="1600" b="1" dirty="0" err="1">
                <a:solidFill>
                  <a:srgbClr val="002060"/>
                </a:solidFill>
              </a:rPr>
              <a:t>p,γ</a:t>
            </a:r>
            <a:r>
              <a:rPr lang="en-US" altLang="zh-CN" sz="1600" b="1" dirty="0">
                <a:solidFill>
                  <a:srgbClr val="002060"/>
                </a:solidFill>
              </a:rPr>
              <a:t>)</a:t>
            </a:r>
            <a:r>
              <a:rPr lang="en-US" altLang="zh-CN" sz="1600" b="1" baseline="30000" dirty="0">
                <a:solidFill>
                  <a:srgbClr val="002060"/>
                </a:solidFill>
              </a:rPr>
              <a:t>66</a:t>
            </a:r>
            <a:r>
              <a:rPr lang="en-US" altLang="zh-CN" sz="1600" b="1" dirty="0">
                <a:solidFill>
                  <a:srgbClr val="002060"/>
                </a:solidFill>
              </a:rPr>
              <a:t>Se in XRB   </a:t>
            </a:r>
          </a:p>
          <a:p>
            <a:pPr marL="0" indent="0" eaLnBrk="1" hangingPunct="1">
              <a:spcBef>
                <a:spcPts val="0"/>
              </a:spcBef>
              <a:spcAft>
                <a:spcPts val="0"/>
              </a:spcAft>
              <a:defRPr/>
            </a:pPr>
            <a:r>
              <a:rPr lang="en-US" altLang="zh-CN" sz="1600" b="1" dirty="0">
                <a:solidFill>
                  <a:srgbClr val="002060"/>
                </a:solidFill>
              </a:rPr>
              <a:t>               </a:t>
            </a:r>
            <a:r>
              <a:rPr lang="en-US" altLang="zh-CN" sz="1600" b="1" dirty="0" err="1">
                <a:solidFill>
                  <a:srgbClr val="002060"/>
                </a:solidFill>
              </a:rPr>
              <a:t>Astrophys</a:t>
            </a:r>
            <a:r>
              <a:rPr lang="en-US" altLang="zh-CN" sz="1600" b="1" dirty="0">
                <a:solidFill>
                  <a:srgbClr val="002060"/>
                </a:solidFill>
              </a:rPr>
              <a:t>. J. 818, 78 (2016)</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sym typeface="Symbol"/>
              </a:rPr>
              <a:t> </a:t>
            </a:r>
            <a:r>
              <a:rPr lang="en-US" altLang="zh-CN" sz="1600" b="1" baseline="30000" dirty="0">
                <a:solidFill>
                  <a:srgbClr val="003366"/>
                </a:solidFill>
                <a:ea typeface="宋体" charset="-122"/>
              </a:rPr>
              <a:t>8</a:t>
            </a:r>
            <a:r>
              <a:rPr lang="en-US" altLang="zh-CN" sz="1600" b="1" baseline="30000" dirty="0">
                <a:solidFill>
                  <a:srgbClr val="003366"/>
                </a:solidFill>
              </a:rPr>
              <a:t>2</a:t>
            </a:r>
            <a:r>
              <a:rPr lang="en-US" altLang="zh-CN" sz="1600" b="1" dirty="0">
                <a:solidFill>
                  <a:srgbClr val="003366"/>
                </a:solidFill>
                <a:ea typeface="宋体" charset="-122"/>
              </a:rPr>
              <a:t>Zr:  </a:t>
            </a:r>
            <a:r>
              <a:rPr lang="en-US" altLang="zh-CN" sz="1600" b="1" dirty="0" err="1">
                <a:solidFill>
                  <a:srgbClr val="003366"/>
                </a:solidFill>
                <a:ea typeface="宋体" charset="-122"/>
              </a:rPr>
              <a:t>Zr-Nb</a:t>
            </a:r>
            <a:r>
              <a:rPr lang="en-US" altLang="zh-CN" sz="1600" b="1" dirty="0">
                <a:solidFill>
                  <a:srgbClr val="003366"/>
                </a:solidFill>
                <a:ea typeface="宋体" charset="-122"/>
              </a:rPr>
              <a:t> cycle in </a:t>
            </a:r>
            <a:r>
              <a:rPr lang="en-US" altLang="zh-CN" sz="1600" b="1" dirty="0" err="1">
                <a:solidFill>
                  <a:srgbClr val="003366"/>
                </a:solidFill>
                <a:ea typeface="宋体" charset="-122"/>
              </a:rPr>
              <a:t>rp</a:t>
            </a:r>
            <a:r>
              <a:rPr lang="en-US" altLang="zh-CN" sz="1600" b="1" dirty="0">
                <a:solidFill>
                  <a:srgbClr val="003366"/>
                </a:solidFill>
                <a:ea typeface="宋体" charset="-122"/>
              </a:rPr>
              <a:t>-process &amp; </a:t>
            </a:r>
          </a:p>
          <a:p>
            <a:pPr marL="0" indent="0" eaLnBrk="1" hangingPunct="1">
              <a:spcBef>
                <a:spcPts val="0"/>
              </a:spcBef>
              <a:spcAft>
                <a:spcPts val="0"/>
              </a:spcAft>
              <a:defRPr/>
            </a:pPr>
            <a:r>
              <a:rPr lang="en-US" altLang="zh-CN" sz="1600" b="1" dirty="0">
                <a:solidFill>
                  <a:srgbClr val="003366"/>
                </a:solidFill>
                <a:ea typeface="宋体" charset="-122"/>
              </a:rPr>
              <a:t>             Abundance of </a:t>
            </a:r>
            <a:r>
              <a:rPr lang="en-US" altLang="zh-CN" sz="1600" b="1" i="1" dirty="0">
                <a:solidFill>
                  <a:srgbClr val="003366"/>
                </a:solidFill>
                <a:ea typeface="宋体" charset="-122"/>
              </a:rPr>
              <a:t>p</a:t>
            </a:r>
            <a:r>
              <a:rPr lang="en-US" altLang="zh-CN" sz="1600" b="1" dirty="0">
                <a:solidFill>
                  <a:srgbClr val="003366"/>
                </a:solidFill>
                <a:ea typeface="宋体" charset="-122"/>
              </a:rPr>
              <a:t>-nucleus </a:t>
            </a:r>
            <a:r>
              <a:rPr lang="en-US" altLang="zh-CN" sz="1600" b="1" baseline="30000" dirty="0">
                <a:solidFill>
                  <a:srgbClr val="003366"/>
                </a:solidFill>
                <a:ea typeface="宋体" charset="-122"/>
              </a:rPr>
              <a:t>84</a:t>
            </a:r>
            <a:r>
              <a:rPr lang="en-US" altLang="zh-CN" sz="1600" b="1" dirty="0">
                <a:solidFill>
                  <a:srgbClr val="003366"/>
                </a:solidFill>
                <a:ea typeface="宋体" charset="-122"/>
              </a:rPr>
              <a:t>Sr</a:t>
            </a:r>
            <a:r>
              <a:rPr lang="en-US" altLang="zh-CN" sz="1600" b="1" dirty="0">
                <a:solidFill>
                  <a:srgbClr val="003366"/>
                </a:solidFill>
                <a:latin typeface="黑体" panose="02010609060101010101" pitchFamily="49" charset="-122"/>
                <a:ea typeface="黑体" panose="02010609060101010101" pitchFamily="49" charset="-122"/>
              </a:rPr>
              <a:t> </a:t>
            </a:r>
          </a:p>
          <a:p>
            <a:pPr marL="0" indent="0" eaLnBrk="1" hangingPunct="1">
              <a:spcBef>
                <a:spcPts val="0"/>
              </a:spcBef>
              <a:spcAft>
                <a:spcPts val="0"/>
              </a:spcAft>
              <a:defRPr/>
            </a:pPr>
            <a:r>
              <a:rPr lang="en-US" altLang="zh-CN" sz="1600" b="1" dirty="0">
                <a:solidFill>
                  <a:srgbClr val="003366"/>
                </a:solidFill>
                <a:ea typeface="宋体" charset="-122"/>
              </a:rPr>
              <a:t>               Phys. Lett. B 781, 358 (2018)</a:t>
            </a:r>
          </a:p>
        </p:txBody>
      </p:sp>
      <p:sp>
        <p:nvSpPr>
          <p:cNvPr id="18" name="Text Box 18"/>
          <p:cNvSpPr txBox="1">
            <a:spLocks noChangeArrowheads="1"/>
          </p:cNvSpPr>
          <p:nvPr/>
        </p:nvSpPr>
        <p:spPr bwMode="auto">
          <a:xfrm>
            <a:off x="7620000" y="3292735"/>
            <a:ext cx="4404790" cy="3539430"/>
          </a:xfrm>
          <a:prstGeom prst="rect">
            <a:avLst/>
          </a:prstGeom>
          <a:solidFill>
            <a:srgbClr val="FFCCCC"/>
          </a:solidFill>
          <a:ln w="38100">
            <a:solidFill>
              <a:srgbClr val="FFCCCC"/>
            </a:solidFill>
          </a:ln>
          <a:effectLs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indent="0" algn="ctr" eaLnBrk="1" hangingPunct="1">
              <a:spcBef>
                <a:spcPts val="0"/>
              </a:spcBef>
              <a:spcAft>
                <a:spcPts val="0"/>
              </a:spcAft>
              <a:defRPr/>
            </a:pPr>
            <a:r>
              <a:rPr lang="en-US" altLang="zh-CN" sz="2000" b="1" dirty="0">
                <a:solidFill>
                  <a:srgbClr val="002060"/>
                </a:solidFill>
                <a:ea typeface="宋体" charset="-122"/>
                <a:sym typeface="Symbol"/>
              </a:rPr>
              <a:t>Nuclear </a:t>
            </a:r>
            <a:r>
              <a:rPr lang="en-US" altLang="zh-CN" sz="2000" b="1" dirty="0" err="1">
                <a:solidFill>
                  <a:srgbClr val="002060"/>
                </a:solidFill>
                <a:ea typeface="宋体" charset="-122"/>
                <a:sym typeface="Symbol"/>
              </a:rPr>
              <a:t>Stuctrue</a:t>
            </a:r>
            <a:endParaRPr lang="en-US" altLang="zh-CN" sz="2000" b="1" dirty="0">
              <a:solidFill>
                <a:srgbClr val="002060"/>
              </a:solidFill>
              <a:ea typeface="宋体" charset="-122"/>
              <a:sym typeface="Symbol"/>
            </a:endParaRPr>
          </a:p>
          <a:p>
            <a:pPr marL="0" indent="0" eaLnBrk="1" hangingPunct="1">
              <a:spcBef>
                <a:spcPts val="0"/>
              </a:spcBef>
              <a:spcAft>
                <a:spcPts val="0"/>
              </a:spcAft>
              <a:defRPr/>
            </a:pPr>
            <a:endParaRPr lang="en-US" altLang="zh-CN" sz="800" b="1" dirty="0">
              <a:solidFill>
                <a:srgbClr val="002060"/>
              </a:solidFill>
              <a:ea typeface="宋体" charset="-122"/>
              <a:sym typeface="Symbol"/>
            </a:endParaRP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rPr>
              <a:t>53</a:t>
            </a:r>
            <a:r>
              <a:rPr lang="en-US" altLang="zh-CN" sz="1600" b="1" dirty="0">
                <a:solidFill>
                  <a:srgbClr val="002060"/>
                </a:solidFill>
                <a:ea typeface="宋体" charset="-122"/>
              </a:rPr>
              <a:t>Ni:  Isospin </a:t>
            </a:r>
            <a:r>
              <a:rPr lang="en-US" altLang="zh-CN" sz="1600" b="1" dirty="0" err="1">
                <a:solidFill>
                  <a:srgbClr val="002060"/>
                </a:solidFill>
                <a:ea typeface="宋体" charset="-122"/>
              </a:rPr>
              <a:t>Multiplet</a:t>
            </a:r>
            <a:r>
              <a:rPr lang="en-US" altLang="zh-CN" sz="1600" b="1" dirty="0">
                <a:solidFill>
                  <a:srgbClr val="002060"/>
                </a:solidFill>
                <a:ea typeface="宋体" charset="-122"/>
              </a:rPr>
              <a:t> Mass Equation</a:t>
            </a:r>
            <a:endParaRPr lang="en-US" altLang="zh-CN" sz="1600" b="1" dirty="0">
              <a:solidFill>
                <a:srgbClr val="002060"/>
              </a:solidFill>
              <a:latin typeface="黑体" panose="02010609060101010101" pitchFamily="49" charset="-122"/>
              <a:ea typeface="黑体" panose="02010609060101010101" pitchFamily="49" charset="-122"/>
            </a:endParaRPr>
          </a:p>
          <a:p>
            <a:pPr marL="0" indent="0" eaLnBrk="1" hangingPunct="1">
              <a:spcBef>
                <a:spcPts val="0"/>
              </a:spcBef>
              <a:spcAft>
                <a:spcPts val="0"/>
              </a:spcAft>
              <a:defRPr/>
            </a:pPr>
            <a:r>
              <a:rPr lang="en-US" altLang="zh-CN" sz="1600" b="1" dirty="0">
                <a:solidFill>
                  <a:srgbClr val="002060"/>
                </a:solidFill>
                <a:ea typeface="宋体" charset="-122"/>
              </a:rPr>
              <a:t>              </a:t>
            </a:r>
            <a:r>
              <a:rPr lang="en-US" altLang="zh-CN" sz="1600" b="1" dirty="0">
                <a:solidFill>
                  <a:srgbClr val="003366"/>
                </a:solidFill>
                <a:ea typeface="宋体" charset="-122"/>
              </a:rPr>
              <a:t>PRL 109, 102501 (2012)</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rPr>
              <a:t>51</a:t>
            </a:r>
            <a:r>
              <a:rPr lang="en-US" altLang="zh-CN" sz="1600" b="1" dirty="0">
                <a:solidFill>
                  <a:srgbClr val="002060"/>
                </a:solidFill>
                <a:ea typeface="宋体" charset="-122"/>
              </a:rPr>
              <a:t>Co: </a:t>
            </a:r>
            <a:r>
              <a:rPr lang="en-US" altLang="zh-CN" sz="1600" b="1" dirty="0" err="1">
                <a:solidFill>
                  <a:srgbClr val="002060"/>
                </a:solidFill>
                <a:ea typeface="宋体" charset="-122"/>
              </a:rPr>
              <a:t>Isospin</a:t>
            </a:r>
            <a:r>
              <a:rPr lang="en-US" altLang="zh-CN" sz="1600" b="1" dirty="0">
                <a:solidFill>
                  <a:srgbClr val="002060"/>
                </a:solidFill>
                <a:ea typeface="宋体" charset="-122"/>
              </a:rPr>
              <a:t> </a:t>
            </a:r>
            <a:r>
              <a:rPr lang="en-US" altLang="zh-CN" sz="1600" b="1" dirty="0">
                <a:solidFill>
                  <a:srgbClr val="002060"/>
                </a:solidFill>
                <a:latin typeface="Arial" panose="020B0604020202020204" pitchFamily="34" charset="0"/>
                <a:ea typeface="黑体" panose="02010609060101010101" pitchFamily="49" charset="-122"/>
                <a:cs typeface="Arial" panose="020B0604020202020204" pitchFamily="34" charset="0"/>
              </a:rPr>
              <a:t>non-conserving</a:t>
            </a:r>
            <a:r>
              <a:rPr lang="en-US" altLang="zh-CN" sz="1600" b="1" dirty="0">
                <a:solidFill>
                  <a:srgbClr val="002060"/>
                </a:solidFill>
                <a:ea typeface="宋体" charset="-122"/>
              </a:rPr>
              <a:t> forces</a:t>
            </a:r>
            <a:r>
              <a:rPr lang="en-US" altLang="zh-CN" sz="1600" b="1" dirty="0">
                <a:solidFill>
                  <a:srgbClr val="002060"/>
                </a:solidFill>
                <a:latin typeface="黑体" panose="02010609060101010101" pitchFamily="49" charset="-122"/>
                <a:ea typeface="黑体" panose="02010609060101010101" pitchFamily="49" charset="-122"/>
              </a:rPr>
              <a:t> </a:t>
            </a:r>
          </a:p>
          <a:p>
            <a:pPr marL="0" indent="0" eaLnBrk="1" hangingPunct="1">
              <a:spcBef>
                <a:spcPts val="0"/>
              </a:spcBef>
              <a:spcAft>
                <a:spcPts val="0"/>
              </a:spcAft>
              <a:defRPr/>
            </a:pPr>
            <a:r>
              <a:rPr lang="en-US" altLang="zh-CN" sz="1600" b="1" dirty="0">
                <a:solidFill>
                  <a:srgbClr val="002060"/>
                </a:solidFill>
                <a:ea typeface="宋体" charset="-122"/>
              </a:rPr>
              <a:t>              </a:t>
            </a:r>
            <a:r>
              <a:rPr lang="en-US" altLang="zh-CN" sz="1600" b="1" dirty="0">
                <a:solidFill>
                  <a:srgbClr val="003366"/>
                </a:solidFill>
                <a:ea typeface="宋体" charset="-122"/>
              </a:rPr>
              <a:t>Phys. Lett. B 735, 327 (2014)</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baseline="30000" dirty="0">
                <a:solidFill>
                  <a:srgbClr val="002060"/>
                </a:solidFill>
                <a:ea typeface="宋体" charset="-122"/>
              </a:rPr>
              <a:t>53</a:t>
            </a:r>
            <a:r>
              <a:rPr lang="en-US" altLang="zh-CN" sz="1600" b="1" dirty="0">
                <a:solidFill>
                  <a:srgbClr val="002060"/>
                </a:solidFill>
                <a:ea typeface="宋体" charset="-122"/>
              </a:rPr>
              <a:t>Sc: </a:t>
            </a:r>
            <a:r>
              <a:rPr lang="en-US" altLang="zh-CN" sz="1600" b="1" dirty="0">
                <a:solidFill>
                  <a:srgbClr val="002060"/>
                </a:solidFill>
                <a:latin typeface="Arial" panose="020B0604020202020204" pitchFamily="34" charset="0"/>
                <a:ea typeface="黑体" panose="02010609060101010101" pitchFamily="49" charset="-122"/>
                <a:cs typeface="Arial" panose="020B0604020202020204" pitchFamily="34" charset="0"/>
              </a:rPr>
              <a:t>N=32 neutron magic number  </a:t>
            </a:r>
          </a:p>
          <a:p>
            <a:pPr marL="0" indent="0" eaLnBrk="1" hangingPunct="1">
              <a:spcBef>
                <a:spcPts val="0"/>
              </a:spcBef>
              <a:spcAft>
                <a:spcPts val="0"/>
              </a:spcAft>
              <a:defRPr/>
            </a:pPr>
            <a:r>
              <a:rPr lang="en-US" altLang="zh-CN" sz="1600" b="1" dirty="0">
                <a:solidFill>
                  <a:srgbClr val="002060"/>
                </a:solidFill>
                <a:ea typeface="宋体" charset="-122"/>
              </a:rPr>
              <a:t>              </a:t>
            </a:r>
            <a:r>
              <a:rPr lang="en-US" altLang="zh-CN" sz="1600" b="1" dirty="0">
                <a:solidFill>
                  <a:srgbClr val="003366"/>
                </a:solidFill>
                <a:ea typeface="宋体" charset="-122"/>
              </a:rPr>
              <a:t>CPC Vol.39, 104001 (2015) </a:t>
            </a:r>
          </a:p>
          <a:p>
            <a:pPr marL="0" indent="0" eaLnBrk="1" hangingPunct="1">
              <a:spcBef>
                <a:spcPts val="0"/>
              </a:spcBef>
              <a:spcAft>
                <a:spcPts val="0"/>
              </a:spcAft>
              <a:defRPr/>
            </a:pPr>
            <a:r>
              <a:rPr lang="en-US" altLang="zh-CN" sz="1600" b="1" dirty="0">
                <a:solidFill>
                  <a:srgbClr val="003366"/>
                </a:solidFill>
                <a:ea typeface="宋体" charset="-122"/>
                <a:sym typeface="Symbol"/>
              </a:rPr>
              <a:t>  </a:t>
            </a:r>
            <a:r>
              <a:rPr lang="en-US" altLang="zh-CN" sz="1600" b="1" baseline="30000" dirty="0">
                <a:solidFill>
                  <a:srgbClr val="003366"/>
                </a:solidFill>
                <a:ea typeface="宋体" charset="-122"/>
              </a:rPr>
              <a:t>52</a:t>
            </a:r>
            <a:r>
              <a:rPr lang="en-US" altLang="zh-CN" sz="1600" b="1" dirty="0">
                <a:solidFill>
                  <a:srgbClr val="003366"/>
                </a:solidFill>
                <a:ea typeface="宋体" charset="-122"/>
              </a:rPr>
              <a:t>Co: Identification of IAS &amp; </a:t>
            </a:r>
            <a:r>
              <a:rPr lang="en-US" altLang="zh-CN" sz="1600" b="1" dirty="0">
                <a:solidFill>
                  <a:srgbClr val="003366"/>
                </a:solidFill>
                <a:ea typeface="宋体" charset="-122"/>
                <a:sym typeface="Symbol" panose="05050102010706020507" pitchFamily="18" charset="2"/>
              </a:rPr>
              <a:t>+/EC </a:t>
            </a:r>
            <a:r>
              <a:rPr lang="en-US" altLang="zh-CN" sz="1600" b="1" dirty="0">
                <a:solidFill>
                  <a:srgbClr val="003366"/>
                </a:solidFill>
                <a:ea typeface="宋体" charset="-122"/>
              </a:rPr>
              <a:t>decay</a:t>
            </a:r>
          </a:p>
          <a:p>
            <a:pPr marL="0" indent="0" eaLnBrk="1" hangingPunct="1">
              <a:spcBef>
                <a:spcPts val="0"/>
              </a:spcBef>
              <a:spcAft>
                <a:spcPts val="0"/>
              </a:spcAft>
              <a:defRPr/>
            </a:pPr>
            <a:r>
              <a:rPr lang="en-US" altLang="zh-CN" sz="1600" b="1" dirty="0">
                <a:solidFill>
                  <a:srgbClr val="003366"/>
                </a:solidFill>
                <a:ea typeface="宋体" charset="-122"/>
              </a:rPr>
              <a:t>              PRL 117, 182503 (2016) </a:t>
            </a:r>
          </a:p>
          <a:p>
            <a:pPr marL="0" indent="0" eaLnBrk="1" hangingPunct="1">
              <a:spcBef>
                <a:spcPts val="0"/>
              </a:spcBef>
              <a:spcAft>
                <a:spcPts val="0"/>
              </a:spcAft>
              <a:defRPr/>
            </a:pPr>
            <a:r>
              <a:rPr lang="en-US" altLang="zh-CN" sz="1600" b="1" dirty="0">
                <a:solidFill>
                  <a:srgbClr val="003366"/>
                </a:solidFill>
                <a:ea typeface="宋体" charset="-122"/>
                <a:sym typeface="Symbol"/>
              </a:rPr>
              <a:t>  </a:t>
            </a:r>
            <a:r>
              <a:rPr lang="en-US" altLang="zh-CN" sz="1600" b="1" baseline="30000" dirty="0">
                <a:solidFill>
                  <a:srgbClr val="003366"/>
                </a:solidFill>
                <a:ea typeface="宋体" charset="-122"/>
              </a:rPr>
              <a:t>54</a:t>
            </a:r>
            <a:r>
              <a:rPr lang="en-US" altLang="zh-CN" sz="1600" b="1" dirty="0">
                <a:solidFill>
                  <a:srgbClr val="003366"/>
                </a:solidFill>
                <a:ea typeface="宋体" charset="-122"/>
              </a:rPr>
              <a:t>Ni:  CVC test in Standard Model </a:t>
            </a:r>
            <a:endParaRPr lang="en-US" altLang="zh-CN" sz="1600" b="1" dirty="0">
              <a:solidFill>
                <a:srgbClr val="003366"/>
              </a:solidFill>
              <a:latin typeface="黑体" panose="02010609060101010101" pitchFamily="49" charset="-122"/>
              <a:ea typeface="黑体" panose="02010609060101010101" pitchFamily="49" charset="-122"/>
            </a:endParaRPr>
          </a:p>
          <a:p>
            <a:pPr marL="0" indent="0" eaLnBrk="1" hangingPunct="1">
              <a:spcBef>
                <a:spcPts val="0"/>
              </a:spcBef>
              <a:spcAft>
                <a:spcPts val="0"/>
              </a:spcAft>
              <a:defRPr/>
            </a:pPr>
            <a:r>
              <a:rPr lang="en-US" altLang="zh-CN" sz="1600" b="1" dirty="0">
                <a:solidFill>
                  <a:srgbClr val="003366"/>
                </a:solidFill>
                <a:ea typeface="宋体" charset="-122"/>
              </a:rPr>
              <a:t>             Phys. Lett. B 767, 20 (2017)</a:t>
            </a:r>
          </a:p>
          <a:p>
            <a:pPr marL="285750" indent="-285750" eaLnBrk="1" hangingPunct="1">
              <a:spcBef>
                <a:spcPts val="0"/>
              </a:spcBef>
              <a:spcAft>
                <a:spcPts val="0"/>
              </a:spcAft>
              <a:buFont typeface="Symbol" panose="05050102010706020507" pitchFamily="18" charset="2"/>
              <a:buChar char="·"/>
              <a:defRPr/>
            </a:pPr>
            <a:r>
              <a:rPr lang="en-US" altLang="zh-CN" sz="1600" b="1" baseline="30000" dirty="0">
                <a:solidFill>
                  <a:srgbClr val="002060"/>
                </a:solidFill>
                <a:ea typeface="宋体" charset="-122"/>
                <a:sym typeface="Symbol"/>
              </a:rPr>
              <a:t>94</a:t>
            </a:r>
            <a:r>
              <a:rPr lang="en-US" altLang="zh-CN" sz="1600" b="1" dirty="0">
                <a:solidFill>
                  <a:srgbClr val="002060"/>
                </a:solidFill>
                <a:ea typeface="宋体" charset="-122"/>
                <a:sym typeface="Symbol"/>
              </a:rPr>
              <a:t>Ru:  mass &amp; half-life measurement</a:t>
            </a:r>
          </a:p>
          <a:p>
            <a:pPr marL="0" indent="0" eaLnBrk="1" hangingPunct="1">
              <a:spcBef>
                <a:spcPts val="0"/>
              </a:spcBef>
              <a:spcAft>
                <a:spcPts val="0"/>
              </a:spcAft>
              <a:defRPr/>
            </a:pPr>
            <a:r>
              <a:rPr lang="en-US" altLang="zh-CN" sz="1600" b="1" dirty="0">
                <a:solidFill>
                  <a:srgbClr val="002060"/>
                </a:solidFill>
                <a:ea typeface="宋体" charset="-122"/>
                <a:sym typeface="Symbol"/>
              </a:rPr>
              <a:t>               </a:t>
            </a:r>
            <a:r>
              <a:rPr lang="en-US" altLang="zh-CN" sz="1600" b="1" dirty="0">
                <a:solidFill>
                  <a:srgbClr val="003366"/>
                </a:solidFill>
              </a:rPr>
              <a:t>PRC 96, 031303(R) (2017)</a:t>
            </a:r>
            <a:r>
              <a:rPr lang="en-US" altLang="zh-CN" sz="1600" b="1" dirty="0">
                <a:solidFill>
                  <a:srgbClr val="003366"/>
                </a:solidFill>
                <a:ea typeface="宋体" charset="-122"/>
              </a:rPr>
              <a:t> </a:t>
            </a:r>
          </a:p>
        </p:txBody>
      </p:sp>
      <p:sp>
        <p:nvSpPr>
          <p:cNvPr id="1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80430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sz="3200" kern="0" dirty="0">
              <a:solidFill>
                <a:srgbClr val="FFFFFF"/>
              </a:solidFill>
              <a:ea typeface="宋体" charset="-122"/>
            </a:endParaRPr>
          </a:p>
        </p:txBody>
      </p:sp>
      <p:sp>
        <p:nvSpPr>
          <p:cNvPr id="45" name="Text Box 18"/>
          <p:cNvSpPr txBox="1">
            <a:spLocks noChangeArrowheads="1"/>
          </p:cNvSpPr>
          <p:nvPr/>
        </p:nvSpPr>
        <p:spPr bwMode="auto">
          <a:xfrm>
            <a:off x="1986589" y="3476923"/>
            <a:ext cx="8420100" cy="2923877"/>
          </a:xfrm>
          <a:prstGeom prst="rect">
            <a:avLst/>
          </a:prstGeom>
          <a:solidFill>
            <a:srgbClr val="CCFFFF"/>
          </a:solidFill>
          <a:ln w="34925">
            <a:solidFill>
              <a:srgbClr val="CCFFFF"/>
            </a:solidFill>
          </a:ln>
          <a:effectLs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indent="0" eaLnBrk="1" hangingPunct="1">
              <a:spcBef>
                <a:spcPts val="0"/>
              </a:spcBef>
              <a:spcAft>
                <a:spcPts val="0"/>
              </a:spcAft>
              <a:defRPr/>
            </a:pPr>
            <a:r>
              <a:rPr lang="en-US" altLang="zh-CN" sz="2400" b="1" dirty="0">
                <a:solidFill>
                  <a:srgbClr val="FF0000"/>
                </a:solidFill>
                <a:sym typeface="Wingdings 3" panose="05040102010807070707" pitchFamily="18" charset="2"/>
              </a:rPr>
              <a:t> </a:t>
            </a:r>
            <a:r>
              <a:rPr lang="en-US" altLang="zh-CN" sz="2400" b="1" dirty="0">
                <a:solidFill>
                  <a:srgbClr val="003366"/>
                </a:solidFill>
              </a:rPr>
              <a:t>(</a:t>
            </a:r>
            <a:r>
              <a:rPr lang="en-US" altLang="zh-CN" sz="2400" b="1" i="1" dirty="0" err="1">
                <a:solidFill>
                  <a:srgbClr val="003366"/>
                </a:solidFill>
              </a:rPr>
              <a:t>p,γ</a:t>
            </a:r>
            <a:r>
              <a:rPr lang="en-US" altLang="zh-CN" sz="2400" b="1" i="1" dirty="0">
                <a:solidFill>
                  <a:srgbClr val="003366"/>
                </a:solidFill>
              </a:rPr>
              <a:t> </a:t>
            </a:r>
            <a:r>
              <a:rPr lang="en-US" altLang="zh-CN" sz="2400" b="1" dirty="0">
                <a:solidFill>
                  <a:srgbClr val="003366"/>
                </a:solidFill>
              </a:rPr>
              <a:t>) reaction rates in the </a:t>
            </a:r>
            <a:r>
              <a:rPr lang="en-US" altLang="zh-CN" sz="2400" b="1" i="1" dirty="0" err="1">
                <a:solidFill>
                  <a:srgbClr val="002060"/>
                </a:solidFill>
              </a:rPr>
              <a:t>rp</a:t>
            </a:r>
            <a:r>
              <a:rPr lang="en-US" altLang="zh-CN" sz="2400" b="1" dirty="0">
                <a:solidFill>
                  <a:srgbClr val="002060"/>
                </a:solidFill>
              </a:rPr>
              <a:t>-process of type-I XRB</a:t>
            </a:r>
          </a:p>
          <a:p>
            <a:pPr marL="0" indent="0" eaLnBrk="1" hangingPunct="1">
              <a:spcBef>
                <a:spcPts val="0"/>
              </a:spcBef>
              <a:spcAft>
                <a:spcPts val="0"/>
              </a:spcAft>
              <a:defRPr/>
            </a:pPr>
            <a:endParaRPr lang="en-US" altLang="zh-CN" sz="1600" b="1" dirty="0">
              <a:solidFill>
                <a:srgbClr val="002060"/>
              </a:solidFill>
            </a:endParaRPr>
          </a:p>
          <a:p>
            <a:pPr marL="0" indent="0" eaLnBrk="1" hangingPunct="1">
              <a:spcBef>
                <a:spcPts val="0"/>
              </a:spcBef>
              <a:spcAft>
                <a:spcPts val="0"/>
              </a:spcAft>
              <a:defRPr/>
            </a:pPr>
            <a:r>
              <a:rPr lang="en-US" altLang="zh-CN" sz="2400" b="1" dirty="0">
                <a:solidFill>
                  <a:srgbClr val="FF0000"/>
                </a:solidFill>
                <a:sym typeface="Wingdings 3" panose="05040102010807070707" pitchFamily="18" charset="2"/>
              </a:rPr>
              <a:t></a:t>
            </a:r>
            <a:r>
              <a:rPr lang="en-US" altLang="zh-CN" sz="2400" b="1" dirty="0">
                <a:solidFill>
                  <a:srgbClr val="002060"/>
                </a:solidFill>
                <a:sym typeface="Wingdings 3" panose="05040102010807070707" pitchFamily="18" charset="2"/>
              </a:rPr>
              <a:t> </a:t>
            </a:r>
            <a:r>
              <a:rPr lang="en-US" altLang="zh-CN" sz="2400" b="1" dirty="0">
                <a:solidFill>
                  <a:srgbClr val="002060"/>
                </a:solidFill>
              </a:rPr>
              <a:t>waiting point nucleus </a:t>
            </a:r>
            <a:r>
              <a:rPr lang="en-US" altLang="zh-CN" sz="2400" b="1" baseline="30000" dirty="0">
                <a:solidFill>
                  <a:srgbClr val="002060"/>
                </a:solidFill>
                <a:ea typeface="宋体" charset="-122"/>
              </a:rPr>
              <a:t>64</a:t>
            </a:r>
            <a:r>
              <a:rPr lang="en-US" altLang="zh-CN" sz="2400" b="1" dirty="0">
                <a:solidFill>
                  <a:srgbClr val="002060"/>
                </a:solidFill>
                <a:ea typeface="宋体" charset="-122"/>
              </a:rPr>
              <a:t>Ge in</a:t>
            </a:r>
            <a:r>
              <a:rPr lang="en-US" altLang="zh-CN" sz="24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 the </a:t>
            </a:r>
            <a:r>
              <a:rPr lang="en-US" altLang="zh-CN" sz="24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4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400" b="1" dirty="0">
                <a:solidFill>
                  <a:srgbClr val="002060"/>
                </a:solidFill>
              </a:rPr>
              <a:t> </a:t>
            </a:r>
          </a:p>
          <a:p>
            <a:pPr marL="0" indent="0" eaLnBrk="1" hangingPunct="1">
              <a:spcBef>
                <a:spcPts val="0"/>
              </a:spcBef>
              <a:spcAft>
                <a:spcPts val="0"/>
              </a:spcAft>
              <a:defRPr/>
            </a:pPr>
            <a:endParaRPr lang="en-US" altLang="zh-CN" sz="1600" b="1" dirty="0">
              <a:solidFill>
                <a:srgbClr val="002060"/>
              </a:solidFill>
              <a:ea typeface="宋体" charset="-122"/>
              <a:sym typeface="Symbol"/>
            </a:endParaRPr>
          </a:p>
          <a:p>
            <a:pPr marL="0" indent="0" eaLnBrk="1" hangingPunct="1">
              <a:spcBef>
                <a:spcPts val="0"/>
              </a:spcBef>
              <a:spcAft>
                <a:spcPts val="0"/>
              </a:spcAft>
              <a:defRPr/>
            </a:pPr>
            <a:r>
              <a:rPr lang="en-US" altLang="zh-CN" sz="2400" b="1" dirty="0">
                <a:solidFill>
                  <a:srgbClr val="FF0000"/>
                </a:solidFill>
                <a:sym typeface="Wingdings 3" panose="05040102010807070707" pitchFamily="18" charset="2"/>
              </a:rPr>
              <a:t></a:t>
            </a:r>
            <a:r>
              <a:rPr lang="en-US" altLang="zh-CN" sz="2400" b="1" dirty="0">
                <a:solidFill>
                  <a:srgbClr val="002060"/>
                </a:solidFill>
                <a:sym typeface="Wingdings 3" panose="05040102010807070707" pitchFamily="18" charset="2"/>
              </a:rPr>
              <a:t> </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Ca-</a:t>
            </a:r>
            <a:r>
              <a:rPr lang="en-US" altLang="zh-CN" sz="2400" b="1" dirty="0" err="1">
                <a:solidFill>
                  <a:srgbClr val="002060"/>
                </a:solidFill>
                <a:latin typeface="Arial" panose="020B0604020202020204" pitchFamily="34" charset="0"/>
                <a:ea typeface="黑体" panose="02010609060101010101" pitchFamily="49" charset="-122"/>
                <a:cs typeface="Arial" panose="020B0604020202020204" pitchFamily="34" charset="0"/>
              </a:rPr>
              <a:t>Sc</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003366"/>
                </a:solidFill>
                <a:latin typeface="Arial" panose="020B0604020202020204" pitchFamily="34" charset="0"/>
                <a:ea typeface="黑体" panose="02010609060101010101" pitchFamily="49" charset="-122"/>
                <a:cs typeface="Arial" panose="020B0604020202020204" pitchFamily="34" charset="0"/>
              </a:rPr>
              <a:t>and </a:t>
            </a:r>
            <a:r>
              <a:rPr lang="en-US" altLang="zh-CN" sz="2400" b="1" dirty="0" err="1">
                <a:solidFill>
                  <a:srgbClr val="003366"/>
                </a:solidFill>
                <a:latin typeface="Arial" panose="020B0604020202020204" pitchFamily="34" charset="0"/>
                <a:ea typeface="黑体" panose="02010609060101010101" pitchFamily="49" charset="-122"/>
                <a:cs typeface="Arial" panose="020B0604020202020204" pitchFamily="34" charset="0"/>
              </a:rPr>
              <a:t>Zr-Nb</a:t>
            </a:r>
            <a:r>
              <a:rPr lang="en-US" altLang="zh-CN" sz="2400" b="1" dirty="0">
                <a:solidFill>
                  <a:srgbClr val="003366"/>
                </a:solidFill>
                <a:latin typeface="Arial" panose="020B0604020202020204" pitchFamily="34" charset="0"/>
                <a:ea typeface="黑体" panose="02010609060101010101" pitchFamily="49" charset="-122"/>
                <a:cs typeface="Arial" panose="020B0604020202020204" pitchFamily="34" charset="0"/>
              </a:rPr>
              <a:t> cycles </a:t>
            </a:r>
            <a:r>
              <a:rPr lang="en-US" altLang="zh-CN" sz="2400" b="1" dirty="0">
                <a:solidFill>
                  <a:srgbClr val="003366"/>
                </a:solidFill>
                <a:latin typeface="Arial" panose="020B0604020202020204" pitchFamily="34" charset="0"/>
                <a:ea typeface="宋体" charset="-122"/>
                <a:cs typeface="Arial" panose="020B0604020202020204" pitchFamily="34" charset="0"/>
              </a:rPr>
              <a:t>in</a:t>
            </a:r>
            <a:r>
              <a:rPr lang="en-US" altLang="zh-CN" sz="2400" b="1" dirty="0">
                <a:solidFill>
                  <a:srgbClr val="003366"/>
                </a:solidFill>
                <a:latin typeface="Arial" panose="020B0604020202020204" pitchFamily="34" charset="0"/>
                <a:ea typeface="Arial Unicode MS" panose="020B0604020202020204" pitchFamily="34" charset="-122"/>
                <a:cs typeface="Arial" panose="020B0604020202020204" pitchFamily="34" charset="0"/>
              </a:rPr>
              <a:t> </a:t>
            </a:r>
            <a:r>
              <a:rPr lang="en-US" altLang="zh-CN" sz="24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the </a:t>
            </a:r>
            <a:r>
              <a:rPr lang="en-US" altLang="zh-CN" sz="24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4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400" b="1" dirty="0">
                <a:solidFill>
                  <a:srgbClr val="002060"/>
                </a:solidFill>
                <a:latin typeface="Arial" panose="020B0604020202020204" pitchFamily="34" charset="0"/>
                <a:ea typeface="黑体" panose="02010609060101010101" pitchFamily="49" charset="-122"/>
                <a:cs typeface="Arial" panose="020B0604020202020204" pitchFamily="34" charset="0"/>
              </a:rPr>
              <a:t> </a:t>
            </a:r>
          </a:p>
          <a:p>
            <a:pPr marL="0" indent="0" eaLnBrk="1" hangingPunct="1">
              <a:spcBef>
                <a:spcPts val="0"/>
              </a:spcBef>
              <a:spcAft>
                <a:spcPts val="0"/>
              </a:spcAft>
              <a:defRPr/>
            </a:pPr>
            <a:endParaRPr lang="en-US" altLang="zh-CN" sz="1600" b="1" dirty="0">
              <a:solidFill>
                <a:srgbClr val="002060"/>
              </a:solidFill>
              <a:ea typeface="宋体" charset="-122"/>
              <a:sym typeface="Symbol"/>
            </a:endParaRPr>
          </a:p>
          <a:p>
            <a:pPr marL="0" indent="0" eaLnBrk="1" hangingPunct="1">
              <a:spcBef>
                <a:spcPts val="0"/>
              </a:spcBef>
              <a:spcAft>
                <a:spcPts val="0"/>
              </a:spcAft>
              <a:defRPr/>
            </a:pPr>
            <a:r>
              <a:rPr lang="en-US" altLang="zh-CN" sz="2400" b="1" dirty="0">
                <a:solidFill>
                  <a:srgbClr val="FF0000"/>
                </a:solidFill>
                <a:sym typeface="Wingdings 3" panose="05040102010807070707" pitchFamily="18" charset="2"/>
              </a:rPr>
              <a:t> </a:t>
            </a:r>
            <a:r>
              <a:rPr lang="en-US" altLang="zh-CN" sz="2400" b="1" dirty="0">
                <a:solidFill>
                  <a:srgbClr val="003366"/>
                </a:solidFill>
                <a:ea typeface="宋体" charset="-122"/>
                <a:sym typeface="Symbol"/>
              </a:rPr>
              <a:t>Overproduction of </a:t>
            </a:r>
            <a:r>
              <a:rPr lang="en-US" altLang="zh-CN" sz="2400" b="1" i="1" dirty="0">
                <a:solidFill>
                  <a:srgbClr val="003366"/>
                </a:solidFill>
                <a:ea typeface="宋体" charset="-122"/>
                <a:sym typeface="Symbol"/>
              </a:rPr>
              <a:t>p</a:t>
            </a:r>
            <a:r>
              <a:rPr lang="en-US" altLang="zh-CN" sz="2400" b="1" dirty="0">
                <a:solidFill>
                  <a:srgbClr val="003366"/>
                </a:solidFill>
                <a:ea typeface="宋体" charset="-122"/>
                <a:sym typeface="Symbol"/>
              </a:rPr>
              <a:t>-nucleus </a:t>
            </a:r>
            <a:r>
              <a:rPr lang="en-US" altLang="zh-CN" sz="2400" b="1" baseline="30000" dirty="0">
                <a:solidFill>
                  <a:srgbClr val="003366"/>
                </a:solidFill>
                <a:ea typeface="宋体" charset="-122"/>
                <a:sym typeface="Symbol"/>
              </a:rPr>
              <a:t>84</a:t>
            </a:r>
            <a:r>
              <a:rPr lang="en-US" altLang="zh-CN" sz="2400" b="1" dirty="0">
                <a:solidFill>
                  <a:srgbClr val="003366"/>
                </a:solidFill>
                <a:ea typeface="宋体" charset="-122"/>
                <a:sym typeface="Symbol"/>
              </a:rPr>
              <a:t>Sr in the </a:t>
            </a:r>
            <a:r>
              <a:rPr lang="en-US" altLang="zh-CN" sz="2400" b="1" dirty="0">
                <a:solidFill>
                  <a:srgbClr val="002060"/>
                </a:solidFill>
                <a:ea typeface="宋体" charset="-122"/>
                <a:sym typeface="Symbol" panose="05050102010706020507" pitchFamily="18" charset="2"/>
              </a:rPr>
              <a:t></a:t>
            </a:r>
            <a:r>
              <a:rPr lang="en-US" altLang="zh-CN" sz="2400" b="1" i="1" dirty="0">
                <a:solidFill>
                  <a:srgbClr val="002060"/>
                </a:solidFill>
                <a:ea typeface="宋体" charset="-122"/>
                <a:sym typeface="Symbol"/>
              </a:rPr>
              <a:t>p</a:t>
            </a:r>
            <a:r>
              <a:rPr lang="en-US" altLang="zh-CN" sz="2400" b="1" dirty="0">
                <a:solidFill>
                  <a:srgbClr val="002060"/>
                </a:solidFill>
                <a:ea typeface="宋体" charset="-122"/>
                <a:sym typeface="Symbol"/>
              </a:rPr>
              <a:t>-process</a:t>
            </a:r>
          </a:p>
          <a:p>
            <a:pPr marL="0" indent="0" eaLnBrk="1" hangingPunct="1">
              <a:spcBef>
                <a:spcPts val="0"/>
              </a:spcBef>
              <a:spcAft>
                <a:spcPts val="0"/>
              </a:spcAft>
              <a:defRPr/>
            </a:pPr>
            <a:endParaRPr lang="en-US" altLang="zh-CN" sz="1600" b="1" dirty="0">
              <a:solidFill>
                <a:srgbClr val="002060"/>
              </a:solidFill>
              <a:ea typeface="宋体" charset="-122"/>
              <a:sym typeface="Symbol"/>
            </a:endParaRPr>
          </a:p>
          <a:p>
            <a:pPr marL="0" indent="0" eaLnBrk="1" hangingPunct="1">
              <a:spcBef>
                <a:spcPts val="0"/>
              </a:spcBef>
              <a:spcAft>
                <a:spcPts val="0"/>
              </a:spcAft>
              <a:defRPr/>
            </a:pPr>
            <a:r>
              <a:rPr lang="en-US" altLang="zh-CN" sz="2400" b="1" dirty="0">
                <a:solidFill>
                  <a:srgbClr val="FFCCCC"/>
                </a:solidFill>
                <a:sym typeface="Wingdings 3" panose="05040102010807070707" pitchFamily="18" charset="2"/>
              </a:rPr>
              <a:t> </a:t>
            </a:r>
            <a:r>
              <a:rPr lang="en-US" altLang="zh-CN" sz="2400" b="1" dirty="0">
                <a:solidFill>
                  <a:srgbClr val="FFCCCC"/>
                </a:solidFill>
                <a:ea typeface="宋体" charset="-122"/>
                <a:sym typeface="Symbol"/>
              </a:rPr>
              <a:t>Abundance ratio of </a:t>
            </a:r>
            <a:r>
              <a:rPr lang="en-US" altLang="zh-CN" sz="2400" b="1" baseline="30000" dirty="0">
                <a:solidFill>
                  <a:srgbClr val="FFCCCC"/>
                </a:solidFill>
                <a:ea typeface="宋体" charset="-122"/>
                <a:sym typeface="Symbol"/>
              </a:rPr>
              <a:t>92</a:t>
            </a:r>
            <a:r>
              <a:rPr lang="en-US" altLang="zh-CN" sz="2400" b="1" dirty="0">
                <a:solidFill>
                  <a:srgbClr val="FFCCCC"/>
                </a:solidFill>
                <a:ea typeface="宋体" charset="-122"/>
                <a:sym typeface="Symbol"/>
              </a:rPr>
              <a:t>Mo/</a:t>
            </a:r>
            <a:r>
              <a:rPr lang="en-US" altLang="zh-CN" sz="2400" b="1" baseline="30000" dirty="0">
                <a:solidFill>
                  <a:srgbClr val="FFCCCC"/>
                </a:solidFill>
                <a:ea typeface="宋体" charset="-122"/>
                <a:sym typeface="Symbol"/>
              </a:rPr>
              <a:t>94</a:t>
            </a:r>
            <a:r>
              <a:rPr lang="en-US" altLang="zh-CN" sz="2400" b="1" dirty="0">
                <a:solidFill>
                  <a:srgbClr val="FFCCCC"/>
                </a:solidFill>
                <a:ea typeface="宋体" charset="-122"/>
                <a:sym typeface="Symbol"/>
              </a:rPr>
              <a:t>Mo in the </a:t>
            </a:r>
            <a:r>
              <a:rPr lang="en-US" altLang="zh-CN" sz="2400" b="1" dirty="0">
                <a:solidFill>
                  <a:srgbClr val="FFCCCC"/>
                </a:solidFill>
                <a:ea typeface="宋体" charset="-122"/>
                <a:sym typeface="Symbol" panose="05050102010706020507" pitchFamily="18" charset="2"/>
              </a:rPr>
              <a:t></a:t>
            </a:r>
            <a:r>
              <a:rPr lang="en-US" altLang="zh-CN" sz="2400" b="1" i="1" dirty="0">
                <a:solidFill>
                  <a:srgbClr val="FFCCCC"/>
                </a:solidFill>
                <a:ea typeface="宋体" charset="-122"/>
                <a:sym typeface="Symbol"/>
              </a:rPr>
              <a:t>p</a:t>
            </a:r>
            <a:r>
              <a:rPr lang="en-US" altLang="zh-CN" sz="2400" b="1" dirty="0">
                <a:solidFill>
                  <a:srgbClr val="FFCCCC"/>
                </a:solidFill>
                <a:ea typeface="宋体" charset="-122"/>
                <a:sym typeface="Symbol"/>
              </a:rPr>
              <a:t>-process</a:t>
            </a:r>
            <a:r>
              <a:rPr lang="en-US" altLang="zh-CN" sz="2400" b="1" dirty="0">
                <a:solidFill>
                  <a:srgbClr val="FFCCCC"/>
                </a:solidFill>
              </a:rPr>
              <a:t> </a:t>
            </a:r>
            <a:endParaRPr lang="en-US" altLang="zh-CN" sz="2400" b="1" dirty="0">
              <a:solidFill>
                <a:srgbClr val="FFCCCC"/>
              </a:solidFill>
              <a:ea typeface="宋体" charset="-122"/>
            </a:endParaRPr>
          </a:p>
        </p:txBody>
      </p:sp>
      <p:grpSp>
        <p:nvGrpSpPr>
          <p:cNvPr id="13" name="组合 12"/>
          <p:cNvGrpSpPr/>
          <p:nvPr/>
        </p:nvGrpSpPr>
        <p:grpSpPr>
          <a:xfrm>
            <a:off x="457200" y="930053"/>
            <a:ext cx="1787422" cy="2194147"/>
            <a:chOff x="-1073770" y="860856"/>
            <a:chExt cx="1972760" cy="2560347"/>
          </a:xfrm>
        </p:grpSpPr>
        <p:sp>
          <p:nvSpPr>
            <p:cNvPr id="6" name="TextBox 22"/>
            <p:cNvSpPr txBox="1">
              <a:spLocks noChangeArrowheads="1"/>
            </p:cNvSpPr>
            <p:nvPr/>
          </p:nvSpPr>
          <p:spPr bwMode="auto">
            <a:xfrm>
              <a:off x="-1073770" y="2667000"/>
              <a:ext cx="1972760" cy="754203"/>
            </a:xfrm>
            <a:prstGeom prst="rect">
              <a:avLst/>
            </a:prstGeom>
            <a:noFill/>
            <a:ln w="9525">
              <a:noFill/>
              <a:miter lim="800000"/>
              <a:headEnd/>
              <a:tailEnd/>
            </a:ln>
          </p:spPr>
          <p:txBody>
            <a:bodyPr wrap="square">
              <a:spAutoFit/>
            </a:bodyPr>
            <a:lstStyle/>
            <a:p>
              <a:pPr algn="ctr">
                <a:defRPr/>
              </a:pPr>
              <a:r>
                <a:rPr lang="en-US" altLang="zh-CN" b="1" dirty="0">
                  <a:solidFill>
                    <a:srgbClr val="003366"/>
                  </a:solidFill>
                  <a:latin typeface="Arial" charset="0"/>
                  <a:ea typeface="宋体" charset="-122"/>
                </a:rPr>
                <a:t>H. Schatz  </a:t>
              </a:r>
            </a:p>
            <a:p>
              <a:pPr algn="ctr">
                <a:defRPr/>
              </a:pPr>
              <a:r>
                <a:rPr lang="en-US" altLang="zh-CN" b="1" dirty="0" smtClean="0">
                  <a:solidFill>
                    <a:srgbClr val="003366"/>
                  </a:solidFill>
                  <a:latin typeface="Arial" charset="0"/>
                  <a:ea typeface="宋体" charset="-122"/>
                </a:rPr>
                <a:t>(MSU)</a:t>
              </a:r>
              <a:endParaRPr lang="zh-CN" altLang="en-US" b="1" dirty="0">
                <a:solidFill>
                  <a:srgbClr val="003366"/>
                </a:solidFill>
                <a:latin typeface="Arial" charset="0"/>
                <a:ea typeface="宋体" charset="-122"/>
              </a:endParaRPr>
            </a:p>
          </p:txBody>
        </p:sp>
        <p:pic>
          <p:nvPicPr>
            <p:cNvPr id="7" name="图片 2"/>
            <p:cNvPicPr>
              <a:picLocks noChangeAspect="1"/>
            </p:cNvPicPr>
            <p:nvPr/>
          </p:nvPicPr>
          <p:blipFill>
            <a:blip r:embed="rId3" cstate="print"/>
            <a:srcRect l="18738" r="30498" b="33533"/>
            <a:stretch>
              <a:fillRect/>
            </a:stretch>
          </p:blipFill>
          <p:spPr bwMode="auto">
            <a:xfrm>
              <a:off x="-756795" y="860856"/>
              <a:ext cx="1449149" cy="1744488"/>
            </a:xfrm>
            <a:prstGeom prst="rect">
              <a:avLst/>
            </a:prstGeom>
            <a:noFill/>
            <a:ln w="9525">
              <a:noFill/>
              <a:miter lim="800000"/>
              <a:headEnd/>
              <a:tailEnd/>
            </a:ln>
          </p:spPr>
        </p:pic>
      </p:grpSp>
      <p:grpSp>
        <p:nvGrpSpPr>
          <p:cNvPr id="14" name="组合 13"/>
          <p:cNvGrpSpPr/>
          <p:nvPr/>
        </p:nvGrpSpPr>
        <p:grpSpPr>
          <a:xfrm>
            <a:off x="2286000" y="938225"/>
            <a:ext cx="1926349" cy="2181901"/>
            <a:chOff x="836994" y="870392"/>
            <a:chExt cx="2126092" cy="2546057"/>
          </a:xfrm>
        </p:grpSpPr>
        <p:pic>
          <p:nvPicPr>
            <p:cNvPr id="9" name="Picture 8" descr="Kubono"/>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12105" r="-6731" b="8235"/>
            <a:stretch/>
          </p:blipFill>
          <p:spPr bwMode="auto">
            <a:xfrm>
              <a:off x="1103768" y="870392"/>
              <a:ext cx="1624527" cy="16981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2"/>
            <p:cNvSpPr txBox="1">
              <a:spLocks noChangeArrowheads="1"/>
            </p:cNvSpPr>
            <p:nvPr/>
          </p:nvSpPr>
          <p:spPr bwMode="auto">
            <a:xfrm>
              <a:off x="836994" y="2662246"/>
              <a:ext cx="2126092" cy="754203"/>
            </a:xfrm>
            <a:prstGeom prst="rect">
              <a:avLst/>
            </a:prstGeom>
            <a:noFill/>
            <a:ln w="9525">
              <a:noFill/>
              <a:miter lim="800000"/>
              <a:headEnd/>
              <a:tailEnd/>
            </a:ln>
          </p:spPr>
          <p:txBody>
            <a:bodyPr wrap="square">
              <a:spAutoFit/>
            </a:bodyPr>
            <a:lstStyle/>
            <a:p>
              <a:pPr algn="ctr">
                <a:defRPr/>
              </a:pPr>
              <a:r>
                <a:rPr lang="en-US" altLang="zh-CN" b="1" dirty="0" smtClean="0">
                  <a:solidFill>
                    <a:srgbClr val="003366"/>
                  </a:solidFill>
                  <a:latin typeface="Arial" charset="0"/>
                  <a:ea typeface="宋体" charset="-122"/>
                </a:rPr>
                <a:t>S. Kubono</a:t>
              </a:r>
            </a:p>
            <a:p>
              <a:pPr algn="ctr">
                <a:defRPr/>
              </a:pPr>
              <a:r>
                <a:rPr lang="en-US" altLang="zh-CN" b="1" dirty="0" smtClean="0">
                  <a:solidFill>
                    <a:srgbClr val="003366"/>
                  </a:solidFill>
                  <a:latin typeface="Arial" charset="0"/>
                  <a:ea typeface="宋体" charset="-122"/>
                </a:rPr>
                <a:t>(Riken)</a:t>
              </a:r>
              <a:endParaRPr lang="zh-CN" altLang="en-US" b="1" dirty="0">
                <a:solidFill>
                  <a:srgbClr val="003366"/>
                </a:solidFill>
                <a:latin typeface="Arial" charset="0"/>
                <a:ea typeface="宋体" charset="-122"/>
              </a:endParaRPr>
            </a:p>
          </p:txBody>
        </p:sp>
      </p:grpSp>
      <p:grpSp>
        <p:nvGrpSpPr>
          <p:cNvPr id="15" name="组合 14"/>
          <p:cNvGrpSpPr/>
          <p:nvPr/>
        </p:nvGrpSpPr>
        <p:grpSpPr>
          <a:xfrm>
            <a:off x="4164475" y="928527"/>
            <a:ext cx="2388725" cy="2186893"/>
            <a:chOff x="3012125" y="859075"/>
            <a:chExt cx="2636411" cy="2551883"/>
          </a:xfrm>
        </p:grpSpPr>
        <p:pic>
          <p:nvPicPr>
            <p:cNvPr id="30722" name="Picture 2" descr="http://theorie.ikp.physik.tu-darmstadt.de/nucastro/pictures/gabrie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356"/>
            <a:stretch/>
          </p:blipFill>
          <p:spPr bwMode="auto">
            <a:xfrm>
              <a:off x="3512883" y="859075"/>
              <a:ext cx="1381543" cy="16881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2"/>
            <p:cNvSpPr txBox="1">
              <a:spLocks noChangeArrowheads="1"/>
            </p:cNvSpPr>
            <p:nvPr/>
          </p:nvSpPr>
          <p:spPr bwMode="auto">
            <a:xfrm>
              <a:off x="3012125" y="2656755"/>
              <a:ext cx="2636411" cy="754203"/>
            </a:xfrm>
            <a:prstGeom prst="rect">
              <a:avLst/>
            </a:prstGeom>
            <a:noFill/>
            <a:ln w="9525">
              <a:noFill/>
              <a:miter lim="800000"/>
              <a:headEnd/>
              <a:tailEnd/>
            </a:ln>
          </p:spPr>
          <p:txBody>
            <a:bodyPr wrap="square">
              <a:spAutoFit/>
            </a:bodyPr>
            <a:lstStyle/>
            <a:p>
              <a:pPr algn="ctr">
                <a:defRPr/>
              </a:pPr>
              <a:r>
                <a:rPr lang="en-US" altLang="zh-CN" b="1" dirty="0" smtClean="0">
                  <a:solidFill>
                    <a:srgbClr val="003366"/>
                  </a:solidFill>
                  <a:latin typeface="Arial" charset="0"/>
                  <a:ea typeface="宋体" charset="-122"/>
                </a:rPr>
                <a:t>G. Martinez-Pinedo</a:t>
              </a:r>
            </a:p>
            <a:p>
              <a:pPr algn="ctr">
                <a:defRPr/>
              </a:pPr>
              <a:r>
                <a:rPr lang="en-US" altLang="zh-CN" b="1" dirty="0" smtClean="0">
                  <a:solidFill>
                    <a:srgbClr val="003366"/>
                  </a:solidFill>
                  <a:latin typeface="Arial" charset="0"/>
                  <a:ea typeface="宋体" charset="-122"/>
                </a:rPr>
                <a:t>(GSI)</a:t>
              </a:r>
              <a:endParaRPr lang="zh-CN" altLang="en-US" b="1" dirty="0">
                <a:solidFill>
                  <a:srgbClr val="003366"/>
                </a:solidFill>
                <a:latin typeface="Arial" charset="0"/>
                <a:ea typeface="宋体" charset="-122"/>
              </a:endParaRPr>
            </a:p>
          </p:txBody>
        </p:sp>
      </p:grpSp>
      <p:grpSp>
        <p:nvGrpSpPr>
          <p:cNvPr id="16" name="组合 15"/>
          <p:cNvGrpSpPr/>
          <p:nvPr/>
        </p:nvGrpSpPr>
        <p:grpSpPr>
          <a:xfrm>
            <a:off x="6397344" y="953869"/>
            <a:ext cx="1832256" cy="2170331"/>
            <a:chOff x="5734611" y="857775"/>
            <a:chExt cx="2022243" cy="2532557"/>
          </a:xfrm>
        </p:grpSpPr>
        <p:pic>
          <p:nvPicPr>
            <p:cNvPr id="30724" name="Picture 4" descr="http://theorie.ikp.physik.tu-darmstadt.de/nucastro/pictures/and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857775"/>
              <a:ext cx="1235941" cy="169749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a:spLocks noChangeArrowheads="1"/>
            </p:cNvSpPr>
            <p:nvPr/>
          </p:nvSpPr>
          <p:spPr bwMode="auto">
            <a:xfrm>
              <a:off x="5734611" y="2636129"/>
              <a:ext cx="2022243" cy="754203"/>
            </a:xfrm>
            <a:prstGeom prst="rect">
              <a:avLst/>
            </a:prstGeom>
            <a:noFill/>
            <a:ln w="9525">
              <a:noFill/>
              <a:miter lim="800000"/>
              <a:headEnd/>
              <a:tailEnd/>
            </a:ln>
          </p:spPr>
          <p:txBody>
            <a:bodyPr wrap="square">
              <a:spAutoFit/>
            </a:bodyPr>
            <a:lstStyle/>
            <a:p>
              <a:pPr algn="ctr">
                <a:defRPr/>
              </a:pPr>
              <a:r>
                <a:rPr lang="en-US" altLang="zh-CN" b="1" dirty="0" smtClean="0">
                  <a:solidFill>
                    <a:srgbClr val="003366"/>
                  </a:solidFill>
                  <a:latin typeface="Arial" charset="0"/>
                  <a:ea typeface="宋体" charset="-122"/>
                </a:rPr>
                <a:t>A. Sieverding</a:t>
              </a:r>
            </a:p>
            <a:p>
              <a:pPr algn="ctr">
                <a:defRPr/>
              </a:pPr>
              <a:r>
                <a:rPr lang="en-US" altLang="zh-CN" b="1" dirty="0" smtClean="0">
                  <a:solidFill>
                    <a:srgbClr val="003366"/>
                  </a:solidFill>
                  <a:latin typeface="Arial" charset="0"/>
                  <a:ea typeface="宋体" charset="-122"/>
                </a:rPr>
                <a:t>(GSI)</a:t>
              </a:r>
              <a:endParaRPr lang="zh-CN" altLang="en-US" b="1" dirty="0">
                <a:solidFill>
                  <a:srgbClr val="003366"/>
                </a:solidFill>
                <a:latin typeface="Arial" charset="0"/>
                <a:ea typeface="宋体" charset="-122"/>
              </a:endParaRPr>
            </a:p>
          </p:txBody>
        </p:sp>
      </p:grpSp>
      <p:grpSp>
        <p:nvGrpSpPr>
          <p:cNvPr id="17" name="组合 16"/>
          <p:cNvGrpSpPr/>
          <p:nvPr/>
        </p:nvGrpSpPr>
        <p:grpSpPr>
          <a:xfrm>
            <a:off x="10363200" y="927413"/>
            <a:ext cx="1323725" cy="2077887"/>
            <a:chOff x="10565225" y="857775"/>
            <a:chExt cx="1460982" cy="2424684"/>
          </a:xfrm>
        </p:grpSpPr>
        <p:pic>
          <p:nvPicPr>
            <p:cNvPr id="26" name="Pictur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593191" y="857775"/>
              <a:ext cx="1302876" cy="1676826"/>
            </a:xfrm>
            <a:prstGeom prst="rect">
              <a:avLst/>
            </a:prstGeom>
          </p:spPr>
        </p:pic>
        <p:sp>
          <p:nvSpPr>
            <p:cNvPr id="27" name="TextBox 22"/>
            <p:cNvSpPr txBox="1">
              <a:spLocks noChangeArrowheads="1"/>
            </p:cNvSpPr>
            <p:nvPr/>
          </p:nvSpPr>
          <p:spPr bwMode="auto">
            <a:xfrm>
              <a:off x="10565225" y="2636128"/>
              <a:ext cx="1460982" cy="646331"/>
            </a:xfrm>
            <a:prstGeom prst="rect">
              <a:avLst/>
            </a:prstGeom>
            <a:noFill/>
            <a:ln w="9525">
              <a:noFill/>
              <a:miter lim="800000"/>
              <a:headEnd/>
              <a:tailEnd/>
            </a:ln>
          </p:spPr>
          <p:txBody>
            <a:bodyPr wrap="square">
              <a:spAutoFit/>
            </a:bodyPr>
            <a:lstStyle/>
            <a:p>
              <a:pPr algn="ctr">
                <a:defRPr/>
              </a:pPr>
              <a:r>
                <a:rPr lang="en-US" altLang="zh-CN" b="1" dirty="0" smtClean="0">
                  <a:solidFill>
                    <a:srgbClr val="003366"/>
                  </a:solidFill>
                  <a:latin typeface="Arial" charset="0"/>
                  <a:ea typeface="宋体" charset="-122"/>
                </a:rPr>
                <a:t>X.D. Tang</a:t>
              </a:r>
            </a:p>
            <a:p>
              <a:pPr algn="ctr">
                <a:defRPr/>
              </a:pPr>
              <a:r>
                <a:rPr lang="en-US" altLang="zh-CN" b="1" dirty="0" smtClean="0">
                  <a:solidFill>
                    <a:srgbClr val="003366"/>
                  </a:solidFill>
                  <a:latin typeface="Arial" charset="0"/>
                  <a:ea typeface="宋体" charset="-122"/>
                </a:rPr>
                <a:t>(IMP)</a:t>
              </a:r>
              <a:endParaRPr lang="zh-CN" altLang="en-US" b="1" dirty="0">
                <a:solidFill>
                  <a:srgbClr val="003366"/>
                </a:solidFill>
                <a:latin typeface="Arial" charset="0"/>
                <a:ea typeface="宋体" charset="-122"/>
              </a:endParaRPr>
            </a:p>
          </p:txBody>
        </p:sp>
      </p:grpSp>
      <p:grpSp>
        <p:nvGrpSpPr>
          <p:cNvPr id="30" name="组合 29"/>
          <p:cNvGrpSpPr/>
          <p:nvPr/>
        </p:nvGrpSpPr>
        <p:grpSpPr>
          <a:xfrm>
            <a:off x="8229600" y="962323"/>
            <a:ext cx="1759275" cy="2135421"/>
            <a:chOff x="8229600" y="962323"/>
            <a:chExt cx="1759275" cy="2135421"/>
          </a:xfrm>
        </p:grpSpPr>
        <p:sp>
          <p:nvSpPr>
            <p:cNvPr id="21" name="TextBox 22"/>
            <p:cNvSpPr txBox="1">
              <a:spLocks noChangeArrowheads="1"/>
            </p:cNvSpPr>
            <p:nvPr/>
          </p:nvSpPr>
          <p:spPr bwMode="auto">
            <a:xfrm>
              <a:off x="8229600" y="2451413"/>
              <a:ext cx="1759275" cy="646331"/>
            </a:xfrm>
            <a:prstGeom prst="rect">
              <a:avLst/>
            </a:prstGeom>
            <a:noFill/>
            <a:ln w="9525">
              <a:noFill/>
              <a:miter lim="800000"/>
              <a:headEnd/>
              <a:tailEnd/>
            </a:ln>
          </p:spPr>
          <p:txBody>
            <a:bodyPr wrap="square">
              <a:spAutoFit/>
            </a:bodyPr>
            <a:lstStyle/>
            <a:p>
              <a:pPr algn="ctr">
                <a:defRPr/>
              </a:pPr>
              <a:r>
                <a:rPr lang="en-US" altLang="zh-CN" b="1" dirty="0" smtClean="0">
                  <a:solidFill>
                    <a:srgbClr val="003366"/>
                  </a:solidFill>
                  <a:latin typeface="Arial" charset="0"/>
                  <a:ea typeface="宋体" charset="-122"/>
                </a:rPr>
                <a:t>S. Wanajo</a:t>
              </a:r>
            </a:p>
            <a:p>
              <a:pPr algn="ctr">
                <a:defRPr/>
              </a:pPr>
              <a:r>
                <a:rPr lang="en-US" altLang="zh-CN" b="1" dirty="0" smtClean="0">
                  <a:solidFill>
                    <a:srgbClr val="003366"/>
                  </a:solidFill>
                  <a:latin typeface="Arial" charset="0"/>
                  <a:ea typeface="宋体" charset="-122"/>
                </a:rPr>
                <a:t>(Riken)</a:t>
              </a:r>
              <a:endParaRPr lang="zh-CN" altLang="en-US" b="1" dirty="0">
                <a:solidFill>
                  <a:srgbClr val="003366"/>
                </a:solidFill>
                <a:latin typeface="Arial" charset="0"/>
                <a:ea typeface="宋体" charset="-122"/>
              </a:endParaRPr>
            </a:p>
          </p:txBody>
        </p:sp>
        <p:pic>
          <p:nvPicPr>
            <p:cNvPr id="29" name="图片 28"/>
            <p:cNvPicPr>
              <a:picLocks noChangeAspect="1"/>
            </p:cNvPicPr>
            <p:nvPr/>
          </p:nvPicPr>
          <p:blipFill rotWithShape="1">
            <a:blip r:embed="rId8">
              <a:extLst>
                <a:ext uri="{28A0092B-C50C-407E-A947-70E740481C1C}">
                  <a14:useLocalDpi xmlns:a14="http://schemas.microsoft.com/office/drawing/2010/main" val="0"/>
                </a:ext>
              </a:extLst>
            </a:blip>
            <a:srcRect l="7697" r="8852"/>
            <a:stretch/>
          </p:blipFill>
          <p:spPr>
            <a:xfrm>
              <a:off x="8518216" y="962323"/>
              <a:ext cx="1222637" cy="1465105"/>
            </a:xfrm>
            <a:prstGeom prst="rect">
              <a:avLst/>
            </a:prstGeom>
          </p:spPr>
        </p:pic>
      </p:grpSp>
      <p:sp>
        <p:nvSpPr>
          <p:cNvPr id="24"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837073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3581"/>
            <a:ext cx="7525671" cy="494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6" name="Oval 4"/>
          <p:cNvSpPr>
            <a:spLocks noChangeArrowheads="1"/>
          </p:cNvSpPr>
          <p:nvPr/>
        </p:nvSpPr>
        <p:spPr bwMode="auto">
          <a:xfrm>
            <a:off x="1893886" y="3505201"/>
            <a:ext cx="647700" cy="2879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74757" name="Oval 5"/>
          <p:cNvSpPr>
            <a:spLocks noChangeArrowheads="1"/>
          </p:cNvSpPr>
          <p:nvPr/>
        </p:nvSpPr>
        <p:spPr bwMode="auto">
          <a:xfrm>
            <a:off x="3352800" y="3453206"/>
            <a:ext cx="647700" cy="28797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9" name="矩形 8"/>
          <p:cNvSpPr/>
          <p:nvPr/>
        </p:nvSpPr>
        <p:spPr>
          <a:xfrm>
            <a:off x="305036" y="822415"/>
            <a:ext cx="8534164"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rPr>
              <a:t>(</a:t>
            </a:r>
            <a:r>
              <a:rPr lang="en-US" altLang="zh-CN" sz="2800" b="1" i="1" dirty="0" err="1">
                <a:solidFill>
                  <a:srgbClr val="002060"/>
                </a:solidFill>
              </a:rPr>
              <a:t>p,γ</a:t>
            </a:r>
            <a:r>
              <a:rPr lang="en-US" altLang="zh-CN" sz="2800" b="1" i="1" dirty="0">
                <a:solidFill>
                  <a:srgbClr val="002060"/>
                </a:solidFill>
              </a:rPr>
              <a:t> </a:t>
            </a:r>
            <a:r>
              <a:rPr lang="en-US" altLang="zh-CN" sz="2800" b="1" dirty="0">
                <a:solidFill>
                  <a:srgbClr val="002060"/>
                </a:solidFill>
              </a:rPr>
              <a:t>) reaction rates in the </a:t>
            </a:r>
            <a:r>
              <a:rPr lang="en-US" altLang="zh-CN" sz="2800" b="1" i="1" dirty="0" err="1">
                <a:solidFill>
                  <a:srgbClr val="002060"/>
                </a:solidFill>
              </a:rPr>
              <a:t>rp</a:t>
            </a:r>
            <a:r>
              <a:rPr lang="en-US" altLang="zh-CN" sz="2800" b="1" dirty="0">
                <a:solidFill>
                  <a:srgbClr val="002060"/>
                </a:solidFill>
              </a:rPr>
              <a:t>-process of type-I XRB</a:t>
            </a:r>
          </a:p>
        </p:txBody>
      </p:sp>
      <p:grpSp>
        <p:nvGrpSpPr>
          <p:cNvPr id="2" name="组合 1"/>
          <p:cNvGrpSpPr/>
          <p:nvPr/>
        </p:nvGrpSpPr>
        <p:grpSpPr>
          <a:xfrm>
            <a:off x="7848600" y="1371600"/>
            <a:ext cx="4278313" cy="5151372"/>
            <a:chOff x="7848600" y="1371600"/>
            <a:chExt cx="4278313" cy="5151372"/>
          </a:xfrm>
        </p:grpSpPr>
        <p:sp>
          <p:nvSpPr>
            <p:cNvPr id="10" name="矩形 9"/>
            <p:cNvSpPr/>
            <p:nvPr/>
          </p:nvSpPr>
          <p:spPr>
            <a:xfrm>
              <a:off x="7848600" y="1371600"/>
              <a:ext cx="4278313" cy="646331"/>
            </a:xfrm>
            <a:prstGeom prst="rect">
              <a:avLst/>
            </a:prstGeom>
          </p:spPr>
          <p:txBody>
            <a:bodyPr wrap="square">
              <a:spAutoFit/>
            </a:bodyPr>
            <a:lstStyle/>
            <a:p>
              <a:pPr marL="342900" indent="-342900">
                <a:buAutoNum type="arabicParenR"/>
              </a:pPr>
              <a:r>
                <a:rPr lang="en-US" altLang="zh-CN" dirty="0" smtClean="0">
                  <a:solidFill>
                    <a:srgbClr val="002060"/>
                  </a:solidFill>
                  <a:latin typeface="+mj-lt"/>
                </a:rPr>
                <a:t>A. Parikh, et al., </a:t>
              </a:r>
              <a:r>
                <a:rPr lang="en-US" altLang="zh-CN" dirty="0">
                  <a:solidFill>
                    <a:srgbClr val="002060"/>
                  </a:solidFill>
                  <a:latin typeface="黑体" panose="02010609060101010101" pitchFamily="49" charset="-122"/>
                </a:rPr>
                <a:t>PRC79,045802 (2009</a:t>
              </a:r>
              <a:r>
                <a:rPr lang="en-US" altLang="zh-CN" dirty="0" smtClean="0">
                  <a:solidFill>
                    <a:srgbClr val="002060"/>
                  </a:solidFill>
                  <a:latin typeface="黑体" panose="02010609060101010101" pitchFamily="49" charset="-122"/>
                </a:rPr>
                <a:t>)</a:t>
              </a:r>
            </a:p>
            <a:p>
              <a:r>
                <a:rPr lang="en-US" altLang="zh-CN" dirty="0">
                  <a:solidFill>
                    <a:srgbClr val="002060"/>
                  </a:solidFill>
                  <a:latin typeface="黑体" panose="02010609060101010101" pitchFamily="49" charset="-122"/>
                </a:rPr>
                <a:t> </a:t>
              </a:r>
              <a:r>
                <a:rPr lang="en-US" altLang="zh-CN" dirty="0" smtClean="0">
                  <a:solidFill>
                    <a:srgbClr val="002060"/>
                  </a:solidFill>
                  <a:latin typeface="黑体" panose="02010609060101010101" pitchFamily="49" charset="-122"/>
                </a:rPr>
                <a:t>  </a:t>
              </a:r>
              <a:r>
                <a:rPr lang="en-US" altLang="zh-CN" dirty="0" err="1" smtClean="0">
                  <a:solidFill>
                    <a:srgbClr val="002060"/>
                  </a:solidFill>
                  <a:latin typeface="+mj-lt"/>
                </a:rPr>
                <a:t>Prog</a:t>
              </a:r>
              <a:r>
                <a:rPr lang="en-US" altLang="zh-CN" dirty="0" smtClean="0">
                  <a:solidFill>
                    <a:srgbClr val="002060"/>
                  </a:solidFill>
                  <a:latin typeface="+mj-lt"/>
                </a:rPr>
                <a:t>. Part. </a:t>
              </a:r>
              <a:r>
                <a:rPr lang="en-US" altLang="zh-CN" dirty="0" err="1" smtClean="0">
                  <a:solidFill>
                    <a:srgbClr val="002060"/>
                  </a:solidFill>
                  <a:latin typeface="+mj-lt"/>
                </a:rPr>
                <a:t>Nucl</a:t>
              </a:r>
              <a:r>
                <a:rPr lang="en-US" altLang="zh-CN" dirty="0" smtClean="0">
                  <a:solidFill>
                    <a:srgbClr val="002060"/>
                  </a:solidFill>
                  <a:latin typeface="+mj-lt"/>
                </a:rPr>
                <a:t>. Phys., </a:t>
              </a:r>
              <a:r>
                <a:rPr lang="en-US" altLang="zh-CN" dirty="0" smtClean="0">
                  <a:solidFill>
                    <a:srgbClr val="002060"/>
                  </a:solidFill>
                </a:rPr>
                <a:t>69, 225 </a:t>
              </a:r>
              <a:r>
                <a:rPr lang="en-US" altLang="zh-CN" dirty="0">
                  <a:solidFill>
                    <a:srgbClr val="002060"/>
                  </a:solidFill>
                </a:rPr>
                <a:t>(2013) </a:t>
              </a:r>
              <a:endParaRPr lang="zh-CN" altLang="en-US" dirty="0">
                <a:solidFill>
                  <a:srgbClr val="00206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02200"/>
              <a:ext cx="3966497" cy="4520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4"/>
            <p:cNvSpPr>
              <a:spLocks noChangeShapeType="1"/>
            </p:cNvSpPr>
            <p:nvPr/>
          </p:nvSpPr>
          <p:spPr bwMode="auto">
            <a:xfrm>
              <a:off x="9047781" y="4800600"/>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Line 4"/>
            <p:cNvSpPr>
              <a:spLocks noChangeShapeType="1"/>
            </p:cNvSpPr>
            <p:nvPr/>
          </p:nvSpPr>
          <p:spPr bwMode="auto">
            <a:xfrm>
              <a:off x="9047781" y="4544175"/>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Line 4"/>
            <p:cNvSpPr>
              <a:spLocks noChangeShapeType="1"/>
            </p:cNvSpPr>
            <p:nvPr/>
          </p:nvSpPr>
          <p:spPr bwMode="auto">
            <a:xfrm>
              <a:off x="9047781" y="4335790"/>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4"/>
            <p:cNvSpPr>
              <a:spLocks noChangeShapeType="1"/>
            </p:cNvSpPr>
            <p:nvPr/>
          </p:nvSpPr>
          <p:spPr bwMode="auto">
            <a:xfrm>
              <a:off x="9047781" y="4128547"/>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4"/>
            <p:cNvSpPr>
              <a:spLocks noChangeShapeType="1"/>
            </p:cNvSpPr>
            <p:nvPr/>
          </p:nvSpPr>
          <p:spPr bwMode="auto">
            <a:xfrm>
              <a:off x="9055977" y="3941042"/>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4"/>
            <p:cNvSpPr>
              <a:spLocks noChangeShapeType="1"/>
            </p:cNvSpPr>
            <p:nvPr/>
          </p:nvSpPr>
          <p:spPr bwMode="auto">
            <a:xfrm>
              <a:off x="9064174" y="3733800"/>
              <a:ext cx="918026"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18"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706788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wipe(down)">
                                      <p:cBhvr>
                                        <p:cTn id="7" dur="500"/>
                                        <p:tgtEl>
                                          <p:spTgt spid="747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4757"/>
                                        </p:tgtEl>
                                        <p:attrNameLst>
                                          <p:attrName>style.visibility</p:attrName>
                                        </p:attrNameLst>
                                      </p:cBhvr>
                                      <p:to>
                                        <p:strVal val="visible"/>
                                      </p:to>
                                    </p:set>
                                    <p:animEffect transition="in" filter="wipe(down)">
                                      <p:cBhvr>
                                        <p:cTn id="10"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5" y="4822826"/>
            <a:ext cx="2916238" cy="1806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247" y="1517650"/>
            <a:ext cx="91440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3" y="2986087"/>
            <a:ext cx="36004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2381250"/>
            <a:ext cx="4732337"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3" name="Line 7"/>
          <p:cNvSpPr>
            <a:spLocks noChangeShapeType="1"/>
          </p:cNvSpPr>
          <p:nvPr/>
        </p:nvSpPr>
        <p:spPr bwMode="auto">
          <a:xfrm flipV="1">
            <a:off x="4079875" y="5189538"/>
            <a:ext cx="0" cy="9366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214024" name="Line 8"/>
          <p:cNvSpPr>
            <a:spLocks noChangeShapeType="1"/>
          </p:cNvSpPr>
          <p:nvPr/>
        </p:nvSpPr>
        <p:spPr bwMode="auto">
          <a:xfrm flipH="1">
            <a:off x="3719513" y="5218112"/>
            <a:ext cx="792162" cy="0"/>
          </a:xfrm>
          <a:prstGeom prst="line">
            <a:avLst/>
          </a:prstGeom>
          <a:noFill/>
          <a:ln w="381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214025" name="Text Box 9"/>
          <p:cNvSpPr txBox="1">
            <a:spLocks noChangeArrowheads="1"/>
          </p:cNvSpPr>
          <p:nvPr/>
        </p:nvSpPr>
        <p:spPr bwMode="auto">
          <a:xfrm>
            <a:off x="3719513" y="4684712"/>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algn="ctr" eaLnBrk="1" hangingPunct="1"/>
            <a:r>
              <a:rPr lang="en-US" altLang="zh-CN" sz="2400">
                <a:solidFill>
                  <a:srgbClr val="000000"/>
                </a:solidFill>
                <a:latin typeface="Arial" panose="020B0604020202020204" pitchFamily="34" charset="0"/>
                <a:ea typeface="宋体" panose="02010600030101010101" pitchFamily="2" charset="-122"/>
              </a:rPr>
              <a:t>E</a:t>
            </a:r>
            <a:r>
              <a:rPr lang="en-US" altLang="zh-CN" sz="2400" baseline="-25000">
                <a:solidFill>
                  <a:srgbClr val="000000"/>
                </a:solidFill>
                <a:latin typeface="Arial" panose="020B0604020202020204" pitchFamily="34" charset="0"/>
                <a:ea typeface="宋体" panose="02010600030101010101" pitchFamily="2" charset="-122"/>
              </a:rPr>
              <a:t>r</a:t>
            </a:r>
          </a:p>
        </p:txBody>
      </p:sp>
      <p:sp>
        <p:nvSpPr>
          <p:cNvPr id="214026" name="Rectangle 10"/>
          <p:cNvSpPr>
            <a:spLocks noChangeArrowheads="1"/>
          </p:cNvSpPr>
          <p:nvPr/>
        </p:nvSpPr>
        <p:spPr bwMode="auto">
          <a:xfrm>
            <a:off x="9120188" y="1447801"/>
            <a:ext cx="431800" cy="50482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eaLnBrk="1" hangingPunct="1">
              <a:spcBef>
                <a:spcPct val="15000"/>
              </a:spcBef>
              <a:spcAft>
                <a:spcPct val="25000"/>
              </a:spcAft>
              <a:buFontTx/>
              <a:buChar char="•"/>
            </a:pPr>
            <a:endParaRPr lang="zh-CN" altLang="en-US">
              <a:solidFill>
                <a:srgbClr val="009999"/>
              </a:solidFill>
            </a:endParaRPr>
          </a:p>
        </p:txBody>
      </p:sp>
      <p:sp>
        <p:nvSpPr>
          <p:cNvPr id="214027" name="Line 11"/>
          <p:cNvSpPr>
            <a:spLocks noChangeShapeType="1"/>
          </p:cNvSpPr>
          <p:nvPr/>
        </p:nvSpPr>
        <p:spPr bwMode="auto">
          <a:xfrm flipH="1">
            <a:off x="4295775" y="1952625"/>
            <a:ext cx="4824413" cy="28051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50187" name="Text Box 12"/>
          <p:cNvSpPr txBox="1">
            <a:spLocks noChangeArrowheads="1"/>
          </p:cNvSpPr>
          <p:nvPr/>
        </p:nvSpPr>
        <p:spPr bwMode="auto">
          <a:xfrm>
            <a:off x="7680326" y="3994150"/>
            <a:ext cx="2519363" cy="654050"/>
          </a:xfrm>
          <a:prstGeom prst="rect">
            <a:avLst/>
          </a:prstGeom>
          <a:noFill/>
          <a:ln w="127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eaLnBrk="1" hangingPunct="1"/>
            <a:r>
              <a:rPr lang="en-US" altLang="zh-CN" sz="1800">
                <a:solidFill>
                  <a:srgbClr val="000000"/>
                </a:solidFill>
                <a:latin typeface="Symbol" panose="05050102010706020507" pitchFamily="18" charset="2"/>
                <a:ea typeface="宋体" panose="02010600030101010101" pitchFamily="2" charset="-122"/>
              </a:rPr>
              <a:t>wg </a:t>
            </a:r>
            <a:r>
              <a:rPr lang="en-US" altLang="zh-CN" sz="1800">
                <a:solidFill>
                  <a:srgbClr val="000000"/>
                </a:solidFill>
                <a:latin typeface="Arial" panose="020B0604020202020204" pitchFamily="34" charset="0"/>
                <a:ea typeface="宋体" panose="02010600030101010101" pitchFamily="2" charset="-122"/>
              </a:rPr>
              <a:t>=5.98 X 10</a:t>
            </a:r>
            <a:r>
              <a:rPr lang="en-US" altLang="zh-CN" sz="1800" baseline="30000">
                <a:solidFill>
                  <a:srgbClr val="000000"/>
                </a:solidFill>
                <a:latin typeface="Symbol" panose="05050102010706020507" pitchFamily="18" charset="2"/>
                <a:ea typeface="宋体" panose="02010600030101010101" pitchFamily="2" charset="-122"/>
              </a:rPr>
              <a:t>-6</a:t>
            </a:r>
            <a:r>
              <a:rPr lang="en-US" altLang="zh-CN" sz="1800">
                <a:solidFill>
                  <a:srgbClr val="000000"/>
                </a:solidFill>
                <a:latin typeface="Arial" panose="020B0604020202020204" pitchFamily="34" charset="0"/>
                <a:ea typeface="宋体" panose="02010600030101010101" pitchFamily="2" charset="-122"/>
              </a:rPr>
              <a:t> (eV)</a:t>
            </a:r>
          </a:p>
          <a:p>
            <a:pPr eaLnBrk="1" hangingPunct="1"/>
            <a:r>
              <a:rPr lang="en-US" altLang="zh-CN" sz="1800">
                <a:solidFill>
                  <a:srgbClr val="000000"/>
                </a:solidFill>
                <a:latin typeface="Arial" panose="020B0604020202020204" pitchFamily="34" charset="0"/>
                <a:ea typeface="宋体" panose="02010600030101010101" pitchFamily="2" charset="-122"/>
              </a:rPr>
              <a:t>PRC52, 1078 (1995)</a:t>
            </a:r>
          </a:p>
        </p:txBody>
      </p:sp>
      <p:sp>
        <p:nvSpPr>
          <p:cNvPr id="15" name="Text Box 24"/>
          <p:cNvSpPr txBox="1">
            <a:spLocks noChangeArrowheads="1"/>
          </p:cNvSpPr>
          <p:nvPr/>
        </p:nvSpPr>
        <p:spPr bwMode="auto">
          <a:xfrm>
            <a:off x="3124200" y="2697162"/>
            <a:ext cx="2826608" cy="523220"/>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800" baseline="30000" dirty="0">
                <a:solidFill>
                  <a:srgbClr val="FF3300"/>
                </a:solidFill>
              </a:rPr>
              <a:t>42</a:t>
            </a:r>
            <a:r>
              <a:rPr lang="en-US" altLang="zh-CN" sz="2800" dirty="0">
                <a:solidFill>
                  <a:srgbClr val="FF3300"/>
                </a:solidFill>
              </a:rPr>
              <a:t>Ti(</a:t>
            </a:r>
            <a:r>
              <a:rPr lang="en-US" altLang="zh-CN" sz="2800" i="1" dirty="0" err="1">
                <a:solidFill>
                  <a:srgbClr val="FF3300"/>
                </a:solidFill>
              </a:rPr>
              <a:t>p</a:t>
            </a:r>
            <a:r>
              <a:rPr lang="en-US" altLang="zh-CN" sz="2800" dirty="0" err="1">
                <a:solidFill>
                  <a:srgbClr val="FF3300"/>
                </a:solidFill>
              </a:rPr>
              <a:t>,</a:t>
            </a:r>
            <a:r>
              <a:rPr lang="en-US" altLang="zh-CN" sz="2800" dirty="0" err="1">
                <a:solidFill>
                  <a:srgbClr val="FF3300"/>
                </a:solidFill>
                <a:latin typeface="Symbol" pitchFamily="18" charset="2"/>
              </a:rPr>
              <a:t>g</a:t>
            </a:r>
            <a:r>
              <a:rPr lang="en-US" altLang="zh-CN" sz="2800" dirty="0">
                <a:solidFill>
                  <a:srgbClr val="FF3300"/>
                </a:solidFill>
              </a:rPr>
              <a:t>)</a:t>
            </a:r>
            <a:r>
              <a:rPr lang="en-US" altLang="zh-CN" sz="2800" baseline="30000" dirty="0">
                <a:solidFill>
                  <a:srgbClr val="FF3300"/>
                </a:solidFill>
              </a:rPr>
              <a:t>43</a:t>
            </a:r>
            <a:r>
              <a:rPr lang="en-US" altLang="zh-CN" sz="2800" dirty="0">
                <a:solidFill>
                  <a:srgbClr val="FF3300"/>
                </a:solidFill>
              </a:rPr>
              <a:t>V,</a:t>
            </a:r>
            <a:r>
              <a:rPr lang="en-US" altLang="zh-CN" sz="2800" dirty="0">
                <a:solidFill>
                  <a:srgbClr val="000000"/>
                </a:solidFill>
              </a:rPr>
              <a:t> 3/2</a:t>
            </a:r>
            <a:r>
              <a:rPr lang="en-US" altLang="zh-CN" sz="2800" baseline="30000" dirty="0">
                <a:solidFill>
                  <a:srgbClr val="000000"/>
                </a:solidFill>
                <a:latin typeface="Symbol" pitchFamily="18" charset="2"/>
              </a:rPr>
              <a:t>-</a:t>
            </a:r>
            <a:r>
              <a:rPr lang="en-US" altLang="zh-CN" sz="2800" dirty="0">
                <a:solidFill>
                  <a:srgbClr val="000000"/>
                </a:solidFill>
              </a:rPr>
              <a:t> </a:t>
            </a:r>
          </a:p>
        </p:txBody>
      </p:sp>
      <p:sp>
        <p:nvSpPr>
          <p:cNvPr id="1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0" name="矩形 19"/>
          <p:cNvSpPr/>
          <p:nvPr/>
        </p:nvSpPr>
        <p:spPr>
          <a:xfrm>
            <a:off x="305036" y="822415"/>
            <a:ext cx="8534164"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rPr>
              <a:t>(</a:t>
            </a:r>
            <a:r>
              <a:rPr lang="en-US" altLang="zh-CN" sz="2800" b="1" i="1" dirty="0" err="1">
                <a:solidFill>
                  <a:srgbClr val="002060"/>
                </a:solidFill>
              </a:rPr>
              <a:t>p,γ</a:t>
            </a:r>
            <a:r>
              <a:rPr lang="en-US" altLang="zh-CN" sz="2800" b="1" i="1" dirty="0">
                <a:solidFill>
                  <a:srgbClr val="002060"/>
                </a:solidFill>
              </a:rPr>
              <a:t> </a:t>
            </a:r>
            <a:r>
              <a:rPr lang="en-US" altLang="zh-CN" sz="2800" b="1" dirty="0">
                <a:solidFill>
                  <a:srgbClr val="002060"/>
                </a:solidFill>
              </a:rPr>
              <a:t>) reaction rates in the </a:t>
            </a:r>
            <a:r>
              <a:rPr lang="en-US" altLang="zh-CN" sz="2800" b="1" i="1" dirty="0" err="1">
                <a:solidFill>
                  <a:srgbClr val="002060"/>
                </a:solidFill>
              </a:rPr>
              <a:t>rp</a:t>
            </a:r>
            <a:r>
              <a:rPr lang="en-US" altLang="zh-CN" sz="2800" b="1" dirty="0">
                <a:solidFill>
                  <a:srgbClr val="002060"/>
                </a:solidFill>
              </a:rPr>
              <a:t>-process of type-I XRB</a:t>
            </a:r>
          </a:p>
        </p:txBody>
      </p:sp>
      <p:sp>
        <p:nvSpPr>
          <p:cNvPr id="17"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94645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3" name="组合 2"/>
          <p:cNvGrpSpPr/>
          <p:nvPr/>
        </p:nvGrpSpPr>
        <p:grpSpPr>
          <a:xfrm>
            <a:off x="-2059" y="1828800"/>
            <a:ext cx="6573836" cy="3886200"/>
            <a:chOff x="1808164" y="1447800"/>
            <a:chExt cx="8535987" cy="487680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4" y="1447800"/>
              <a:ext cx="853598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Text Box 4"/>
            <p:cNvSpPr txBox="1">
              <a:spLocks noChangeArrowheads="1"/>
            </p:cNvSpPr>
            <p:nvPr/>
          </p:nvSpPr>
          <p:spPr bwMode="auto">
            <a:xfrm>
              <a:off x="3885990" y="4614865"/>
              <a:ext cx="4061655" cy="463475"/>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eaLnBrk="1" hangingPunct="1"/>
              <a:r>
                <a:rPr lang="en-US" altLang="zh-CN" sz="1800" b="0" dirty="0">
                  <a:solidFill>
                    <a:srgbClr val="000000"/>
                  </a:solidFill>
                  <a:latin typeface="Arial" panose="020B0604020202020204" pitchFamily="34" charset="0"/>
                  <a:ea typeface="宋体" panose="02010600030101010101" pitchFamily="2" charset="-122"/>
                </a:rPr>
                <a:t>AME03 </a:t>
              </a:r>
              <a:r>
                <a:rPr lang="zh-CN" altLang="en-US" sz="1800" b="0" dirty="0">
                  <a:solidFill>
                    <a:srgbClr val="000000"/>
                  </a:solidFill>
                  <a:latin typeface="Arial" panose="020B0604020202020204" pitchFamily="34" charset="0"/>
                  <a:ea typeface="宋体" panose="02010600030101010101" pitchFamily="2" charset="-122"/>
                </a:rPr>
                <a:t> </a:t>
              </a:r>
              <a:r>
                <a:rPr lang="en-US" altLang="zh-CN" sz="1800" b="0" dirty="0">
                  <a:solidFill>
                    <a:srgbClr val="000000"/>
                  </a:solidFill>
                  <a:latin typeface="Arial" panose="020B0604020202020204" pitchFamily="34" charset="0"/>
                  <a:ea typeface="宋体" panose="02010600030101010101" pitchFamily="2" charset="-122"/>
                </a:rPr>
                <a:t>Q</a:t>
              </a:r>
              <a:r>
                <a:rPr lang="zh-CN" altLang="en-US" sz="1800" b="0" dirty="0">
                  <a:solidFill>
                    <a:srgbClr val="000000"/>
                  </a:solidFill>
                  <a:latin typeface="Arial" panose="020B0604020202020204" pitchFamily="34" charset="0"/>
                  <a:ea typeface="宋体" panose="02010600030101010101" pitchFamily="2" charset="-122"/>
                </a:rPr>
                <a:t>＝</a:t>
              </a:r>
              <a:r>
                <a:rPr lang="en-US" altLang="zh-CN" sz="1800" b="0" dirty="0">
                  <a:solidFill>
                    <a:srgbClr val="000000"/>
                  </a:solidFill>
                  <a:latin typeface="Arial" panose="020B0604020202020204" pitchFamily="34" charset="0"/>
                  <a:ea typeface="宋体" panose="02010600030101010101" pitchFamily="2" charset="-122"/>
                </a:rPr>
                <a:t>208(233) </a:t>
              </a:r>
              <a:r>
                <a:rPr lang="en-US" altLang="zh-CN" sz="1800" b="0" dirty="0" err="1">
                  <a:solidFill>
                    <a:srgbClr val="000000"/>
                  </a:solidFill>
                  <a:latin typeface="Arial" panose="020B0604020202020204" pitchFamily="34" charset="0"/>
                  <a:ea typeface="宋体" panose="02010600030101010101" pitchFamily="2" charset="-122"/>
                </a:rPr>
                <a:t>KeV</a:t>
              </a:r>
              <a:endParaRPr lang="en-US" altLang="zh-CN" sz="1800" b="0" dirty="0">
                <a:solidFill>
                  <a:srgbClr val="000000"/>
                </a:solidFill>
                <a:latin typeface="Arial" panose="020B0604020202020204" pitchFamily="34" charset="0"/>
                <a:ea typeface="宋体" panose="02010600030101010101" pitchFamily="2" charset="-122"/>
              </a:endParaRPr>
            </a:p>
          </p:txBody>
        </p:sp>
        <p:sp>
          <p:nvSpPr>
            <p:cNvPr id="215045" name="Line 5"/>
            <p:cNvSpPr>
              <a:spLocks noChangeShapeType="1"/>
            </p:cNvSpPr>
            <p:nvPr/>
          </p:nvSpPr>
          <p:spPr bwMode="auto">
            <a:xfrm flipH="1" flipV="1">
              <a:off x="4295775" y="3103563"/>
              <a:ext cx="863600" cy="14398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215046" name="Line 6"/>
            <p:cNvSpPr>
              <a:spLocks noChangeShapeType="1"/>
            </p:cNvSpPr>
            <p:nvPr/>
          </p:nvSpPr>
          <p:spPr bwMode="auto">
            <a:xfrm flipH="1" flipV="1">
              <a:off x="4138613" y="1833564"/>
              <a:ext cx="1008062" cy="2663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215047" name="Text Box 7"/>
            <p:cNvSpPr txBox="1">
              <a:spLocks noChangeArrowheads="1"/>
            </p:cNvSpPr>
            <p:nvPr/>
          </p:nvSpPr>
          <p:spPr bwMode="auto">
            <a:xfrm>
              <a:off x="6102069" y="3991007"/>
              <a:ext cx="3541714" cy="463475"/>
            </a:xfrm>
            <a:prstGeom prst="rect">
              <a:avLst/>
            </a:prstGeom>
            <a:noFill/>
            <a:ln w="2857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b="1">
                  <a:solidFill>
                    <a:schemeClr val="hlink"/>
                  </a:solidFill>
                  <a:latin typeface="Times New Roman" panose="02020603050405020304" pitchFamily="18" charset="0"/>
                  <a:ea typeface="黑体" panose="02010609060101010101" pitchFamily="49" charset="-122"/>
                </a:defRPr>
              </a:lvl1pPr>
              <a:lvl2pPr marL="742950" indent="-285750" eaLnBrk="0" hangingPunct="0">
                <a:defRPr sz="2800" b="1">
                  <a:solidFill>
                    <a:schemeClr val="hlink"/>
                  </a:solidFill>
                  <a:latin typeface="Times New Roman" panose="02020603050405020304" pitchFamily="18" charset="0"/>
                  <a:ea typeface="黑体" panose="02010609060101010101" pitchFamily="49" charset="-122"/>
                </a:defRPr>
              </a:lvl2pPr>
              <a:lvl3pPr marL="1143000" indent="-228600" eaLnBrk="0" hangingPunct="0">
                <a:defRPr sz="2800" b="1">
                  <a:solidFill>
                    <a:schemeClr val="hlink"/>
                  </a:solidFill>
                  <a:latin typeface="Times New Roman" panose="02020603050405020304" pitchFamily="18" charset="0"/>
                  <a:ea typeface="黑体" panose="02010609060101010101" pitchFamily="49" charset="-122"/>
                </a:defRPr>
              </a:lvl3pPr>
              <a:lvl4pPr marL="1600200" indent="-228600" eaLnBrk="0" hangingPunct="0">
                <a:defRPr sz="2800" b="1">
                  <a:solidFill>
                    <a:schemeClr val="hlink"/>
                  </a:solidFill>
                  <a:latin typeface="Times New Roman" panose="02020603050405020304" pitchFamily="18" charset="0"/>
                  <a:ea typeface="黑体" panose="02010609060101010101" pitchFamily="49" charset="-122"/>
                </a:defRPr>
              </a:lvl4pPr>
              <a:lvl5pPr marL="2057400" indent="-228600" eaLnBrk="0" hangingPunct="0">
                <a:defRPr sz="2800" b="1">
                  <a:solidFill>
                    <a:schemeClr val="hlink"/>
                  </a:solidFill>
                  <a:latin typeface="Times New Roman" panose="02020603050405020304" pitchFamily="18" charset="0"/>
                  <a:ea typeface="黑体" panose="02010609060101010101" pitchFamily="49" charset="-122"/>
                </a:defRPr>
              </a:lvl5pPr>
              <a:lvl6pPr marL="25146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6pPr>
              <a:lvl7pPr marL="29718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7pPr>
              <a:lvl8pPr marL="34290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8pPr>
              <a:lvl9pPr marL="3886200" indent="-228600" eaLnBrk="0" fontAlgn="base" hangingPunct="0">
                <a:spcBef>
                  <a:spcPct val="15000"/>
                </a:spcBef>
                <a:spcAft>
                  <a:spcPct val="25000"/>
                </a:spcAft>
                <a:buChar char="•"/>
                <a:defRPr sz="2800" b="1">
                  <a:solidFill>
                    <a:schemeClr val="hlink"/>
                  </a:solidFill>
                  <a:latin typeface="Times New Roman" panose="02020603050405020304" pitchFamily="18" charset="0"/>
                  <a:ea typeface="黑体" panose="02010609060101010101" pitchFamily="49" charset="-122"/>
                </a:defRPr>
              </a:lvl9pPr>
            </a:lstStyle>
            <a:p>
              <a:pPr eaLnBrk="1" hangingPunct="1"/>
              <a:r>
                <a:rPr lang="en-US" altLang="zh-CN" sz="1800" b="0" dirty="0" err="1">
                  <a:solidFill>
                    <a:srgbClr val="000000"/>
                  </a:solidFill>
                  <a:latin typeface="Arial" panose="020B0604020202020204" pitchFamily="34" charset="0"/>
                  <a:ea typeface="宋体" panose="02010600030101010101" pitchFamily="2" charset="-122"/>
                </a:rPr>
                <a:t>CSRe</a:t>
              </a:r>
              <a:r>
                <a:rPr lang="en-US" altLang="zh-CN" sz="1800" b="0" dirty="0">
                  <a:solidFill>
                    <a:srgbClr val="000000"/>
                  </a:solidFill>
                  <a:latin typeface="Arial" panose="020B0604020202020204" pitchFamily="34" charset="0"/>
                  <a:ea typeface="宋体" panose="02010600030101010101" pitchFamily="2" charset="-122"/>
                </a:rPr>
                <a:t>: </a:t>
              </a:r>
              <a:r>
                <a:rPr lang="zh-CN" altLang="en-US" sz="1800" b="0" dirty="0">
                  <a:solidFill>
                    <a:srgbClr val="000000"/>
                  </a:solidFill>
                  <a:latin typeface="Arial" panose="020B0604020202020204" pitchFamily="34" charset="0"/>
                  <a:ea typeface="宋体" panose="02010600030101010101" pitchFamily="2" charset="-122"/>
                </a:rPr>
                <a:t> </a:t>
              </a:r>
              <a:r>
                <a:rPr lang="en-US" altLang="zh-CN" sz="1800" b="0" dirty="0">
                  <a:solidFill>
                    <a:srgbClr val="000000"/>
                  </a:solidFill>
                  <a:latin typeface="Arial" panose="020B0604020202020204" pitchFamily="34" charset="0"/>
                  <a:ea typeface="宋体" panose="02010600030101010101" pitchFamily="2" charset="-122"/>
                </a:rPr>
                <a:t>Q</a:t>
              </a:r>
              <a:r>
                <a:rPr lang="zh-CN" altLang="en-US" sz="1800" b="0" dirty="0">
                  <a:solidFill>
                    <a:srgbClr val="000000"/>
                  </a:solidFill>
                  <a:latin typeface="Arial" panose="020B0604020202020204" pitchFamily="34" charset="0"/>
                  <a:ea typeface="宋体" panose="02010600030101010101" pitchFamily="2" charset="-122"/>
                </a:rPr>
                <a:t>＝</a:t>
              </a:r>
              <a:r>
                <a:rPr lang="en-US" altLang="zh-CN" sz="1800" b="0" dirty="0">
                  <a:solidFill>
                    <a:srgbClr val="000000"/>
                  </a:solidFill>
                  <a:latin typeface="Arial" panose="020B0604020202020204" pitchFamily="34" charset="0"/>
                  <a:ea typeface="宋体" panose="02010600030101010101" pitchFamily="2" charset="-122"/>
                </a:rPr>
                <a:t>100(43) </a:t>
              </a:r>
              <a:r>
                <a:rPr lang="en-US" altLang="zh-CN" sz="1800" b="0" dirty="0" err="1">
                  <a:solidFill>
                    <a:srgbClr val="000000"/>
                  </a:solidFill>
                  <a:latin typeface="Arial" panose="020B0604020202020204" pitchFamily="34" charset="0"/>
                  <a:ea typeface="宋体" panose="02010600030101010101" pitchFamily="2" charset="-122"/>
                </a:rPr>
                <a:t>keV</a:t>
              </a:r>
              <a:endParaRPr lang="en-US" altLang="zh-CN" sz="1800" b="0" dirty="0">
                <a:solidFill>
                  <a:srgbClr val="000000"/>
                </a:solidFill>
                <a:latin typeface="Arial" panose="020B0604020202020204" pitchFamily="34" charset="0"/>
                <a:ea typeface="宋体" panose="02010600030101010101" pitchFamily="2" charset="-122"/>
              </a:endParaRPr>
            </a:p>
          </p:txBody>
        </p:sp>
        <p:sp>
          <p:nvSpPr>
            <p:cNvPr id="215048" name="Line 8"/>
            <p:cNvSpPr>
              <a:spLocks noChangeShapeType="1"/>
            </p:cNvSpPr>
            <p:nvPr/>
          </p:nvSpPr>
          <p:spPr bwMode="auto">
            <a:xfrm flipH="1" flipV="1">
              <a:off x="6096000" y="2095501"/>
              <a:ext cx="863600" cy="1871663"/>
            </a:xfrm>
            <a:prstGeom prst="line">
              <a:avLst/>
            </a:prstGeom>
            <a:noFill/>
            <a:ln w="31750">
              <a:solidFill>
                <a:srgbClr val="66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15000"/>
                </a:spcBef>
                <a:spcAft>
                  <a:spcPct val="25000"/>
                </a:spcAft>
                <a:buFontTx/>
                <a:buChar char="•"/>
              </a:pPr>
              <a:endParaRPr lang="zh-CN" altLang="en-US" sz="2800" b="1">
                <a:solidFill>
                  <a:srgbClr val="009999"/>
                </a:solidFill>
                <a:ea typeface="黑体" panose="02010609060101010101" pitchFamily="49" charset="-122"/>
              </a:endParaRPr>
            </a:p>
          </p:txBody>
        </p:sp>
        <p:sp>
          <p:nvSpPr>
            <p:cNvPr id="2" name="矩形 1"/>
            <p:cNvSpPr/>
            <p:nvPr/>
          </p:nvSpPr>
          <p:spPr>
            <a:xfrm>
              <a:off x="7151973" y="2295043"/>
              <a:ext cx="2590800" cy="579344"/>
            </a:xfrm>
            <a:prstGeom prst="rect">
              <a:avLst/>
            </a:prstGeom>
          </p:spPr>
          <p:txBody>
            <a:bodyPr wrap="square">
              <a:spAutoFit/>
            </a:bodyPr>
            <a:lstStyle/>
            <a:p>
              <a:pPr algn="ctr"/>
              <a:r>
                <a:rPr lang="en-US" altLang="zh-CN" sz="2400" baseline="30000" dirty="0">
                  <a:solidFill>
                    <a:srgbClr val="9900CC"/>
                  </a:solidFill>
                  <a:latin typeface="Arial" panose="020B0604020202020204" pitchFamily="34" charset="0"/>
                </a:rPr>
                <a:t>42</a:t>
              </a:r>
              <a:r>
                <a:rPr lang="en-US" altLang="zh-CN" sz="2400" dirty="0">
                  <a:solidFill>
                    <a:srgbClr val="9900CC"/>
                  </a:solidFill>
                  <a:latin typeface="Arial" panose="020B0604020202020204" pitchFamily="34" charset="0"/>
                </a:rPr>
                <a:t>Ti(</a:t>
              </a:r>
              <a:r>
                <a:rPr lang="en-US" altLang="zh-CN" sz="2400" i="1" dirty="0" err="1">
                  <a:solidFill>
                    <a:srgbClr val="9900CC"/>
                  </a:solidFill>
                  <a:latin typeface="Arial" panose="020B0604020202020204" pitchFamily="34" charset="0"/>
                </a:rPr>
                <a:t>p</a:t>
              </a:r>
              <a:r>
                <a:rPr lang="en-US" altLang="zh-CN" sz="2400" dirty="0" err="1">
                  <a:solidFill>
                    <a:srgbClr val="9900CC"/>
                  </a:solidFill>
                  <a:latin typeface="Arial" panose="020B0604020202020204" pitchFamily="34" charset="0"/>
                </a:rPr>
                <a:t>,</a:t>
              </a:r>
              <a:r>
                <a:rPr lang="en-US" altLang="zh-CN" sz="2400" dirty="0" err="1">
                  <a:solidFill>
                    <a:srgbClr val="9900CC"/>
                  </a:solidFill>
                  <a:latin typeface="Symbol" panose="05050102010706020507" pitchFamily="18" charset="2"/>
                </a:rPr>
                <a:t>g</a:t>
              </a:r>
              <a:r>
                <a:rPr lang="en-US" altLang="zh-CN" sz="2400" dirty="0">
                  <a:solidFill>
                    <a:srgbClr val="9900CC"/>
                  </a:solidFill>
                  <a:latin typeface="Arial" panose="020B0604020202020204" pitchFamily="34" charset="0"/>
                </a:rPr>
                <a:t>)</a:t>
              </a:r>
              <a:r>
                <a:rPr lang="en-US" altLang="zh-CN" sz="2400" baseline="30000" dirty="0">
                  <a:solidFill>
                    <a:srgbClr val="9900CC"/>
                  </a:solidFill>
                  <a:latin typeface="Arial" panose="020B0604020202020204" pitchFamily="34" charset="0"/>
                </a:rPr>
                <a:t>43</a:t>
              </a:r>
              <a:r>
                <a:rPr lang="en-US" altLang="zh-CN" sz="2400" dirty="0">
                  <a:solidFill>
                    <a:srgbClr val="9900CC"/>
                  </a:solidFill>
                  <a:latin typeface="Arial" panose="020B0604020202020204" pitchFamily="34" charset="0"/>
                </a:rPr>
                <a:t>V</a:t>
              </a:r>
              <a:endParaRPr lang="zh-CN" altLang="en-US" sz="2400" dirty="0">
                <a:solidFill>
                  <a:srgbClr val="9900CC"/>
                </a:solidFill>
              </a:endParaRPr>
            </a:p>
          </p:txBody>
        </p:sp>
      </p:grpSp>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813" y="1752600"/>
            <a:ext cx="5410200" cy="411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p:nvPr/>
        </p:nvSpPr>
        <p:spPr>
          <a:xfrm>
            <a:off x="305036" y="822415"/>
            <a:ext cx="8534164"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rPr>
              <a:t>(</a:t>
            </a:r>
            <a:r>
              <a:rPr lang="en-US" altLang="zh-CN" sz="2800" b="1" i="1" dirty="0" err="1">
                <a:solidFill>
                  <a:srgbClr val="002060"/>
                </a:solidFill>
              </a:rPr>
              <a:t>p,γ</a:t>
            </a:r>
            <a:r>
              <a:rPr lang="en-US" altLang="zh-CN" sz="2800" b="1" i="1" dirty="0">
                <a:solidFill>
                  <a:srgbClr val="002060"/>
                </a:solidFill>
              </a:rPr>
              <a:t> </a:t>
            </a:r>
            <a:r>
              <a:rPr lang="en-US" altLang="zh-CN" sz="2800" b="1" dirty="0">
                <a:solidFill>
                  <a:srgbClr val="002060"/>
                </a:solidFill>
              </a:rPr>
              <a:t>) reaction rates in the </a:t>
            </a:r>
            <a:r>
              <a:rPr lang="en-US" altLang="zh-CN" sz="2800" b="1" i="1" dirty="0" err="1">
                <a:solidFill>
                  <a:srgbClr val="002060"/>
                </a:solidFill>
              </a:rPr>
              <a:t>rp</a:t>
            </a:r>
            <a:r>
              <a:rPr lang="en-US" altLang="zh-CN" sz="2800" b="1" dirty="0">
                <a:solidFill>
                  <a:srgbClr val="002060"/>
                </a:solidFill>
              </a:rPr>
              <a:t>-process of type-I XRB</a:t>
            </a:r>
          </a:p>
        </p:txBody>
      </p:sp>
      <p:sp>
        <p:nvSpPr>
          <p:cNvPr id="15"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4" name="文本框 3"/>
          <p:cNvSpPr txBox="1"/>
          <p:nvPr/>
        </p:nvSpPr>
        <p:spPr>
          <a:xfrm>
            <a:off x="9906000" y="4009306"/>
            <a:ext cx="1863011" cy="430887"/>
          </a:xfrm>
          <a:prstGeom prst="rect">
            <a:avLst/>
          </a:prstGeom>
          <a:solidFill>
            <a:schemeClr val="accent1"/>
          </a:solidFill>
        </p:spPr>
        <p:txBody>
          <a:bodyPr wrap="none" rtlCol="0">
            <a:spAutoFit/>
          </a:bodyPr>
          <a:lstStyle/>
          <a:p>
            <a:r>
              <a:rPr lang="en-US" altLang="zh-CN" sz="2200" b="1" baseline="30000" dirty="0" smtClean="0"/>
              <a:t>46</a:t>
            </a:r>
            <a:r>
              <a:rPr lang="en-US" altLang="zh-CN" sz="2200" b="1" dirty="0" smtClean="0"/>
              <a:t>Cr(p,</a:t>
            </a:r>
            <a:r>
              <a:rPr lang="el-GR" altLang="zh-CN" sz="2200" b="1" dirty="0" smtClean="0"/>
              <a:t>γ</a:t>
            </a:r>
            <a:r>
              <a:rPr lang="en-US" altLang="zh-CN" sz="2200" b="1" dirty="0" smtClean="0"/>
              <a:t>)</a:t>
            </a:r>
            <a:r>
              <a:rPr lang="en-US" altLang="zh-CN" sz="2200" b="1" baseline="30000" dirty="0" smtClean="0"/>
              <a:t>47</a:t>
            </a:r>
            <a:r>
              <a:rPr lang="en-US" altLang="zh-CN" sz="2200" b="1" dirty="0" smtClean="0"/>
              <a:t>Mn</a:t>
            </a:r>
            <a:endParaRPr lang="zh-CN" altLang="en-US" sz="2200" b="1" dirty="0"/>
          </a:p>
        </p:txBody>
      </p:sp>
    </p:spTree>
    <p:extLst>
      <p:ext uri="{BB962C8B-B14F-4D97-AF65-F5344CB8AC3E}">
        <p14:creationId xmlns:p14="http://schemas.microsoft.com/office/powerpoint/2010/main" val="3247546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p:cNvSpPr>
            <a:spLocks noChangeArrowheads="1"/>
          </p:cNvSpPr>
          <p:nvPr/>
        </p:nvSpPr>
        <p:spPr bwMode="auto">
          <a:xfrm>
            <a:off x="2743200" y="2209800"/>
            <a:ext cx="7239000" cy="685800"/>
          </a:xfrm>
          <a:prstGeom prst="roundRect">
            <a:avLst>
              <a:gd name="adj" fmla="val 16667"/>
            </a:avLst>
          </a:prstGeom>
          <a:gradFill rotWithShape="0">
            <a:gsLst>
              <a:gs pos="0">
                <a:srgbClr val="FF9900"/>
              </a:gs>
              <a:gs pos="100000">
                <a:srgbClr val="FEE8C8"/>
              </a:gs>
            </a:gsLst>
            <a:lin ang="10800000" scaled="1"/>
          </a:gradFill>
          <a:ln w="12600">
            <a:solidFill>
              <a:srgbClr val="FFFFFF"/>
            </a:solidFill>
            <a:miter lim="800000"/>
            <a:headEnd/>
            <a:tailEnd/>
          </a:ln>
          <a:effectLst>
            <a:outerShdw dist="99193" dir="2381944"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30" name="AutoShape 6"/>
          <p:cNvSpPr>
            <a:spLocks noChangeArrowheads="1"/>
          </p:cNvSpPr>
          <p:nvPr/>
        </p:nvSpPr>
        <p:spPr bwMode="auto">
          <a:xfrm>
            <a:off x="2286000" y="2209800"/>
            <a:ext cx="685800" cy="685800"/>
          </a:xfrm>
          <a:prstGeom prst="diamond">
            <a:avLst/>
          </a:prstGeom>
          <a:solidFill>
            <a:srgbClr val="FF9900"/>
          </a:solidFill>
          <a:ln w="25560">
            <a:solidFill>
              <a:srgbClr val="FFFFFF"/>
            </a:solidFill>
            <a:miter lim="800000"/>
            <a:headEnd/>
            <a:tailEnd/>
          </a:ln>
          <a:effectLst>
            <a:outerShdw dist="63504" dir="2216092"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31" name="Text Box 7"/>
          <p:cNvSpPr txBox="1">
            <a:spLocks noChangeArrowheads="1"/>
          </p:cNvSpPr>
          <p:nvPr/>
        </p:nvSpPr>
        <p:spPr bwMode="auto">
          <a:xfrm>
            <a:off x="3124200" y="2362201"/>
            <a:ext cx="6934200"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buClr>
                <a:srgbClr val="000000"/>
              </a:buClr>
              <a:buSzPct val="100000"/>
            </a:pPr>
            <a:r>
              <a:rPr lang="en-US" altLang="zh-CN" sz="2200" b="1" dirty="0">
                <a:solidFill>
                  <a:srgbClr val="000000"/>
                </a:solidFill>
                <a:latin typeface="Arial" panose="020B0604020202020204" pitchFamily="34" charset="0"/>
                <a:ea typeface="黑体" panose="02010609060101010101" pitchFamily="49" charset="-122"/>
              </a:rPr>
              <a:t>Introduction to mass measurements in </a:t>
            </a:r>
            <a:r>
              <a:rPr lang="en-US" altLang="zh-CN" sz="2200" b="1" dirty="0" err="1">
                <a:solidFill>
                  <a:srgbClr val="000000"/>
                </a:solidFill>
                <a:latin typeface="Arial" panose="020B0604020202020204" pitchFamily="34" charset="0"/>
                <a:ea typeface="黑体" panose="02010609060101010101" pitchFamily="49" charset="-122"/>
              </a:rPr>
              <a:t>CSRe</a:t>
            </a:r>
            <a:r>
              <a:rPr lang="en-US" altLang="zh-CN" sz="2200" b="1" dirty="0">
                <a:solidFill>
                  <a:srgbClr val="000000"/>
                </a:solidFill>
                <a:latin typeface="Arial" panose="020B0604020202020204" pitchFamily="34" charset="0"/>
                <a:ea typeface="黑体" panose="02010609060101010101" pitchFamily="49" charset="-122"/>
              </a:rPr>
              <a:t> </a:t>
            </a:r>
            <a:endParaRPr lang="zh-CN" altLang="en-GB" sz="2200" b="1" dirty="0">
              <a:solidFill>
                <a:srgbClr val="000000"/>
              </a:solidFill>
              <a:latin typeface="Arial" panose="020B0604020202020204" pitchFamily="34" charset="0"/>
              <a:ea typeface="黑体" panose="02010609060101010101" pitchFamily="49" charset="-122"/>
            </a:endParaRPr>
          </a:p>
          <a:p>
            <a:pPr>
              <a:buClr>
                <a:srgbClr val="000000"/>
              </a:buClr>
              <a:buSzPct val="100000"/>
              <a:buFont typeface="Arial" panose="020B0604020202020204" pitchFamily="34" charset="0"/>
              <a:buNone/>
            </a:pPr>
            <a:r>
              <a:rPr lang="en-US" altLang="zh-CN" sz="2200" b="1" dirty="0">
                <a:solidFill>
                  <a:srgbClr val="000000"/>
                </a:solidFill>
                <a:latin typeface="Arial" panose="020B0604020202020204" pitchFamily="34" charset="0"/>
                <a:ea typeface="黑体" panose="02010609060101010101" pitchFamily="49" charset="-122"/>
              </a:rPr>
              <a:t> </a:t>
            </a:r>
            <a:endParaRPr lang="zh-CN" altLang="en-GB" sz="2200" b="1" dirty="0">
              <a:solidFill>
                <a:srgbClr val="000000"/>
              </a:solidFill>
              <a:latin typeface="Arial" panose="020B0604020202020204" pitchFamily="34" charset="0"/>
              <a:ea typeface="黑体" panose="02010609060101010101" pitchFamily="49" charset="-122"/>
            </a:endParaRPr>
          </a:p>
        </p:txBody>
      </p:sp>
      <p:sp>
        <p:nvSpPr>
          <p:cNvPr id="1032" name="Text Box 8"/>
          <p:cNvSpPr txBox="1">
            <a:spLocks noChangeArrowheads="1"/>
          </p:cNvSpPr>
          <p:nvPr/>
        </p:nvSpPr>
        <p:spPr bwMode="auto">
          <a:xfrm>
            <a:off x="2440354" y="2308225"/>
            <a:ext cx="35328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a:buClr>
                <a:srgbClr val="FFFFFF"/>
              </a:buClr>
              <a:buSzPct val="100000"/>
              <a:buFont typeface="Arial" panose="020B0604020202020204" pitchFamily="34" charset="0"/>
              <a:buNone/>
            </a:pPr>
            <a:r>
              <a:rPr lang="en-GB" altLang="zh-CN" sz="2400">
                <a:solidFill>
                  <a:srgbClr val="FFFFFF"/>
                </a:solidFill>
                <a:latin typeface="Arial" panose="020B0604020202020204" pitchFamily="34" charset="0"/>
              </a:rPr>
              <a:t>1</a:t>
            </a:r>
          </a:p>
        </p:txBody>
      </p:sp>
      <p:sp>
        <p:nvSpPr>
          <p:cNvPr id="1033" name="AutoShape 9"/>
          <p:cNvSpPr>
            <a:spLocks noChangeArrowheads="1"/>
          </p:cNvSpPr>
          <p:nvPr/>
        </p:nvSpPr>
        <p:spPr bwMode="auto">
          <a:xfrm>
            <a:off x="2667000" y="4038600"/>
            <a:ext cx="7315200" cy="685800"/>
          </a:xfrm>
          <a:prstGeom prst="roundRect">
            <a:avLst>
              <a:gd name="adj" fmla="val 16667"/>
            </a:avLst>
          </a:prstGeom>
          <a:gradFill rotWithShape="0">
            <a:gsLst>
              <a:gs pos="0">
                <a:srgbClr val="1B9AD9"/>
              </a:gs>
              <a:gs pos="100000">
                <a:srgbClr val="CDE8F5"/>
              </a:gs>
            </a:gsLst>
            <a:lin ang="10800000" scaled="1"/>
          </a:gradFill>
          <a:ln w="12600">
            <a:solidFill>
              <a:srgbClr val="FFFFFF"/>
            </a:solidFill>
            <a:miter lim="800000"/>
            <a:headEnd/>
            <a:tailEnd/>
          </a:ln>
          <a:effectLst>
            <a:outerShdw dist="99193" dir="2381944"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34" name="AutoShape 10"/>
          <p:cNvSpPr>
            <a:spLocks noChangeArrowheads="1"/>
          </p:cNvSpPr>
          <p:nvPr/>
        </p:nvSpPr>
        <p:spPr bwMode="auto">
          <a:xfrm>
            <a:off x="2286000" y="4038600"/>
            <a:ext cx="685800" cy="685800"/>
          </a:xfrm>
          <a:prstGeom prst="diamond">
            <a:avLst/>
          </a:prstGeom>
          <a:solidFill>
            <a:srgbClr val="1B9AD9"/>
          </a:solidFill>
          <a:ln w="25560">
            <a:solidFill>
              <a:srgbClr val="FFFFFF"/>
            </a:solidFill>
            <a:miter lim="800000"/>
            <a:headEnd/>
            <a:tailEnd/>
          </a:ln>
          <a:effectLst>
            <a:outerShdw dist="63504" dir="2216092"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35" name="Text Box 11"/>
          <p:cNvSpPr txBox="1">
            <a:spLocks noChangeArrowheads="1"/>
          </p:cNvSpPr>
          <p:nvPr/>
        </p:nvSpPr>
        <p:spPr bwMode="auto">
          <a:xfrm>
            <a:off x="3124200" y="4191000"/>
            <a:ext cx="69342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buClr>
                <a:srgbClr val="000000"/>
              </a:buClr>
              <a:buSzPct val="100000"/>
              <a:buFont typeface="Arial" panose="020B0604020202020204" pitchFamily="34" charset="0"/>
              <a:buNone/>
            </a:pPr>
            <a:r>
              <a:rPr lang="en-US" altLang="zh-CN" sz="2400" b="1" dirty="0">
                <a:solidFill>
                  <a:srgbClr val="000000"/>
                </a:solidFill>
                <a:latin typeface="Arial" panose="020B0604020202020204" pitchFamily="34" charset="0"/>
                <a:ea typeface="黑体" panose="02010609060101010101" pitchFamily="49" charset="-122"/>
              </a:rPr>
              <a:t>Impact on some issues in </a:t>
            </a:r>
            <a:r>
              <a:rPr lang="en-US" altLang="zh-CN" sz="2400" b="1" dirty="0" err="1">
                <a:solidFill>
                  <a:srgbClr val="000000"/>
                </a:solidFill>
                <a:latin typeface="Arial" panose="020B0604020202020204" pitchFamily="34" charset="0"/>
                <a:ea typeface="黑体" panose="02010609060101010101" pitchFamily="49" charset="-122"/>
              </a:rPr>
              <a:t>rp</a:t>
            </a:r>
            <a:r>
              <a:rPr lang="en-US" altLang="zh-CN" sz="2400" b="1" dirty="0">
                <a:solidFill>
                  <a:srgbClr val="000000"/>
                </a:solidFill>
                <a:latin typeface="Arial" panose="020B0604020202020204" pitchFamily="34" charset="0"/>
                <a:ea typeface="黑体" panose="02010609060101010101" pitchFamily="49" charset="-122"/>
              </a:rPr>
              <a:t>- &amp; </a:t>
            </a:r>
            <a:r>
              <a:rPr lang="en-US" altLang="zh-CN" sz="2400" b="1" dirty="0">
                <a:solidFill>
                  <a:srgbClr val="000000"/>
                </a:solidFill>
                <a:latin typeface="Arial" panose="020B0604020202020204" pitchFamily="34" charset="0"/>
                <a:ea typeface="黑体" panose="02010609060101010101" pitchFamily="49" charset="-122"/>
                <a:sym typeface="Symbol" panose="05050102010706020507" pitchFamily="18" charset="2"/>
              </a:rPr>
              <a:t></a:t>
            </a:r>
            <a:r>
              <a:rPr lang="en-US" altLang="zh-CN" sz="2400" b="1" dirty="0">
                <a:solidFill>
                  <a:srgbClr val="000000"/>
                </a:solidFill>
                <a:latin typeface="Arial" panose="020B0604020202020204" pitchFamily="34" charset="0"/>
                <a:ea typeface="黑体" panose="02010609060101010101" pitchFamily="49" charset="-122"/>
              </a:rPr>
              <a:t>p-processes</a:t>
            </a:r>
            <a:endParaRPr lang="zh-CN" altLang="en-GB" sz="2400" b="1" dirty="0">
              <a:solidFill>
                <a:srgbClr val="000000"/>
              </a:solidFill>
              <a:latin typeface="Arial" panose="020B0604020202020204" pitchFamily="34" charset="0"/>
              <a:ea typeface="黑体" panose="02010609060101010101" pitchFamily="49" charset="-122"/>
            </a:endParaRPr>
          </a:p>
        </p:txBody>
      </p:sp>
      <p:sp>
        <p:nvSpPr>
          <p:cNvPr id="1036" name="Text Box 12"/>
          <p:cNvSpPr txBox="1">
            <a:spLocks noChangeArrowheads="1"/>
          </p:cNvSpPr>
          <p:nvPr/>
        </p:nvSpPr>
        <p:spPr bwMode="auto">
          <a:xfrm>
            <a:off x="2440356" y="4137025"/>
            <a:ext cx="35327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a:buClr>
                <a:srgbClr val="FFFFFF"/>
              </a:buClr>
              <a:buSzPct val="100000"/>
              <a:buFont typeface="Arial" panose="020B0604020202020204" pitchFamily="34" charset="0"/>
              <a:buNone/>
            </a:pPr>
            <a:r>
              <a:rPr lang="en-GB" altLang="zh-CN" sz="2400" dirty="0">
                <a:solidFill>
                  <a:srgbClr val="FFFFFF"/>
                </a:solidFill>
                <a:latin typeface="Arial" panose="020B0604020202020204" pitchFamily="34" charset="0"/>
              </a:rPr>
              <a:t>3</a:t>
            </a:r>
          </a:p>
        </p:txBody>
      </p:sp>
      <p:sp>
        <p:nvSpPr>
          <p:cNvPr id="1037" name="AutoShape 17"/>
          <p:cNvSpPr>
            <a:spLocks noChangeArrowheads="1"/>
          </p:cNvSpPr>
          <p:nvPr/>
        </p:nvSpPr>
        <p:spPr bwMode="auto">
          <a:xfrm>
            <a:off x="2667000" y="4984750"/>
            <a:ext cx="7315200" cy="685800"/>
          </a:xfrm>
          <a:prstGeom prst="roundRect">
            <a:avLst>
              <a:gd name="adj" fmla="val 16667"/>
            </a:avLst>
          </a:prstGeom>
          <a:gradFill rotWithShape="0">
            <a:gsLst>
              <a:gs pos="0">
                <a:srgbClr val="969696"/>
              </a:gs>
              <a:gs pos="100000">
                <a:srgbClr val="E7E7E7"/>
              </a:gs>
            </a:gsLst>
            <a:lin ang="10800000" scaled="1"/>
          </a:gradFill>
          <a:ln w="12600">
            <a:solidFill>
              <a:srgbClr val="FFFFFF"/>
            </a:solidFill>
            <a:miter lim="800000"/>
            <a:headEnd/>
            <a:tailEnd/>
          </a:ln>
          <a:effectLst>
            <a:outerShdw dist="99193" dir="2381944"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38" name="AutoShape 18"/>
          <p:cNvSpPr>
            <a:spLocks noChangeArrowheads="1"/>
          </p:cNvSpPr>
          <p:nvPr/>
        </p:nvSpPr>
        <p:spPr bwMode="auto">
          <a:xfrm>
            <a:off x="2286000" y="5029200"/>
            <a:ext cx="685800" cy="685800"/>
          </a:xfrm>
          <a:prstGeom prst="diamond">
            <a:avLst/>
          </a:prstGeom>
          <a:solidFill>
            <a:srgbClr val="969696"/>
          </a:solidFill>
          <a:ln w="25560">
            <a:solidFill>
              <a:srgbClr val="FFFFFF"/>
            </a:solidFill>
            <a:miter lim="800000"/>
            <a:headEnd/>
            <a:tailEnd/>
          </a:ln>
          <a:effectLst>
            <a:outerShdw dist="63504" dir="2216092"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1040" name="Text Box 20"/>
          <p:cNvSpPr txBox="1">
            <a:spLocks noChangeArrowheads="1"/>
          </p:cNvSpPr>
          <p:nvPr/>
        </p:nvSpPr>
        <p:spPr bwMode="auto">
          <a:xfrm>
            <a:off x="2440355" y="5127625"/>
            <a:ext cx="35327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a:buClr>
                <a:srgbClr val="FFFFFF"/>
              </a:buClr>
              <a:buSzPct val="100000"/>
              <a:buFont typeface="Arial" panose="020B0604020202020204" pitchFamily="34" charset="0"/>
              <a:buNone/>
            </a:pPr>
            <a:r>
              <a:rPr lang="en-GB" altLang="zh-CN" sz="2400" dirty="0">
                <a:solidFill>
                  <a:srgbClr val="FFFFFF"/>
                </a:solidFill>
                <a:latin typeface="Arial" panose="020B0604020202020204" pitchFamily="34" charset="0"/>
              </a:rPr>
              <a:t>4</a:t>
            </a:r>
          </a:p>
        </p:txBody>
      </p:sp>
      <p:sp>
        <p:nvSpPr>
          <p:cNvPr id="21" name="Text Box 6"/>
          <p:cNvSpPr txBox="1">
            <a:spLocks noChangeArrowheads="1"/>
          </p:cNvSpPr>
          <p:nvPr/>
        </p:nvSpPr>
        <p:spPr bwMode="auto">
          <a:xfrm>
            <a:off x="1524000" y="1229380"/>
            <a:ext cx="9144000" cy="5232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r>
              <a:rPr lang="en-US" altLang="zh-CN" sz="2800" b="1" dirty="0">
                <a:latin typeface="+mj-lt"/>
              </a:rPr>
              <a:t>Outline</a:t>
            </a:r>
            <a:endParaRPr lang="zh-CN" altLang="zh-CN" sz="2800" b="1" dirty="0">
              <a:latin typeface="+mj-lt"/>
            </a:endParaRPr>
          </a:p>
        </p:txBody>
      </p:sp>
      <p:sp>
        <p:nvSpPr>
          <p:cNvPr id="22" name="Text Box 11"/>
          <p:cNvSpPr txBox="1">
            <a:spLocks noChangeArrowheads="1"/>
          </p:cNvSpPr>
          <p:nvPr/>
        </p:nvSpPr>
        <p:spPr bwMode="auto">
          <a:xfrm>
            <a:off x="3124200" y="5105400"/>
            <a:ext cx="4876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buClr>
                <a:srgbClr val="000000"/>
              </a:buClr>
              <a:buSzPct val="100000"/>
              <a:buFont typeface="Arial" panose="020B0604020202020204" pitchFamily="34" charset="0"/>
              <a:buNone/>
            </a:pPr>
            <a:r>
              <a:rPr lang="en-US" altLang="zh-CN" sz="2400" b="1" dirty="0">
                <a:solidFill>
                  <a:srgbClr val="000000"/>
                </a:solidFill>
                <a:latin typeface="Arial" panose="020B0604020202020204" pitchFamily="34" charset="0"/>
                <a:ea typeface="黑体" panose="02010609060101010101" pitchFamily="49" charset="-122"/>
              </a:rPr>
              <a:t>Summary &amp; perspectives </a:t>
            </a:r>
            <a:endParaRPr lang="zh-CN" altLang="en-GB" sz="2400" b="1" dirty="0">
              <a:solidFill>
                <a:srgbClr val="000000"/>
              </a:solidFill>
              <a:latin typeface="Arial" panose="020B0604020202020204" pitchFamily="34" charset="0"/>
              <a:ea typeface="黑体" panose="02010609060101010101" pitchFamily="49" charset="-122"/>
            </a:endParaRPr>
          </a:p>
        </p:txBody>
      </p:sp>
      <p:sp>
        <p:nvSpPr>
          <p:cNvPr id="23" name="AutoShape 5"/>
          <p:cNvSpPr>
            <a:spLocks noChangeArrowheads="1"/>
          </p:cNvSpPr>
          <p:nvPr/>
        </p:nvSpPr>
        <p:spPr bwMode="auto">
          <a:xfrm>
            <a:off x="2743200" y="3124200"/>
            <a:ext cx="7239000" cy="685800"/>
          </a:xfrm>
          <a:prstGeom prst="roundRect">
            <a:avLst>
              <a:gd name="adj" fmla="val 16667"/>
            </a:avLst>
          </a:prstGeom>
          <a:gradFill rotWithShape="0">
            <a:gsLst>
              <a:gs pos="0">
                <a:srgbClr val="FF99CC"/>
              </a:gs>
              <a:gs pos="100000">
                <a:srgbClr val="FEE8C8"/>
              </a:gs>
            </a:gsLst>
            <a:lin ang="10800000" scaled="1"/>
          </a:gradFill>
          <a:ln w="12600">
            <a:solidFill>
              <a:srgbClr val="FFFFFF"/>
            </a:solidFill>
            <a:miter lim="800000"/>
            <a:headEnd/>
            <a:tailEnd/>
          </a:ln>
          <a:effectLst>
            <a:outerShdw dist="99193" dir="2381944"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24" name="AutoShape 6"/>
          <p:cNvSpPr>
            <a:spLocks noChangeArrowheads="1"/>
          </p:cNvSpPr>
          <p:nvPr/>
        </p:nvSpPr>
        <p:spPr bwMode="auto">
          <a:xfrm>
            <a:off x="2286000" y="3124200"/>
            <a:ext cx="685800" cy="685800"/>
          </a:xfrm>
          <a:prstGeom prst="diamond">
            <a:avLst/>
          </a:prstGeom>
          <a:solidFill>
            <a:srgbClr val="FF99CC"/>
          </a:solidFill>
          <a:ln w="25560">
            <a:solidFill>
              <a:srgbClr val="FFFFFF"/>
            </a:solidFill>
            <a:miter lim="800000"/>
            <a:headEnd/>
            <a:tailEnd/>
          </a:ln>
          <a:effectLst>
            <a:outerShdw dist="63504" dir="2216092" algn="ctr" rotWithShape="0">
              <a:srgbClr val="333333">
                <a:alpha val="50026"/>
              </a:srgbClr>
            </a:outerShdw>
          </a:effectLst>
        </p:spPr>
        <p:txBody>
          <a:bodyPr wrap="none" anchor="ct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Clr>
                <a:srgbClr val="003366"/>
              </a:buClr>
              <a:buSzPct val="100000"/>
              <a:buFont typeface="Arial" panose="020B0604020202020204" pitchFamily="34" charset="0"/>
              <a:buNone/>
            </a:pPr>
            <a:endParaRPr lang="zh-CN" altLang="en-US">
              <a:latin typeface="Arial" panose="020B0604020202020204" pitchFamily="34" charset="0"/>
            </a:endParaRPr>
          </a:p>
        </p:txBody>
      </p:sp>
      <p:sp>
        <p:nvSpPr>
          <p:cNvPr id="25" name="Text Box 7"/>
          <p:cNvSpPr txBox="1">
            <a:spLocks noChangeArrowheads="1"/>
          </p:cNvSpPr>
          <p:nvPr/>
        </p:nvSpPr>
        <p:spPr bwMode="auto">
          <a:xfrm>
            <a:off x="3124200" y="3276600"/>
            <a:ext cx="6934200" cy="4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buClr>
                <a:srgbClr val="000000"/>
              </a:buClr>
              <a:buSzPct val="100000"/>
              <a:buFont typeface="Arial" panose="020B0604020202020204" pitchFamily="34" charset="0"/>
              <a:buNone/>
            </a:pPr>
            <a:r>
              <a:rPr lang="en-US" altLang="zh-CN" sz="2200" b="1" dirty="0">
                <a:solidFill>
                  <a:srgbClr val="000000"/>
                </a:solidFill>
                <a:latin typeface="Arial" panose="020B0604020202020204" pitchFamily="34" charset="0"/>
                <a:ea typeface="黑体" panose="02010609060101010101" pitchFamily="49" charset="-122"/>
              </a:rPr>
              <a:t>Experimental details and brief results </a:t>
            </a:r>
            <a:endParaRPr lang="zh-CN" altLang="en-GB" sz="2200" b="1" dirty="0">
              <a:solidFill>
                <a:srgbClr val="000000"/>
              </a:solidFill>
              <a:latin typeface="Arial" panose="020B0604020202020204" pitchFamily="34" charset="0"/>
              <a:ea typeface="黑体" panose="02010609060101010101" pitchFamily="49" charset="-122"/>
            </a:endParaRPr>
          </a:p>
        </p:txBody>
      </p:sp>
      <p:sp>
        <p:nvSpPr>
          <p:cNvPr id="26" name="Text Box 8"/>
          <p:cNvSpPr txBox="1">
            <a:spLocks noChangeArrowheads="1"/>
          </p:cNvSpPr>
          <p:nvPr/>
        </p:nvSpPr>
        <p:spPr bwMode="auto">
          <a:xfrm>
            <a:off x="2440356" y="3222625"/>
            <a:ext cx="35327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Times New Roman" panose="02020603050405020304" pitchFamily="18" charset="0"/>
                <a:ea typeface="宋体" panose="02010600030101010101" pitchFamily="2" charset="-122"/>
              </a:defRPr>
            </a:lvl9pPr>
          </a:lstStyle>
          <a:p>
            <a:pPr algn="ctr">
              <a:buClr>
                <a:srgbClr val="FFFFFF"/>
              </a:buClr>
              <a:buSzPct val="100000"/>
              <a:buFont typeface="Arial" panose="020B0604020202020204" pitchFamily="34" charset="0"/>
              <a:buNone/>
            </a:pPr>
            <a:r>
              <a:rPr lang="en-GB" altLang="zh-CN" sz="2400" dirty="0">
                <a:solidFill>
                  <a:srgbClr val="FFFFFF"/>
                </a:solidFill>
                <a:latin typeface="Arial" panose="020B0604020202020204" pitchFamily="34" charset="0"/>
              </a:rPr>
              <a:t>2</a:t>
            </a:r>
          </a:p>
        </p:txBody>
      </p:sp>
      <p:sp>
        <p:nvSpPr>
          <p:cNvPr id="32" name="Rectangle 2"/>
          <p:cNvSpPr>
            <a:spLocks noChangeArrowheads="1"/>
          </p:cNvSpPr>
          <p:nvPr/>
        </p:nvSpPr>
        <p:spPr bwMode="auto">
          <a:xfrm>
            <a:off x="1981200" y="222233"/>
            <a:ext cx="8938601" cy="838200"/>
          </a:xfrm>
          <a:prstGeom prst="rect">
            <a:avLst/>
          </a:prstGeom>
          <a:solidFill>
            <a:schemeClr val="accent1">
              <a:lumMod val="50000"/>
            </a:schemeClr>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altLang="zh-CN" sz="2600" b="1" dirty="0">
                <a:solidFill>
                  <a:schemeClr val="bg1"/>
                </a:solidFill>
                <a:latin typeface="Cambria" panose="02040503050406030204" pitchFamily="18" charset="0"/>
              </a:rPr>
              <a:t>15th International Symposium on Nuclei in the Cosmos</a:t>
            </a:r>
            <a:endParaRPr lang="zh-CN" altLang="zh-CN" sz="2600" b="1" kern="0" dirty="0">
              <a:solidFill>
                <a:schemeClr val="bg1"/>
              </a:solidFill>
              <a:latin typeface="Cambria" panose="02040503050406030204" pitchFamily="18" charset="0"/>
              <a:ea typeface="黑体" panose="02010609060101010101" pitchFamily="49" charset="-122"/>
              <a:cs typeface="Arial"/>
            </a:endParaRPr>
          </a:p>
        </p:txBody>
      </p:sp>
      <p:pic>
        <p:nvPicPr>
          <p:cNvPr id="33" name="图片 32"/>
          <p:cNvPicPr>
            <a:picLocks noChangeAspect="1"/>
          </p:cNvPicPr>
          <p:nvPr/>
        </p:nvPicPr>
        <p:blipFill>
          <a:blip r:embed="rId2"/>
          <a:stretch>
            <a:fillRect/>
          </a:stretch>
        </p:blipFill>
        <p:spPr>
          <a:xfrm>
            <a:off x="36007" y="129364"/>
            <a:ext cx="2034199" cy="1219200"/>
          </a:xfrm>
          <a:prstGeom prst="rect">
            <a:avLst/>
          </a:prstGeom>
        </p:spPr>
      </p:pic>
      <p:pic>
        <p:nvPicPr>
          <p:cNvPr id="34" name="Picture 10" descr="logo"/>
          <p:cNvPicPr>
            <a:picLocks noChangeAspect="1" noChangeArrowheads="1"/>
          </p:cNvPicPr>
          <p:nvPr/>
        </p:nvPicPr>
        <p:blipFill>
          <a:blip r:embed="rId3" cstate="print"/>
          <a:srcRect/>
          <a:stretch>
            <a:fillRect/>
          </a:stretch>
        </p:blipFill>
        <p:spPr bwMode="auto">
          <a:xfrm>
            <a:off x="10777241" y="0"/>
            <a:ext cx="1438367" cy="1375452"/>
          </a:xfrm>
          <a:prstGeom prst="rect">
            <a:avLst/>
          </a:prstGeom>
          <a:noFill/>
          <a:ln w="9525">
            <a:noFill/>
            <a:miter lim="800000"/>
            <a:headEnd/>
            <a:tailEnd/>
          </a:ln>
        </p:spPr>
      </p:pic>
    </p:spTree>
    <p:extLst>
      <p:ext uri="{BB962C8B-B14F-4D97-AF65-F5344CB8AC3E}">
        <p14:creationId xmlns:p14="http://schemas.microsoft.com/office/powerpoint/2010/main" val="1920870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51" name="矩形 50"/>
          <p:cNvSpPr/>
          <p:nvPr/>
        </p:nvSpPr>
        <p:spPr>
          <a:xfrm>
            <a:off x="305036" y="822415"/>
            <a:ext cx="7695964"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smtClean="0">
                <a:solidFill>
                  <a:srgbClr val="FF0000"/>
                </a:solidFill>
              </a:rPr>
              <a:t>Waiting </a:t>
            </a:r>
            <a:r>
              <a:rPr lang="en-US" altLang="zh-CN" sz="2800" b="1" dirty="0">
                <a:solidFill>
                  <a:srgbClr val="FF0000"/>
                </a:solidFill>
              </a:rPr>
              <a:t>point </a:t>
            </a:r>
            <a:r>
              <a:rPr lang="en-US" altLang="zh-CN" sz="2800" b="1" dirty="0">
                <a:solidFill>
                  <a:srgbClr val="002060"/>
                </a:solidFill>
              </a:rPr>
              <a:t>nucleus </a:t>
            </a:r>
            <a:r>
              <a:rPr lang="en-US" altLang="zh-CN" sz="2800" b="1" baseline="30000" dirty="0">
                <a:solidFill>
                  <a:srgbClr val="002060"/>
                </a:solidFill>
                <a:ea typeface="宋体" charset="-122"/>
              </a:rPr>
              <a:t>64</a:t>
            </a:r>
            <a:r>
              <a:rPr lang="en-US" altLang="zh-CN" sz="2800" b="1" dirty="0">
                <a:solidFill>
                  <a:srgbClr val="002060"/>
                </a:solidFill>
                <a:ea typeface="宋体" charset="-122"/>
              </a:rPr>
              <a:t>Ge in</a:t>
            </a:r>
            <a:r>
              <a:rPr lang="en-US" altLang="zh-CN" sz="2800" b="1" dirty="0">
                <a:solidFill>
                  <a:srgbClr val="002060"/>
                </a:solidFill>
                <a:latin typeface="Arial Unicode MS" panose="020B0604020202020204" pitchFamily="34" charset="-122"/>
                <a:ea typeface="Arial Unicode MS" panose="020B0604020202020204" pitchFamily="34" charset="-122"/>
                <a:cs typeface="Arial Unicode MS" panose="020B0604020202020204" pitchFamily="34" charset="-122"/>
              </a:rPr>
              <a:t> the </a:t>
            </a:r>
            <a:r>
              <a:rPr lang="en-US" altLang="zh-CN" sz="28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800" b="1" dirty="0">
                <a:solidFill>
                  <a:srgbClr val="002060"/>
                </a:solidFill>
              </a:rPr>
              <a:t> </a:t>
            </a:r>
          </a:p>
        </p:txBody>
      </p:sp>
      <p:sp>
        <p:nvSpPr>
          <p:cNvPr id="52" name="Text Box 3"/>
          <p:cNvSpPr txBox="1">
            <a:spLocks noChangeArrowheads="1"/>
          </p:cNvSpPr>
          <p:nvPr/>
        </p:nvSpPr>
        <p:spPr bwMode="auto">
          <a:xfrm>
            <a:off x="6400800" y="1496904"/>
            <a:ext cx="4356100" cy="463846"/>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400" b="1" dirty="0">
                <a:solidFill>
                  <a:srgbClr val="FF0000"/>
                </a:solidFill>
              </a:rPr>
              <a:t>S</a:t>
            </a:r>
            <a:r>
              <a:rPr lang="en-US" altLang="zh-CN" sz="2400" b="1" baseline="-25000" dirty="0">
                <a:solidFill>
                  <a:srgbClr val="FF0000"/>
                </a:solidFill>
              </a:rPr>
              <a:t>p</a:t>
            </a:r>
            <a:r>
              <a:rPr lang="en-US" altLang="zh-CN" sz="2400" b="1" dirty="0">
                <a:solidFill>
                  <a:srgbClr val="FF0000"/>
                </a:solidFill>
              </a:rPr>
              <a:t>(</a:t>
            </a:r>
            <a:r>
              <a:rPr lang="en-US" altLang="zh-CN" sz="2400" b="1" baseline="30000" dirty="0">
                <a:solidFill>
                  <a:srgbClr val="FF0000"/>
                </a:solidFill>
              </a:rPr>
              <a:t>65</a:t>
            </a:r>
            <a:r>
              <a:rPr lang="en-US" altLang="zh-CN" sz="2400" b="1" dirty="0">
                <a:solidFill>
                  <a:srgbClr val="FF0000"/>
                </a:solidFill>
              </a:rPr>
              <a:t>As) = </a:t>
            </a:r>
            <a:r>
              <a:rPr lang="en-US" altLang="zh-CN" sz="2400" b="1" dirty="0">
                <a:solidFill>
                  <a:srgbClr val="FF0000"/>
                </a:solidFill>
                <a:latin typeface="Symbol" pitchFamily="18" charset="2"/>
              </a:rPr>
              <a:t>-90 (85) </a:t>
            </a:r>
            <a:r>
              <a:rPr lang="en-US" altLang="zh-CN" sz="2400" b="1" dirty="0" err="1">
                <a:solidFill>
                  <a:srgbClr val="FF0000"/>
                </a:solidFill>
                <a:latin typeface="Times New Roman" pitchFamily="18" charset="0"/>
              </a:rPr>
              <a:t>keV</a:t>
            </a:r>
            <a:endParaRPr lang="en-US" altLang="zh-CN" sz="2400" b="1" dirty="0">
              <a:solidFill>
                <a:srgbClr val="FF0000"/>
              </a:solidFill>
              <a:latin typeface="Symbol" pitchFamily="18" charset="2"/>
            </a:endParaRPr>
          </a:p>
        </p:txBody>
      </p:sp>
      <p:pic>
        <p:nvPicPr>
          <p:cNvPr id="5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475" y="1555750"/>
            <a:ext cx="3719513" cy="27559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 Box 5"/>
          <p:cNvSpPr txBox="1">
            <a:spLocks noChangeArrowheads="1"/>
          </p:cNvSpPr>
          <p:nvPr/>
        </p:nvSpPr>
        <p:spPr bwMode="auto">
          <a:xfrm>
            <a:off x="1828800" y="1779588"/>
            <a:ext cx="1223963" cy="6413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3600" b="1" dirty="0">
                <a:solidFill>
                  <a:srgbClr val="990033"/>
                </a:solidFill>
              </a:rPr>
              <a:t> </a:t>
            </a:r>
            <a:r>
              <a:rPr lang="en-US" altLang="zh-CN" sz="3600" b="1" dirty="0">
                <a:solidFill>
                  <a:srgbClr val="990033"/>
                </a:solidFill>
                <a:latin typeface="Symbol" pitchFamily="18" charset="2"/>
              </a:rPr>
              <a:t>2s </a:t>
            </a:r>
          </a:p>
        </p:txBody>
      </p:sp>
      <p:pic>
        <p:nvPicPr>
          <p:cNvPr id="5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888" y="4221163"/>
            <a:ext cx="3887787" cy="2789237"/>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 Box 8"/>
          <p:cNvSpPr txBox="1">
            <a:spLocks noChangeArrowheads="1"/>
          </p:cNvSpPr>
          <p:nvPr/>
        </p:nvSpPr>
        <p:spPr bwMode="auto">
          <a:xfrm rot="-5400000">
            <a:off x="155366" y="2542732"/>
            <a:ext cx="15231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000" b="1" dirty="0">
                <a:solidFill>
                  <a:srgbClr val="000066"/>
                </a:solidFill>
                <a:latin typeface="Times New Roman" pitchFamily="18" charset="0"/>
              </a:rPr>
              <a:t>Light curve </a:t>
            </a:r>
          </a:p>
        </p:txBody>
      </p:sp>
      <mc:AlternateContent xmlns:mc="http://schemas.openxmlformats.org/markup-compatibility/2006" xmlns:a14="http://schemas.microsoft.com/office/drawing/2010/main">
        <mc:Choice Requires="a14">
          <p:sp>
            <p:nvSpPr>
              <p:cNvPr id="57" name="Text Box 9"/>
              <p:cNvSpPr txBox="1">
                <a:spLocks noChangeArrowheads="1"/>
              </p:cNvSpPr>
              <p:nvPr/>
            </p:nvSpPr>
            <p:spPr bwMode="auto">
              <a:xfrm>
                <a:off x="5410200" y="5597604"/>
                <a:ext cx="6413586"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200" b="1" dirty="0" smtClean="0">
                    <a:solidFill>
                      <a:srgbClr val="003366"/>
                    </a:solidFill>
                  </a:rPr>
                  <a:t>89%</a:t>
                </a:r>
                <a14:m>
                  <m:oMath xmlns:m="http://schemas.openxmlformats.org/officeDocument/2006/math">
                    <m:r>
                      <a:rPr lang="en-US" altLang="zh-CN" sz="2200" b="1" i="1" smtClean="0">
                        <a:solidFill>
                          <a:srgbClr val="003366"/>
                        </a:solidFill>
                        <a:latin typeface="Cambria Math" panose="02040503050406030204" pitchFamily="18" charset="0"/>
                        <a:ea typeface="Cambria Math" panose="02040503050406030204" pitchFamily="18" charset="0"/>
                      </a:rPr>
                      <m:t>~</m:t>
                    </m:r>
                  </m:oMath>
                </a14:m>
                <a:r>
                  <a:rPr lang="en-US" altLang="zh-CN" sz="2200" b="1" dirty="0">
                    <a:solidFill>
                      <a:srgbClr val="003366"/>
                    </a:solidFill>
                  </a:rPr>
                  <a:t>90% of the reaction flow </a:t>
                </a:r>
                <a:r>
                  <a:rPr lang="en-US" altLang="zh-CN" sz="2200" b="1" dirty="0" smtClean="0">
                    <a:solidFill>
                      <a:srgbClr val="003366"/>
                    </a:solidFill>
                  </a:rPr>
                  <a:t>passes through </a:t>
                </a:r>
                <a:r>
                  <a:rPr lang="en-US" altLang="zh-CN" sz="2200" b="1" baseline="30000" dirty="0">
                    <a:solidFill>
                      <a:srgbClr val="003366"/>
                    </a:solidFill>
                  </a:rPr>
                  <a:t>64</a:t>
                </a:r>
                <a:r>
                  <a:rPr lang="en-US" altLang="zh-CN" sz="2200" b="1" dirty="0">
                    <a:solidFill>
                      <a:srgbClr val="003366"/>
                    </a:solidFill>
                  </a:rPr>
                  <a:t>Ge via proton capture </a:t>
                </a:r>
                <a:r>
                  <a:rPr lang="en-US" altLang="zh-CN" sz="2200" b="1" dirty="0" smtClean="0">
                    <a:solidFill>
                      <a:srgbClr val="003366"/>
                    </a:solidFill>
                  </a:rPr>
                  <a:t>indicating </a:t>
                </a:r>
                <a:r>
                  <a:rPr lang="en-US" altLang="zh-CN" sz="2200" b="1" dirty="0">
                    <a:solidFill>
                      <a:srgbClr val="003366"/>
                    </a:solidFill>
                  </a:rPr>
                  <a:t>that</a:t>
                </a:r>
                <a:r>
                  <a:rPr lang="en-US" altLang="zh-CN" sz="2200" b="1" dirty="0" smtClean="0">
                    <a:solidFill>
                      <a:srgbClr val="003366"/>
                    </a:solidFill>
                  </a:rPr>
                  <a:t>: </a:t>
                </a:r>
                <a:r>
                  <a:rPr lang="en-US" altLang="zh-CN" sz="2200" b="1" baseline="30000" dirty="0" smtClean="0">
                    <a:solidFill>
                      <a:srgbClr val="003366"/>
                    </a:solidFill>
                  </a:rPr>
                  <a:t> </a:t>
                </a:r>
                <a:r>
                  <a:rPr lang="en-US" altLang="zh-CN" sz="2200" b="1" baseline="30000" dirty="0">
                    <a:solidFill>
                      <a:srgbClr val="FF0000"/>
                    </a:solidFill>
                  </a:rPr>
                  <a:t>64</a:t>
                </a:r>
                <a:r>
                  <a:rPr lang="en-US" altLang="zh-CN" sz="2200" b="1" dirty="0">
                    <a:solidFill>
                      <a:srgbClr val="FF0000"/>
                    </a:solidFill>
                  </a:rPr>
                  <a:t>Ge is not a significant </a:t>
                </a:r>
                <a:r>
                  <a:rPr lang="en-US" altLang="zh-CN" sz="2200" b="1" dirty="0" err="1" smtClean="0">
                    <a:solidFill>
                      <a:srgbClr val="FF0000"/>
                    </a:solidFill>
                  </a:rPr>
                  <a:t>rp</a:t>
                </a:r>
                <a:r>
                  <a:rPr lang="en-US" altLang="zh-CN" sz="2200" b="1" dirty="0" smtClean="0">
                    <a:solidFill>
                      <a:srgbClr val="FF0000"/>
                    </a:solidFill>
                  </a:rPr>
                  <a:t>-process  </a:t>
                </a:r>
                <a:r>
                  <a:rPr lang="en-US" altLang="zh-CN" sz="2200" b="1" dirty="0">
                    <a:solidFill>
                      <a:srgbClr val="FF0000"/>
                    </a:solidFill>
                  </a:rPr>
                  <a:t>waiting point</a:t>
                </a:r>
                <a:r>
                  <a:rPr lang="en-US" altLang="zh-CN" sz="2200" b="1" dirty="0" smtClean="0">
                    <a:solidFill>
                      <a:srgbClr val="FF0000"/>
                    </a:solidFill>
                  </a:rPr>
                  <a:t>.</a:t>
                </a:r>
                <a:endParaRPr lang="en-US" altLang="zh-CN" sz="2200" b="1" dirty="0">
                  <a:solidFill>
                    <a:srgbClr val="FF0000"/>
                  </a:solidFill>
                </a:endParaRPr>
              </a:p>
            </p:txBody>
          </p:sp>
        </mc:Choice>
        <mc:Fallback xmlns="">
          <p:sp>
            <p:nvSpPr>
              <p:cNvPr id="57" name="Text Box 9"/>
              <p:cNvSpPr txBox="1">
                <a:spLocks noRot="1" noChangeAspect="1" noMove="1" noResize="1" noEditPoints="1" noAdjustHandles="1" noChangeArrowheads="1" noChangeShapeType="1" noTextEdit="1"/>
              </p:cNvSpPr>
              <p:nvPr/>
            </p:nvSpPr>
            <p:spPr bwMode="auto">
              <a:xfrm>
                <a:off x="5410200" y="5597604"/>
                <a:ext cx="6413586" cy="1107996"/>
              </a:xfrm>
              <a:prstGeom prst="rect">
                <a:avLst/>
              </a:prstGeom>
              <a:blipFill rotWithShape="0">
                <a:blip r:embed="rId5"/>
                <a:stretch>
                  <a:fillRect l="-1236" t="-3297" r="-1996" b="-1098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58" name="Text Box 10"/>
          <p:cNvSpPr txBox="1">
            <a:spLocks noChangeArrowheads="1"/>
          </p:cNvSpPr>
          <p:nvPr/>
        </p:nvSpPr>
        <p:spPr bwMode="auto">
          <a:xfrm>
            <a:off x="2282825" y="4489450"/>
            <a:ext cx="1008063" cy="6413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3600" b="1">
                <a:solidFill>
                  <a:srgbClr val="990033"/>
                </a:solidFill>
              </a:rPr>
              <a:t>1</a:t>
            </a:r>
            <a:r>
              <a:rPr lang="en-US" altLang="zh-CN" sz="3600" b="1">
                <a:solidFill>
                  <a:srgbClr val="990033"/>
                </a:solidFill>
                <a:latin typeface="Symbol" pitchFamily="18" charset="2"/>
              </a:rPr>
              <a:t>s </a:t>
            </a:r>
          </a:p>
        </p:txBody>
      </p:sp>
      <p:sp>
        <p:nvSpPr>
          <p:cNvPr id="59" name="Text Box 11"/>
          <p:cNvSpPr txBox="1">
            <a:spLocks noChangeArrowheads="1"/>
          </p:cNvSpPr>
          <p:nvPr/>
        </p:nvSpPr>
        <p:spPr bwMode="auto">
          <a:xfrm rot="-5400000">
            <a:off x="133021" y="5186076"/>
            <a:ext cx="15039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000" b="1" dirty="0">
                <a:solidFill>
                  <a:srgbClr val="000066"/>
                </a:solidFill>
                <a:latin typeface="Times New Roman" pitchFamily="18" charset="0"/>
                <a:ea typeface="黑体" pitchFamily="2" charset="-122"/>
              </a:rPr>
              <a:t>Abundance </a:t>
            </a:r>
          </a:p>
        </p:txBody>
      </p:sp>
      <p:sp>
        <p:nvSpPr>
          <p:cNvPr id="60" name="Text Box 14"/>
          <p:cNvSpPr txBox="1">
            <a:spLocks noChangeArrowheads="1"/>
          </p:cNvSpPr>
          <p:nvPr/>
        </p:nvSpPr>
        <p:spPr bwMode="auto">
          <a:xfrm>
            <a:off x="8303741" y="91575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a:solidFill>
                  <a:srgbClr val="000066"/>
                </a:solidFill>
              </a:rPr>
              <a:t>X.L. </a:t>
            </a:r>
            <a:r>
              <a:rPr lang="en-US" altLang="zh-CN" sz="1600" b="1" dirty="0" err="1">
                <a:solidFill>
                  <a:srgbClr val="000066"/>
                </a:solidFill>
              </a:rPr>
              <a:t>Tu</a:t>
            </a:r>
            <a:r>
              <a:rPr lang="en-US" altLang="zh-CN" sz="1600" b="1" dirty="0">
                <a:solidFill>
                  <a:srgbClr val="000066"/>
                </a:solidFill>
              </a:rPr>
              <a:t> et al., PRL 106, 112501 (2011)</a:t>
            </a:r>
          </a:p>
        </p:txBody>
      </p:sp>
      <p:pic>
        <p:nvPicPr>
          <p:cNvPr id="6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1981200"/>
            <a:ext cx="3733800"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466381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7" name="矩形 26"/>
          <p:cNvSpPr/>
          <p:nvPr/>
        </p:nvSpPr>
        <p:spPr>
          <a:xfrm>
            <a:off x="305036" y="822415"/>
            <a:ext cx="7998705"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Ca-</a:t>
            </a:r>
            <a:r>
              <a:rPr lang="en-US" altLang="zh-CN" sz="2800" b="1" dirty="0" err="1" smtClean="0">
                <a:solidFill>
                  <a:srgbClr val="FF0000"/>
                </a:solidFill>
                <a:latin typeface="Arial" panose="020B0604020202020204" pitchFamily="34" charset="0"/>
                <a:ea typeface="黑体" panose="02010609060101010101" pitchFamily="49" charset="-122"/>
                <a:cs typeface="Arial" panose="020B0604020202020204" pitchFamily="34" charset="0"/>
              </a:rPr>
              <a:t>Sc</a:t>
            </a:r>
            <a:r>
              <a:rPr lang="en-US" altLang="zh-CN" sz="28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 cycle </a:t>
            </a:r>
            <a:r>
              <a:rPr lang="en-US" altLang="zh-CN" sz="2800" b="1" dirty="0" smtClean="0">
                <a:solidFill>
                  <a:srgbClr val="002060"/>
                </a:solidFill>
                <a:latin typeface="Arial" panose="020B0604020202020204" pitchFamily="34" charset="0"/>
                <a:ea typeface="宋体" charset="-122"/>
                <a:cs typeface="Arial" panose="020B0604020202020204" pitchFamily="34" charset="0"/>
              </a:rPr>
              <a:t>in</a:t>
            </a:r>
            <a:r>
              <a:rPr lang="en-US" altLang="zh-CN" sz="2800" b="1"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the </a:t>
            </a:r>
            <a:r>
              <a:rPr lang="en-US" altLang="zh-CN" sz="28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8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of </a:t>
            </a:r>
            <a:r>
              <a:rPr lang="en-US" altLang="zh-CN" sz="2800" b="1" dirty="0">
                <a:solidFill>
                  <a:srgbClr val="002060"/>
                </a:solidFill>
              </a:rPr>
              <a:t>type-I </a:t>
            </a:r>
            <a:r>
              <a:rPr lang="en-US" altLang="zh-CN" sz="2800" b="1" dirty="0" smtClean="0">
                <a:solidFill>
                  <a:srgbClr val="002060"/>
                </a:solidFill>
              </a:rPr>
              <a:t>XRB</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rPr>
              <a:t> </a:t>
            </a:r>
            <a:endParaRPr lang="en-US" altLang="zh-CN" sz="2800" b="1" dirty="0">
              <a:solidFill>
                <a:srgbClr val="002060"/>
              </a:solidFill>
            </a:endParaRPr>
          </a:p>
        </p:txBody>
      </p:sp>
      <p:sp>
        <p:nvSpPr>
          <p:cNvPr id="29" name="TextBox 1"/>
          <p:cNvSpPr txBox="1">
            <a:spLocks noChangeArrowheads="1"/>
          </p:cNvSpPr>
          <p:nvPr/>
        </p:nvSpPr>
        <p:spPr bwMode="auto">
          <a:xfrm>
            <a:off x="4800600" y="5105400"/>
            <a:ext cx="7313141" cy="1200329"/>
          </a:xfrm>
          <a:prstGeom prst="rect">
            <a:avLst/>
          </a:prstGeom>
          <a:noFill/>
          <a:ln w="25400">
            <a:solidFill>
              <a:srgbClr val="0066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400" b="1" dirty="0" smtClean="0">
                <a:solidFill>
                  <a:srgbClr val="002060"/>
                </a:solidFill>
                <a:latin typeface="Times New Roman" pitchFamily="18" charset="0"/>
                <a:ea typeface="黑体" pitchFamily="2" charset="-122"/>
                <a:cs typeface="Times New Roman" pitchFamily="18" charset="0"/>
              </a:rPr>
              <a:t>New masses </a:t>
            </a:r>
            <a:r>
              <a:rPr lang="en-US" altLang="zh-CN" sz="2400" b="1" dirty="0">
                <a:solidFill>
                  <a:srgbClr val="002060"/>
                </a:solidFill>
                <a:latin typeface="Times New Roman" pitchFamily="18" charset="0"/>
                <a:ea typeface="黑体" pitchFamily="2" charset="-122"/>
                <a:cs typeface="Times New Roman" pitchFamily="18" charset="0"/>
              </a:rPr>
              <a:t>of </a:t>
            </a:r>
            <a:r>
              <a:rPr lang="en-US" altLang="zh-CN" sz="2400" b="1" baseline="30000" dirty="0">
                <a:solidFill>
                  <a:srgbClr val="FF0000"/>
                </a:solidFill>
                <a:latin typeface="Times New Roman" pitchFamily="18" charset="0"/>
                <a:ea typeface="黑体" pitchFamily="2" charset="-122"/>
                <a:cs typeface="Times New Roman" pitchFamily="18" charset="0"/>
              </a:rPr>
              <a:t>45</a:t>
            </a:r>
            <a:r>
              <a:rPr lang="en-US" altLang="zh-CN" sz="2400" b="1" dirty="0">
                <a:solidFill>
                  <a:srgbClr val="FF0000"/>
                </a:solidFill>
                <a:latin typeface="Times New Roman" pitchFamily="18" charset="0"/>
                <a:ea typeface="黑体" pitchFamily="2" charset="-122"/>
                <a:cs typeface="Times New Roman" pitchFamily="18" charset="0"/>
              </a:rPr>
              <a:t>Cr &amp; of </a:t>
            </a:r>
            <a:r>
              <a:rPr lang="en-US" altLang="zh-CN" sz="2400" b="1" baseline="30000" dirty="0" smtClean="0">
                <a:solidFill>
                  <a:srgbClr val="FF0000"/>
                </a:solidFill>
                <a:latin typeface="Times New Roman" pitchFamily="18" charset="0"/>
                <a:ea typeface="黑体" pitchFamily="2" charset="-122"/>
                <a:cs typeface="Times New Roman" pitchFamily="18" charset="0"/>
              </a:rPr>
              <a:t>44</a:t>
            </a:r>
            <a:r>
              <a:rPr lang="en-US" altLang="zh-CN" sz="2400" b="1" dirty="0" smtClean="0">
                <a:solidFill>
                  <a:srgbClr val="FF0000"/>
                </a:solidFill>
                <a:latin typeface="Times New Roman" pitchFamily="18" charset="0"/>
                <a:ea typeface="黑体" pitchFamily="2" charset="-122"/>
                <a:cs typeface="Times New Roman" pitchFamily="18" charset="0"/>
              </a:rPr>
              <a:t>V </a:t>
            </a:r>
            <a:r>
              <a:rPr lang="en-US" altLang="zh-CN" sz="2400" b="1" dirty="0" smtClean="0">
                <a:solidFill>
                  <a:srgbClr val="002060"/>
                </a:solidFill>
                <a:latin typeface="Times New Roman" pitchFamily="18" charset="0"/>
                <a:ea typeface="黑体" pitchFamily="2" charset="-122"/>
                <a:cs typeface="Times New Roman" pitchFamily="18" charset="0"/>
              </a:rPr>
              <a:t>+</a:t>
            </a:r>
            <a:r>
              <a:rPr lang="en-US" altLang="zh-CN" sz="2400" b="1" dirty="0" smtClean="0">
                <a:solidFill>
                  <a:srgbClr val="002060"/>
                </a:solidFill>
                <a:latin typeface="Times New Roman" pitchFamily="18" charset="0"/>
                <a:ea typeface="黑体" pitchFamily="2" charset="-122"/>
                <a:cs typeface="Times New Roman" pitchFamily="18" charset="0"/>
                <a:sym typeface="Arrows2" pitchFamily="34" charset="2"/>
              </a:rPr>
              <a:t> </a:t>
            </a:r>
            <a:r>
              <a:rPr lang="en-US" altLang="zh-CN" sz="2400" b="1" dirty="0">
                <a:solidFill>
                  <a:srgbClr val="002060"/>
                </a:solidFill>
                <a:latin typeface="Times New Roman" pitchFamily="18" charset="0"/>
                <a:ea typeface="黑体" pitchFamily="2" charset="-122"/>
                <a:cs typeface="Times New Roman" pitchFamily="18" charset="0"/>
              </a:rPr>
              <a:t>Net work calculations </a:t>
            </a:r>
            <a:r>
              <a:rPr lang="en-US" altLang="zh-CN" sz="2400" b="1" dirty="0" smtClean="0">
                <a:solidFill>
                  <a:srgbClr val="002060"/>
                </a:solidFill>
                <a:latin typeface="Times New Roman" pitchFamily="18" charset="0"/>
                <a:ea typeface="黑体" pitchFamily="2" charset="-122"/>
                <a:cs typeface="Times New Roman" pitchFamily="18" charset="0"/>
              </a:rPr>
              <a:t>lead to the conclusion:</a:t>
            </a:r>
          </a:p>
          <a:p>
            <a:pPr algn="ctr" eaLnBrk="1" hangingPunct="1"/>
            <a:r>
              <a:rPr lang="en-US" altLang="zh-CN" sz="2400" b="1" dirty="0">
                <a:solidFill>
                  <a:srgbClr val="C00000"/>
                </a:solidFill>
                <a:latin typeface="Times New Roman" pitchFamily="18" charset="0"/>
                <a:ea typeface="黑体" pitchFamily="2" charset="-122"/>
                <a:cs typeface="Times New Roman" pitchFamily="18" charset="0"/>
              </a:rPr>
              <a:t>t</a:t>
            </a:r>
            <a:r>
              <a:rPr lang="en-US" altLang="zh-CN" sz="2400" b="1" dirty="0" smtClean="0">
                <a:solidFill>
                  <a:srgbClr val="C00000"/>
                </a:solidFill>
                <a:latin typeface="Times New Roman" pitchFamily="18" charset="0"/>
                <a:ea typeface="黑体" pitchFamily="2" charset="-122"/>
                <a:cs typeface="Times New Roman" pitchFamily="18" charset="0"/>
              </a:rPr>
              <a:t>he </a:t>
            </a:r>
            <a:r>
              <a:rPr lang="en-US" altLang="zh-CN" sz="2400" b="1" dirty="0">
                <a:solidFill>
                  <a:srgbClr val="C00000"/>
                </a:solidFill>
                <a:latin typeface="Times New Roman" pitchFamily="18" charset="0"/>
                <a:ea typeface="黑体" pitchFamily="2" charset="-122"/>
                <a:cs typeface="Times New Roman" pitchFamily="18" charset="0"/>
              </a:rPr>
              <a:t>predicted Ca-</a:t>
            </a:r>
            <a:r>
              <a:rPr lang="en-US" altLang="zh-CN" sz="2400" b="1" dirty="0" err="1">
                <a:solidFill>
                  <a:srgbClr val="C00000"/>
                </a:solidFill>
                <a:latin typeface="Times New Roman" pitchFamily="18" charset="0"/>
                <a:ea typeface="黑体" pitchFamily="2" charset="-122"/>
                <a:cs typeface="Times New Roman" pitchFamily="18" charset="0"/>
              </a:rPr>
              <a:t>Sc</a:t>
            </a:r>
            <a:r>
              <a:rPr lang="en-US" altLang="zh-CN" sz="2400" b="1" dirty="0">
                <a:solidFill>
                  <a:srgbClr val="C00000"/>
                </a:solidFill>
                <a:latin typeface="Times New Roman" pitchFamily="18" charset="0"/>
                <a:ea typeface="黑体" pitchFamily="2" charset="-122"/>
                <a:cs typeface="Times New Roman" pitchFamily="18" charset="0"/>
              </a:rPr>
              <a:t> cycle in x-ray burst may not exist</a:t>
            </a:r>
          </a:p>
        </p:txBody>
      </p:sp>
      <p:grpSp>
        <p:nvGrpSpPr>
          <p:cNvPr id="2" name="组合 1"/>
          <p:cNvGrpSpPr/>
          <p:nvPr/>
        </p:nvGrpSpPr>
        <p:grpSpPr>
          <a:xfrm>
            <a:off x="7514967" y="1701800"/>
            <a:ext cx="3208337" cy="3022600"/>
            <a:chOff x="754181" y="1668462"/>
            <a:chExt cx="3208337" cy="3022600"/>
          </a:xfrm>
        </p:grpSpPr>
        <p:pic>
          <p:nvPicPr>
            <p:cNvPr id="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81" y="1668462"/>
              <a:ext cx="3208337" cy="3022600"/>
            </a:xfrm>
            <a:prstGeom prst="rect">
              <a:avLst/>
            </a:prstGeom>
            <a:noFill/>
            <a:ln w="25400">
              <a:solidFill>
                <a:srgbClr val="006699"/>
              </a:solidFill>
              <a:miter lim="800000"/>
              <a:headEnd/>
              <a:tailEnd/>
            </a:ln>
            <a:extLst>
              <a:ext uri="{909E8E84-426E-40DD-AFC4-6F175D3DCCD1}">
                <a14:hiddenFill xmlns:a14="http://schemas.microsoft.com/office/drawing/2010/main">
                  <a:solidFill>
                    <a:srgbClr val="FFFFFF"/>
                  </a:solidFill>
                </a14:hiddenFill>
              </a:ext>
            </a:extLst>
          </p:spPr>
        </p:pic>
        <p:sp>
          <p:nvSpPr>
            <p:cNvPr id="34" name="椭圆 33"/>
            <p:cNvSpPr/>
            <p:nvPr/>
          </p:nvSpPr>
          <p:spPr>
            <a:xfrm>
              <a:off x="2459414" y="2986427"/>
              <a:ext cx="1295400" cy="1323634"/>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grpSp>
        <p:nvGrpSpPr>
          <p:cNvPr id="3" name="组合 2"/>
          <p:cNvGrpSpPr/>
          <p:nvPr/>
        </p:nvGrpSpPr>
        <p:grpSpPr>
          <a:xfrm>
            <a:off x="685800" y="1589305"/>
            <a:ext cx="3962400" cy="4898203"/>
            <a:chOff x="7534275" y="2084387"/>
            <a:chExt cx="2786063" cy="4191000"/>
          </a:xfrm>
        </p:grpSpPr>
        <p:pic>
          <p:nvPicPr>
            <p:cNvPr id="3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6689" r="5537"/>
            <a:stretch>
              <a:fillRect/>
            </a:stretch>
          </p:blipFill>
          <p:spPr bwMode="auto">
            <a:xfrm>
              <a:off x="7534275" y="4337050"/>
              <a:ext cx="2786063" cy="1938337"/>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13" descr="Ca-Sc-02"/>
            <p:cNvPicPr>
              <a:picLocks noChangeAspect="1" noChangeArrowheads="1"/>
            </p:cNvPicPr>
            <p:nvPr/>
          </p:nvPicPr>
          <p:blipFill>
            <a:blip r:embed="rId5" cstate="print">
              <a:extLst>
                <a:ext uri="{28A0092B-C50C-407E-A947-70E740481C1C}">
                  <a14:useLocalDpi xmlns:a14="http://schemas.microsoft.com/office/drawing/2010/main" val="0"/>
                </a:ext>
              </a:extLst>
            </a:blip>
            <a:srcRect l="1381" t="3168" r="1382" b="4977"/>
            <a:stretch>
              <a:fillRect/>
            </a:stretch>
          </p:blipFill>
          <p:spPr bwMode="auto">
            <a:xfrm>
              <a:off x="7534275" y="2084387"/>
              <a:ext cx="2774950" cy="2001838"/>
            </a:xfrm>
            <a:prstGeom prst="rect">
              <a:avLst/>
            </a:prstGeom>
            <a:noFill/>
            <a:ln w="25400">
              <a:solidFill>
                <a:srgbClr val="006600"/>
              </a:solidFill>
              <a:miter lim="800000"/>
              <a:headEnd/>
              <a:tailEnd/>
            </a:ln>
            <a:extLst>
              <a:ext uri="{909E8E84-426E-40DD-AFC4-6F175D3DCCD1}">
                <a14:hiddenFill xmlns:a14="http://schemas.microsoft.com/office/drawing/2010/main">
                  <a:solidFill>
                    <a:srgbClr val="FFFFFF"/>
                  </a:solidFill>
                </a14:hiddenFill>
              </a:ext>
            </a:extLst>
          </p:spPr>
        </p:pic>
      </p:grpSp>
      <p:sp>
        <p:nvSpPr>
          <p:cNvPr id="37" name="Text Box 14"/>
          <p:cNvSpPr txBox="1">
            <a:spLocks noChangeArrowheads="1"/>
          </p:cNvSpPr>
          <p:nvPr/>
        </p:nvSpPr>
        <p:spPr bwMode="auto">
          <a:xfrm>
            <a:off x="8303741" y="915750"/>
            <a:ext cx="388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a:solidFill>
                  <a:srgbClr val="000066"/>
                </a:solidFill>
              </a:rPr>
              <a:t>X.L. </a:t>
            </a:r>
            <a:r>
              <a:rPr lang="en-US" altLang="zh-CN" sz="1600" b="1" dirty="0" smtClean="0">
                <a:solidFill>
                  <a:srgbClr val="000066"/>
                </a:solidFill>
              </a:rPr>
              <a:t>Yan </a:t>
            </a:r>
            <a:r>
              <a:rPr lang="en-US" altLang="zh-CN" sz="1600" b="1" dirty="0">
                <a:solidFill>
                  <a:srgbClr val="000066"/>
                </a:solidFill>
              </a:rPr>
              <a:t>et al., </a:t>
            </a:r>
            <a:r>
              <a:rPr lang="en-US" altLang="zh-CN" sz="1600" b="1" dirty="0" err="1" smtClean="0">
                <a:solidFill>
                  <a:srgbClr val="000066"/>
                </a:solidFill>
              </a:rPr>
              <a:t>ApJL</a:t>
            </a:r>
            <a:r>
              <a:rPr lang="en-US" altLang="zh-CN" sz="1600" b="1" dirty="0" smtClean="0">
                <a:solidFill>
                  <a:srgbClr val="000066"/>
                </a:solidFill>
              </a:rPr>
              <a:t> 766, L8 </a:t>
            </a:r>
            <a:r>
              <a:rPr lang="en-US" altLang="zh-CN" sz="1600" b="1" dirty="0">
                <a:solidFill>
                  <a:srgbClr val="000066"/>
                </a:solidFill>
              </a:rPr>
              <a:t>(</a:t>
            </a:r>
            <a:r>
              <a:rPr lang="en-US" altLang="zh-CN" sz="1600" b="1" dirty="0" smtClean="0">
                <a:solidFill>
                  <a:srgbClr val="000066"/>
                </a:solidFill>
              </a:rPr>
              <a:t>2013)</a:t>
            </a:r>
            <a:endParaRPr lang="en-US" altLang="zh-CN" sz="1600" b="1" dirty="0">
              <a:solidFill>
                <a:srgbClr val="000066"/>
              </a:solidFill>
            </a:endParaRPr>
          </a:p>
        </p:txBody>
      </p:sp>
      <p:sp>
        <p:nvSpPr>
          <p:cNvPr id="4" name="圆角矩形标注 3"/>
          <p:cNvSpPr/>
          <p:nvPr/>
        </p:nvSpPr>
        <p:spPr>
          <a:xfrm>
            <a:off x="5237377" y="1981200"/>
            <a:ext cx="2020157" cy="790235"/>
          </a:xfrm>
          <a:prstGeom prst="wedgeRoundRectCallout">
            <a:avLst>
              <a:gd name="adj1" fmla="val -99662"/>
              <a:gd name="adj2" fmla="val 521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t>2013: New mass of  </a:t>
            </a:r>
            <a:r>
              <a:rPr lang="en-US" altLang="zh-CN" sz="2000" b="1" baseline="30000" dirty="0" smtClean="0"/>
              <a:t>45</a:t>
            </a:r>
            <a:r>
              <a:rPr lang="en-US" altLang="zh-CN" sz="2000" b="1" dirty="0" smtClean="0"/>
              <a:t>Cr gives </a:t>
            </a:r>
            <a:endParaRPr lang="zh-CN" altLang="en-US" sz="2000" b="1" dirty="0"/>
          </a:p>
        </p:txBody>
      </p:sp>
      <p:sp>
        <p:nvSpPr>
          <p:cNvPr id="51" name="圆角矩形标注 50"/>
          <p:cNvSpPr/>
          <p:nvPr/>
        </p:nvSpPr>
        <p:spPr>
          <a:xfrm>
            <a:off x="5237376" y="3620080"/>
            <a:ext cx="2020157" cy="723319"/>
          </a:xfrm>
          <a:prstGeom prst="wedgeRoundRectCallout">
            <a:avLst>
              <a:gd name="adj1" fmla="val -95882"/>
              <a:gd name="adj2" fmla="val -674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t>2018: New mass of </a:t>
            </a:r>
            <a:r>
              <a:rPr lang="en-US" altLang="zh-CN" sz="2000" b="1" baseline="30000" dirty="0" smtClean="0"/>
              <a:t>44</a:t>
            </a:r>
            <a:r>
              <a:rPr lang="en-US" altLang="zh-CN" sz="2000" b="1" dirty="0" smtClean="0"/>
              <a:t>V gives </a:t>
            </a:r>
            <a:endParaRPr lang="zh-CN" altLang="en-US" sz="2000" b="1" dirty="0"/>
          </a:p>
        </p:txBody>
      </p:sp>
      <p:sp>
        <p:nvSpPr>
          <p:cNvPr id="53" name="圆角矩形标注 52"/>
          <p:cNvSpPr/>
          <p:nvPr/>
        </p:nvSpPr>
        <p:spPr>
          <a:xfrm>
            <a:off x="11164330" y="1821112"/>
            <a:ext cx="914400" cy="790235"/>
          </a:xfrm>
          <a:prstGeom prst="wedgeRoundRectCallout">
            <a:avLst>
              <a:gd name="adj1" fmla="val -128696"/>
              <a:gd name="adj2" fmla="val 144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FFFF00"/>
                </a:solidFill>
              </a:rPr>
              <a:t>Ca-</a:t>
            </a:r>
            <a:r>
              <a:rPr lang="en-US" altLang="zh-CN" sz="2000" b="1" dirty="0" err="1" smtClean="0">
                <a:solidFill>
                  <a:srgbClr val="FFFF00"/>
                </a:solidFill>
              </a:rPr>
              <a:t>Sc</a:t>
            </a:r>
            <a:r>
              <a:rPr lang="en-US" altLang="zh-CN" sz="2000" b="1" dirty="0" smtClean="0">
                <a:solidFill>
                  <a:srgbClr val="FFFF00"/>
                </a:solidFill>
              </a:rPr>
              <a:t> cycle</a:t>
            </a:r>
            <a:endParaRPr lang="zh-CN" altLang="en-US" sz="2000" b="1" dirty="0">
              <a:solidFill>
                <a:srgbClr val="FFFF00"/>
              </a:solidFill>
            </a:endParaRPr>
          </a:p>
        </p:txBody>
      </p:sp>
      <p:sp>
        <p:nvSpPr>
          <p:cNvPr id="6" name="矩形 5"/>
          <p:cNvSpPr/>
          <p:nvPr/>
        </p:nvSpPr>
        <p:spPr>
          <a:xfrm>
            <a:off x="9774701" y="2516851"/>
            <a:ext cx="322740" cy="324823"/>
          </a:xfrm>
          <a:prstGeom prst="rect">
            <a:avLst/>
          </a:prstGeom>
          <a:solidFill>
            <a:srgbClr val="C00000">
              <a:alpha val="66000"/>
            </a:srgbClr>
          </a:solidFill>
          <a:ln>
            <a:solidFill>
              <a:srgbClr val="C0000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Oval 87"/>
          <p:cNvSpPr>
            <a:spLocks noChangeArrowheads="1"/>
          </p:cNvSpPr>
          <p:nvPr/>
        </p:nvSpPr>
        <p:spPr bwMode="auto">
          <a:xfrm>
            <a:off x="4254843" y="3437238"/>
            <a:ext cx="131169" cy="138706"/>
          </a:xfrm>
          <a:prstGeom prst="ellipse">
            <a:avLst/>
          </a:prstGeom>
          <a:solidFill>
            <a:srgbClr val="FF00FF"/>
          </a:solidFill>
          <a:ln w="9525">
            <a:noFill/>
            <a:round/>
            <a:headEnd/>
            <a:tailEnd/>
          </a:ln>
          <a:effectLs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FF00FF"/>
              </a:solidFill>
            </a:endParaRPr>
          </a:p>
        </p:txBody>
      </p:sp>
      <p:sp>
        <p:nvSpPr>
          <p:cNvPr id="19"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5" name="右大括号 4"/>
          <p:cNvSpPr/>
          <p:nvPr/>
        </p:nvSpPr>
        <p:spPr>
          <a:xfrm rot="19308223">
            <a:off x="4064756" y="2599343"/>
            <a:ext cx="133733" cy="498381"/>
          </a:xfrm>
          <a:prstGeom prst="rightBrace">
            <a:avLst/>
          </a:prstGeom>
          <a:ln w="2540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b="1" dirty="0"/>
          </a:p>
        </p:txBody>
      </p:sp>
    </p:spTree>
    <p:extLst>
      <p:ext uri="{BB962C8B-B14F-4D97-AF65-F5344CB8AC3E}">
        <p14:creationId xmlns:p14="http://schemas.microsoft.com/office/powerpoint/2010/main" val="3172057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0" name="矩形 19"/>
          <p:cNvSpPr/>
          <p:nvPr/>
        </p:nvSpPr>
        <p:spPr>
          <a:xfrm>
            <a:off x="76200" y="1660559"/>
            <a:ext cx="11963400" cy="769441"/>
          </a:xfrm>
          <a:prstGeom prst="rect">
            <a:avLst/>
          </a:prstGeom>
          <a:ln w="22225">
            <a:solidFill>
              <a:srgbClr val="00B0F0"/>
            </a:solidFill>
          </a:ln>
        </p:spPr>
        <p:txBody>
          <a:bodyPr wrap="square">
            <a:spAutoFit/>
          </a:bodyPr>
          <a:lstStyle/>
          <a:p>
            <a:pPr algn="just"/>
            <a:r>
              <a:rPr lang="en-US" altLang="zh-CN" sz="2200" b="1" dirty="0" err="1">
                <a:solidFill>
                  <a:srgbClr val="FF0000"/>
                </a:solidFill>
                <a:latin typeface="Arial" panose="020B0604020202020204" pitchFamily="34" charset="0"/>
                <a:ea typeface="黑体" panose="02010609060101010101" pitchFamily="49" charset="-122"/>
                <a:cs typeface="Arial" panose="020B0604020202020204" pitchFamily="34" charset="0"/>
              </a:rPr>
              <a:t>Zr-Nb</a:t>
            </a:r>
            <a:r>
              <a:rPr lang="en-US" altLang="zh-CN" sz="2200" b="1"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200" dirty="0" smtClean="0">
                <a:latin typeface="Arial" panose="020B0604020202020204" pitchFamily="34" charset="0"/>
                <a:ea typeface="黑体" panose="02010609060101010101" pitchFamily="49" charset="-122"/>
                <a:cs typeface="Arial" panose="020B0604020202020204" pitchFamily="34" charset="0"/>
              </a:rPr>
              <a:t>cycle was proposed by </a:t>
            </a:r>
            <a:r>
              <a:rPr lang="en-US" altLang="zh-CN" sz="2200" dirty="0" smtClean="0">
                <a:latin typeface="Arial" panose="020B0604020202020204" pitchFamily="34" charset="0"/>
                <a:cs typeface="Arial" panose="020B0604020202020204" pitchFamily="34" charset="0"/>
              </a:rPr>
              <a:t>H</a:t>
            </a:r>
            <a:r>
              <a:rPr lang="en-US" altLang="zh-CN" sz="2200" dirty="0">
                <a:latin typeface="Arial" panose="020B0604020202020204" pitchFamily="34" charset="0"/>
                <a:cs typeface="Arial" panose="020B0604020202020204" pitchFamily="34" charset="0"/>
              </a:rPr>
              <a:t>. Schatz et al, Phys. Rep. 294, 167 (1998</a:t>
            </a:r>
            <a:r>
              <a:rPr lang="en-US" altLang="zh-CN" sz="2200" dirty="0" smtClean="0">
                <a:latin typeface="Arial" panose="020B0604020202020204" pitchFamily="34" charset="0"/>
                <a:cs typeface="Arial" panose="020B0604020202020204" pitchFamily="34" charset="0"/>
              </a:rPr>
              <a:t>) based on the FRDM mass prediction in 1992, which show a very low or even negative </a:t>
            </a:r>
            <a:r>
              <a:rPr lang="en-US" altLang="zh-CN" sz="2200" dirty="0" smtClean="0">
                <a:latin typeface="Arial" panose="020B0604020202020204" pitchFamily="34" charset="0"/>
                <a:cs typeface="Arial" panose="020B0604020202020204" pitchFamily="34" charset="0"/>
                <a:sym typeface="Symbol" panose="05050102010706020507" pitchFamily="18" charset="2"/>
              </a:rPr>
              <a:t> </a:t>
            </a:r>
            <a:r>
              <a:rPr lang="en-US" altLang="zh-CN" sz="2200" dirty="0" smtClean="0">
                <a:latin typeface="Arial" panose="020B0604020202020204" pitchFamily="34" charset="0"/>
                <a:cs typeface="Arial" panose="020B0604020202020204" pitchFamily="34" charset="0"/>
              </a:rPr>
              <a:t>separation energy of </a:t>
            </a:r>
            <a:r>
              <a:rPr lang="en-US" altLang="zh-CN" sz="2200" baseline="30000" dirty="0" smtClean="0">
                <a:latin typeface="Arial" panose="020B0604020202020204" pitchFamily="34" charset="0"/>
                <a:cs typeface="Arial" panose="020B0604020202020204" pitchFamily="34" charset="0"/>
              </a:rPr>
              <a:t>84</a:t>
            </a:r>
            <a:r>
              <a:rPr lang="en-US" altLang="zh-CN" sz="2200" dirty="0" smtClean="0">
                <a:latin typeface="Arial" panose="020B0604020202020204" pitchFamily="34" charset="0"/>
                <a:cs typeface="Arial" panose="020B0604020202020204" pitchFamily="34" charset="0"/>
              </a:rPr>
              <a:t>Mo.</a:t>
            </a:r>
            <a:endParaRPr lang="zh-CN" altLang="en-US" sz="2200" dirty="0">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53" y="2560101"/>
            <a:ext cx="3720847" cy="3977258"/>
          </a:xfrm>
          <a:prstGeom prst="rect">
            <a:avLst/>
          </a:prstGeom>
        </p:spPr>
      </p:pic>
      <p:sp>
        <p:nvSpPr>
          <p:cNvPr id="23" name="矩形 22"/>
          <p:cNvSpPr/>
          <p:nvPr/>
        </p:nvSpPr>
        <p:spPr>
          <a:xfrm>
            <a:off x="4403646" y="3413159"/>
            <a:ext cx="2362971" cy="1938992"/>
          </a:xfrm>
          <a:prstGeom prst="rect">
            <a:avLst/>
          </a:prstGeom>
          <a:ln w="19050">
            <a:solidFill>
              <a:schemeClr val="accent5"/>
            </a:solidFill>
          </a:ln>
        </p:spPr>
        <p:txBody>
          <a:bodyPr wrap="square">
            <a:spAutoFit/>
          </a:bodyPr>
          <a:lstStyle/>
          <a:p>
            <a:r>
              <a:rPr lang="en-US" altLang="zh-CN" sz="2400" baseline="30000" dirty="0" smtClean="0">
                <a:solidFill>
                  <a:srgbClr val="000066"/>
                </a:solidFill>
                <a:latin typeface="+mn-lt"/>
              </a:rPr>
              <a:t>85,86</a:t>
            </a:r>
            <a:r>
              <a:rPr lang="en-US" altLang="zh-CN" sz="2400" dirty="0" smtClean="0">
                <a:solidFill>
                  <a:srgbClr val="000066"/>
                </a:solidFill>
                <a:latin typeface="+mn-lt"/>
              </a:rPr>
              <a:t>Mo masses</a:t>
            </a:r>
          </a:p>
          <a:p>
            <a:r>
              <a:rPr lang="en-US" altLang="zh-CN" sz="2400" dirty="0" smtClean="0">
                <a:solidFill>
                  <a:srgbClr val="000066"/>
                </a:solidFill>
                <a:latin typeface="+mn-lt"/>
                <a:cs typeface="Arial" panose="020B0604020202020204" pitchFamily="34" charset="0"/>
              </a:rPr>
              <a:t>from SHIPTRAP</a:t>
            </a:r>
          </a:p>
          <a:p>
            <a:r>
              <a:rPr lang="en-US" altLang="zh-CN" sz="2400" dirty="0">
                <a:solidFill>
                  <a:srgbClr val="000066"/>
                </a:solidFill>
                <a:latin typeface="+mn-lt"/>
              </a:rPr>
              <a:t>E. </a:t>
            </a:r>
            <a:r>
              <a:rPr lang="en-US" altLang="zh-CN" sz="2400" dirty="0" err="1">
                <a:solidFill>
                  <a:srgbClr val="000066"/>
                </a:solidFill>
                <a:latin typeface="+mn-lt"/>
              </a:rPr>
              <a:t>Haettner</a:t>
            </a:r>
            <a:r>
              <a:rPr lang="en-US" altLang="zh-CN" sz="2400" dirty="0">
                <a:solidFill>
                  <a:srgbClr val="000066"/>
                </a:solidFill>
                <a:latin typeface="+mn-lt"/>
              </a:rPr>
              <a:t> et al, </a:t>
            </a:r>
          </a:p>
          <a:p>
            <a:r>
              <a:rPr lang="en-US" altLang="zh-CN" sz="2400" dirty="0">
                <a:solidFill>
                  <a:srgbClr val="000066"/>
                </a:solidFill>
                <a:latin typeface="+mn-lt"/>
              </a:rPr>
              <a:t>PRL 106, 122501 (2011</a:t>
            </a:r>
            <a:r>
              <a:rPr lang="en-US" altLang="zh-CN" sz="2400" dirty="0" smtClean="0">
                <a:solidFill>
                  <a:srgbClr val="000066"/>
                </a:solidFill>
                <a:latin typeface="+mn-lt"/>
              </a:rPr>
              <a:t>).</a:t>
            </a:r>
            <a:r>
              <a:rPr lang="en-US" altLang="zh-CN" sz="2400" b="1" dirty="0" smtClean="0">
                <a:solidFill>
                  <a:srgbClr val="000066"/>
                </a:solidFill>
                <a:latin typeface="+mn-lt"/>
              </a:rPr>
              <a:t> </a:t>
            </a:r>
            <a:endParaRPr lang="zh-CN" altLang="en-US" sz="2400" b="1" dirty="0">
              <a:solidFill>
                <a:srgbClr val="000066"/>
              </a:solidFill>
              <a:latin typeface="+mn-lt"/>
            </a:endParaRPr>
          </a:p>
        </p:txBody>
      </p:sp>
      <p:cxnSp>
        <p:nvCxnSpPr>
          <p:cNvPr id="24" name="直接箭头连接符 23"/>
          <p:cNvCxnSpPr/>
          <p:nvPr/>
        </p:nvCxnSpPr>
        <p:spPr>
          <a:xfrm flipH="1">
            <a:off x="2438400" y="4251359"/>
            <a:ext cx="1965246" cy="762000"/>
          </a:xfrm>
          <a:prstGeom prst="straightConnector1">
            <a:avLst/>
          </a:prstGeom>
          <a:ln w="3175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2574846" y="4251359"/>
            <a:ext cx="1828800" cy="310896"/>
          </a:xfrm>
          <a:prstGeom prst="straightConnector1">
            <a:avLst/>
          </a:prstGeom>
          <a:ln w="31750">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nvPicPr>
        <p:blipFill rotWithShape="1">
          <a:blip r:embed="rId4"/>
          <a:srcRect l="31030" t="28872" r="27052"/>
          <a:stretch/>
        </p:blipFill>
        <p:spPr>
          <a:xfrm>
            <a:off x="7265598" y="2922070"/>
            <a:ext cx="3907175" cy="3607555"/>
          </a:xfrm>
          <a:prstGeom prst="rect">
            <a:avLst/>
          </a:prstGeom>
        </p:spPr>
      </p:pic>
      <p:sp>
        <p:nvSpPr>
          <p:cNvPr id="33" name="文本框 32"/>
          <p:cNvSpPr txBox="1"/>
          <p:nvPr/>
        </p:nvSpPr>
        <p:spPr bwMode="auto">
          <a:xfrm>
            <a:off x="8088616" y="6381690"/>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2000" b="1" dirty="0" smtClean="0">
                <a:latin typeface="Arial" pitchFamily="34" charset="0"/>
              </a:rPr>
              <a:t>T=2 GK, </a:t>
            </a:r>
            <a:r>
              <a:rPr lang="en-US" altLang="zh-CN" sz="2000" b="1" dirty="0" smtClean="0">
                <a:latin typeface="Symbol" panose="05050102010706020507" pitchFamily="18" charset="2"/>
              </a:rPr>
              <a:t>r</a:t>
            </a:r>
            <a:r>
              <a:rPr lang="en-US" altLang="zh-CN" sz="2000" b="1" dirty="0" smtClean="0">
                <a:latin typeface="Arial" pitchFamily="34" charset="0"/>
              </a:rPr>
              <a:t>=10</a:t>
            </a:r>
            <a:r>
              <a:rPr lang="en-US" altLang="zh-CN" sz="2000" b="1" baseline="30000" dirty="0" smtClean="0">
                <a:latin typeface="Arial" pitchFamily="34" charset="0"/>
              </a:rPr>
              <a:t>6</a:t>
            </a:r>
            <a:r>
              <a:rPr lang="en-US" altLang="zh-CN" sz="2000" b="1" dirty="0" smtClean="0">
                <a:latin typeface="Arial" pitchFamily="34" charset="0"/>
              </a:rPr>
              <a:t> g/cm</a:t>
            </a:r>
            <a:r>
              <a:rPr lang="en-US" altLang="zh-CN" sz="2000" b="1" baseline="30000" dirty="0" smtClean="0">
                <a:latin typeface="Arial" pitchFamily="34" charset="0"/>
              </a:rPr>
              <a:t>3</a:t>
            </a:r>
            <a:endParaRPr lang="zh-CN" altLang="en-US" sz="2000" b="1" baseline="30000" dirty="0">
              <a:latin typeface="Arial" pitchFamily="34" charset="0"/>
            </a:endParaRPr>
          </a:p>
        </p:txBody>
      </p:sp>
      <p:sp>
        <p:nvSpPr>
          <p:cNvPr id="38" name="矩形 37"/>
          <p:cNvSpPr/>
          <p:nvPr/>
        </p:nvSpPr>
        <p:spPr>
          <a:xfrm>
            <a:off x="10069815" y="3781907"/>
            <a:ext cx="344205" cy="343135"/>
          </a:xfrm>
          <a:prstGeom prst="rect">
            <a:avLst/>
          </a:prstGeom>
          <a:solidFill>
            <a:srgbClr val="FF66FF">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10445978" y="3785384"/>
            <a:ext cx="309638" cy="361589"/>
          </a:xfrm>
          <a:prstGeom prst="rect">
            <a:avLst/>
          </a:prstGeom>
          <a:solidFill>
            <a:srgbClr val="0070C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0763880" y="3781908"/>
            <a:ext cx="349439" cy="365065"/>
          </a:xfrm>
          <a:prstGeom prst="rect">
            <a:avLst/>
          </a:prstGeom>
          <a:solidFill>
            <a:srgbClr val="0070C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椭圆形标注 40"/>
          <p:cNvSpPr/>
          <p:nvPr/>
        </p:nvSpPr>
        <p:spPr>
          <a:xfrm>
            <a:off x="10347560" y="2551975"/>
            <a:ext cx="1519076" cy="747029"/>
          </a:xfrm>
          <a:prstGeom prst="wedgeEllipseCallout">
            <a:avLst>
              <a:gd name="adj1" fmla="val -23160"/>
              <a:gd name="adj2" fmla="val 120217"/>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aseline="30000" dirty="0" smtClean="0"/>
              <a:t>85,86</a:t>
            </a:r>
            <a:r>
              <a:rPr lang="en-US" altLang="zh-CN" sz="2400" dirty="0" smtClean="0"/>
              <a:t>Mo</a:t>
            </a:r>
            <a:endParaRPr lang="zh-CN" altLang="en-US" sz="2400" dirty="0"/>
          </a:p>
        </p:txBody>
      </p:sp>
      <p:sp>
        <p:nvSpPr>
          <p:cNvPr id="42" name="椭圆形标注 41"/>
          <p:cNvSpPr/>
          <p:nvPr/>
        </p:nvSpPr>
        <p:spPr>
          <a:xfrm>
            <a:off x="10179061" y="5280204"/>
            <a:ext cx="1519076" cy="747029"/>
          </a:xfrm>
          <a:prstGeom prst="wedgeEllipseCallout">
            <a:avLst>
              <a:gd name="adj1" fmla="val -48023"/>
              <a:gd name="adj2" fmla="val -108627"/>
            </a:avLst>
          </a:prstGeom>
          <a:solidFill>
            <a:srgbClr val="C00000">
              <a:alpha val="6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aseline="30000" dirty="0" smtClean="0"/>
              <a:t>81,82</a:t>
            </a:r>
            <a:r>
              <a:rPr lang="en-US" altLang="zh-CN" sz="2400" dirty="0" smtClean="0"/>
              <a:t>Zr</a:t>
            </a:r>
            <a:endParaRPr lang="zh-CN" altLang="en-US" sz="2400" dirty="0"/>
          </a:p>
        </p:txBody>
      </p:sp>
      <p:sp>
        <p:nvSpPr>
          <p:cNvPr id="43" name="矩形 42"/>
          <p:cNvSpPr/>
          <p:nvPr/>
        </p:nvSpPr>
        <p:spPr>
          <a:xfrm>
            <a:off x="9715512" y="4479253"/>
            <a:ext cx="349439" cy="365065"/>
          </a:xfrm>
          <a:prstGeom prst="rect">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10084661" y="4479253"/>
            <a:ext cx="349439" cy="365065"/>
          </a:xfrm>
          <a:prstGeom prst="rect">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bwMode="auto">
          <a:xfrm>
            <a:off x="6553200" y="2568127"/>
            <a:ext cx="32736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fontAlgn="auto">
              <a:spcBef>
                <a:spcPts val="0"/>
              </a:spcBef>
              <a:spcAft>
                <a:spcPts val="0"/>
              </a:spcAft>
            </a:pPr>
            <a:r>
              <a:rPr lang="en-US" altLang="zh-CN" sz="2000" b="1" dirty="0" err="1" smtClean="0">
                <a:solidFill>
                  <a:srgbClr val="FF0000"/>
                </a:solidFill>
                <a:latin typeface="Arial" pitchFamily="34" charset="0"/>
              </a:rPr>
              <a:t>Zr-Nb</a:t>
            </a:r>
            <a:r>
              <a:rPr lang="en-US" altLang="zh-CN" sz="2000" b="1" dirty="0" smtClean="0">
                <a:solidFill>
                  <a:srgbClr val="FF0000"/>
                </a:solidFill>
                <a:latin typeface="Arial" pitchFamily="34" charset="0"/>
              </a:rPr>
              <a:t> cycle: </a:t>
            </a:r>
            <a:r>
              <a:rPr lang="en-US" altLang="zh-CN" sz="2000" b="1" baseline="30000" dirty="0" smtClean="0">
                <a:solidFill>
                  <a:prstClr val="black"/>
                </a:solidFill>
                <a:latin typeface="Arial" pitchFamily="34" charset="0"/>
              </a:rPr>
              <a:t>83</a:t>
            </a:r>
            <a:r>
              <a:rPr lang="en-US" altLang="zh-CN" sz="2000" b="1" dirty="0" smtClean="0">
                <a:solidFill>
                  <a:prstClr val="black"/>
                </a:solidFill>
                <a:latin typeface="Arial" pitchFamily="34" charset="0"/>
              </a:rPr>
              <a:t>Nb(</a:t>
            </a:r>
            <a:r>
              <a:rPr lang="en-US" altLang="zh-CN" sz="2000" b="1" dirty="0" err="1" smtClean="0">
                <a:solidFill>
                  <a:prstClr val="black"/>
                </a:solidFill>
                <a:latin typeface="Arial" pitchFamily="34" charset="0"/>
              </a:rPr>
              <a:t>p,</a:t>
            </a:r>
            <a:r>
              <a:rPr lang="en-US" altLang="zh-CN" sz="2000" b="1" dirty="0" err="1" smtClean="0">
                <a:solidFill>
                  <a:prstClr val="black"/>
                </a:solidFill>
                <a:latin typeface="Symbol" panose="05050102010706020507" pitchFamily="18" charset="2"/>
              </a:rPr>
              <a:t>a</a:t>
            </a:r>
            <a:r>
              <a:rPr lang="en-US" altLang="zh-CN" sz="2000" b="1" dirty="0" smtClean="0">
                <a:solidFill>
                  <a:prstClr val="black"/>
                </a:solidFill>
                <a:latin typeface="Arial" pitchFamily="34" charset="0"/>
              </a:rPr>
              <a:t>)</a:t>
            </a:r>
            <a:r>
              <a:rPr lang="en-US" altLang="zh-CN" sz="2000" b="1" baseline="30000" dirty="0" smtClean="0">
                <a:solidFill>
                  <a:prstClr val="black"/>
                </a:solidFill>
                <a:latin typeface="Arial" pitchFamily="34" charset="0"/>
              </a:rPr>
              <a:t>80</a:t>
            </a:r>
            <a:r>
              <a:rPr lang="en-US" altLang="zh-CN" sz="2000" b="1" dirty="0" smtClean="0">
                <a:solidFill>
                  <a:prstClr val="black"/>
                </a:solidFill>
                <a:latin typeface="Arial" pitchFamily="34" charset="0"/>
              </a:rPr>
              <a:t>Zr</a:t>
            </a:r>
          </a:p>
          <a:p>
            <a:pPr fontAlgn="auto">
              <a:spcBef>
                <a:spcPts val="0"/>
              </a:spcBef>
              <a:spcAft>
                <a:spcPts val="0"/>
              </a:spcAft>
            </a:pPr>
            <a:r>
              <a:rPr lang="en-US" altLang="zh-CN" sz="2000" b="1" dirty="0" smtClean="0">
                <a:solidFill>
                  <a:prstClr val="black"/>
                </a:solidFill>
                <a:latin typeface="Arial" pitchFamily="34" charset="0"/>
              </a:rPr>
              <a:t>                      </a:t>
            </a:r>
            <a:r>
              <a:rPr lang="en-US" altLang="zh-CN" sz="2000" b="1" baseline="30000" dirty="0" smtClean="0">
                <a:solidFill>
                  <a:prstClr val="black"/>
                </a:solidFill>
                <a:latin typeface="Arial" pitchFamily="34" charset="0"/>
              </a:rPr>
              <a:t>84</a:t>
            </a:r>
            <a:r>
              <a:rPr lang="en-US" altLang="zh-CN" sz="2000" b="1" dirty="0" smtClean="0">
                <a:solidFill>
                  <a:prstClr val="black"/>
                </a:solidFill>
                <a:latin typeface="Arial" pitchFamily="34" charset="0"/>
              </a:rPr>
              <a:t>Mo(</a:t>
            </a:r>
            <a:r>
              <a:rPr lang="en-US" altLang="zh-CN" sz="2000" b="1" dirty="0" err="1" smtClean="0">
                <a:solidFill>
                  <a:prstClr val="black"/>
                </a:solidFill>
                <a:latin typeface="Symbol" panose="05050102010706020507" pitchFamily="18" charset="2"/>
              </a:rPr>
              <a:t>g</a:t>
            </a:r>
            <a:r>
              <a:rPr lang="en-US" altLang="zh-CN" sz="2000" b="1" dirty="0" err="1" smtClean="0">
                <a:solidFill>
                  <a:prstClr val="black"/>
                </a:solidFill>
                <a:latin typeface="Arial" pitchFamily="34" charset="0"/>
              </a:rPr>
              <a:t>,</a:t>
            </a:r>
            <a:r>
              <a:rPr lang="en-US" altLang="zh-CN" sz="2000" b="1" dirty="0" err="1" smtClean="0">
                <a:solidFill>
                  <a:prstClr val="black"/>
                </a:solidFill>
                <a:latin typeface="Symbol" panose="05050102010706020507" pitchFamily="18" charset="2"/>
              </a:rPr>
              <a:t>a</a:t>
            </a:r>
            <a:r>
              <a:rPr lang="en-US" altLang="zh-CN" sz="2000" b="1" dirty="0" smtClean="0">
                <a:solidFill>
                  <a:prstClr val="black"/>
                </a:solidFill>
                <a:latin typeface="Arial" pitchFamily="34" charset="0"/>
              </a:rPr>
              <a:t>)</a:t>
            </a:r>
            <a:r>
              <a:rPr lang="en-US" altLang="zh-CN" sz="2000" b="1" baseline="30000" dirty="0" smtClean="0">
                <a:solidFill>
                  <a:prstClr val="black"/>
                </a:solidFill>
                <a:latin typeface="Arial" pitchFamily="34" charset="0"/>
              </a:rPr>
              <a:t>80</a:t>
            </a:r>
            <a:r>
              <a:rPr lang="en-US" altLang="zh-CN" sz="2000" b="1" dirty="0" smtClean="0">
                <a:solidFill>
                  <a:prstClr val="black"/>
                </a:solidFill>
                <a:latin typeface="Arial" pitchFamily="34" charset="0"/>
              </a:rPr>
              <a:t>Zr</a:t>
            </a:r>
            <a:endParaRPr lang="zh-CN" altLang="en-US" sz="2000" b="1" dirty="0">
              <a:solidFill>
                <a:prstClr val="black"/>
              </a:solidFill>
              <a:latin typeface="Arial" pitchFamily="34" charset="0"/>
            </a:endParaRPr>
          </a:p>
        </p:txBody>
      </p:sp>
      <p:grpSp>
        <p:nvGrpSpPr>
          <p:cNvPr id="45" name="组合 44"/>
          <p:cNvGrpSpPr/>
          <p:nvPr/>
        </p:nvGrpSpPr>
        <p:grpSpPr>
          <a:xfrm>
            <a:off x="9472825" y="4247784"/>
            <a:ext cx="1278699" cy="887747"/>
            <a:chOff x="8199839" y="3176826"/>
            <a:chExt cx="1278699" cy="887747"/>
          </a:xfrm>
        </p:grpSpPr>
        <p:sp>
          <p:nvSpPr>
            <p:cNvPr id="46" name="椭圆 45"/>
            <p:cNvSpPr/>
            <p:nvPr/>
          </p:nvSpPr>
          <p:spPr>
            <a:xfrm>
              <a:off x="9282545" y="3176826"/>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47" name="椭圆 46"/>
            <p:cNvSpPr/>
            <p:nvPr/>
          </p:nvSpPr>
          <p:spPr>
            <a:xfrm>
              <a:off x="8920951" y="3176826"/>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48" name="椭圆 47"/>
            <p:cNvSpPr/>
            <p:nvPr/>
          </p:nvSpPr>
          <p:spPr>
            <a:xfrm>
              <a:off x="8567829" y="3533665"/>
              <a:ext cx="195993" cy="1815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49" name="椭圆 48"/>
            <p:cNvSpPr/>
            <p:nvPr/>
          </p:nvSpPr>
          <p:spPr>
            <a:xfrm>
              <a:off x="8199839" y="3883070"/>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50" name="椭圆 49"/>
            <p:cNvSpPr/>
            <p:nvPr/>
          </p:nvSpPr>
          <p:spPr>
            <a:xfrm>
              <a:off x="8943253" y="3533665"/>
              <a:ext cx="195993" cy="1815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grpSp>
      <p:sp>
        <p:nvSpPr>
          <p:cNvPr id="29" name="矩形 28"/>
          <p:cNvSpPr/>
          <p:nvPr/>
        </p:nvSpPr>
        <p:spPr>
          <a:xfrm>
            <a:off x="305036" y="822415"/>
            <a:ext cx="7998705"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err="1" smtClean="0">
                <a:solidFill>
                  <a:srgbClr val="FF0000"/>
                </a:solidFill>
                <a:latin typeface="Arial" panose="020B0604020202020204" pitchFamily="34" charset="0"/>
                <a:ea typeface="黑体" panose="02010609060101010101" pitchFamily="49" charset="-122"/>
                <a:cs typeface="Arial" panose="020B0604020202020204" pitchFamily="34" charset="0"/>
              </a:rPr>
              <a:t>Zr-Nb</a:t>
            </a:r>
            <a:r>
              <a:rPr lang="en-US" altLang="zh-CN" sz="28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 cycle </a:t>
            </a:r>
            <a:r>
              <a:rPr lang="en-US" altLang="zh-CN" sz="2800" b="1" dirty="0" smtClean="0">
                <a:solidFill>
                  <a:srgbClr val="002060"/>
                </a:solidFill>
                <a:latin typeface="Arial" panose="020B0604020202020204" pitchFamily="34" charset="0"/>
                <a:ea typeface="宋体" charset="-122"/>
                <a:cs typeface="Arial" panose="020B0604020202020204" pitchFamily="34" charset="0"/>
              </a:rPr>
              <a:t>in</a:t>
            </a:r>
            <a:r>
              <a:rPr lang="en-US" altLang="zh-CN" sz="2800" b="1"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the </a:t>
            </a:r>
            <a:r>
              <a:rPr lang="en-US" altLang="zh-CN" sz="28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8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of </a:t>
            </a:r>
            <a:r>
              <a:rPr lang="en-US" altLang="zh-CN" sz="2800" b="1" dirty="0">
                <a:solidFill>
                  <a:srgbClr val="002060"/>
                </a:solidFill>
              </a:rPr>
              <a:t>type-I </a:t>
            </a:r>
            <a:r>
              <a:rPr lang="en-US" altLang="zh-CN" sz="2800" b="1" dirty="0" smtClean="0">
                <a:solidFill>
                  <a:srgbClr val="002060"/>
                </a:solidFill>
              </a:rPr>
              <a:t>XRB</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rPr>
              <a:t> </a:t>
            </a:r>
            <a:endParaRPr lang="en-US" altLang="zh-CN" sz="2800" b="1" dirty="0">
              <a:solidFill>
                <a:srgbClr val="002060"/>
              </a:solidFill>
            </a:endParaRPr>
          </a:p>
        </p:txBody>
      </p:sp>
      <p:sp>
        <p:nvSpPr>
          <p:cNvPr id="32" name="Text Box 14"/>
          <p:cNvSpPr txBox="1">
            <a:spLocks noChangeArrowheads="1"/>
          </p:cNvSpPr>
          <p:nvPr/>
        </p:nvSpPr>
        <p:spPr bwMode="auto">
          <a:xfrm>
            <a:off x="8303741" y="915750"/>
            <a:ext cx="388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smtClean="0">
                <a:solidFill>
                  <a:srgbClr val="000066"/>
                </a:solidFill>
              </a:rPr>
              <a:t>Y.M. Xing et </a:t>
            </a:r>
            <a:r>
              <a:rPr lang="en-US" altLang="zh-CN" sz="1600" b="1" dirty="0">
                <a:solidFill>
                  <a:srgbClr val="000066"/>
                </a:solidFill>
              </a:rPr>
              <a:t>al., </a:t>
            </a:r>
            <a:r>
              <a:rPr lang="en-US" altLang="zh-CN" sz="1600" b="1" dirty="0" smtClean="0">
                <a:solidFill>
                  <a:srgbClr val="000066"/>
                </a:solidFill>
              </a:rPr>
              <a:t>PLB 781, 358 </a:t>
            </a:r>
            <a:r>
              <a:rPr lang="en-US" altLang="zh-CN" sz="1600" b="1" dirty="0">
                <a:solidFill>
                  <a:srgbClr val="000066"/>
                </a:solidFill>
              </a:rPr>
              <a:t>(</a:t>
            </a:r>
            <a:r>
              <a:rPr lang="en-US" altLang="zh-CN" sz="1600" b="1" dirty="0" smtClean="0">
                <a:solidFill>
                  <a:srgbClr val="000066"/>
                </a:solidFill>
              </a:rPr>
              <a:t>2018)</a:t>
            </a:r>
            <a:endParaRPr lang="en-US" altLang="zh-CN" sz="1600" b="1" dirty="0">
              <a:solidFill>
                <a:srgbClr val="000066"/>
              </a:solidFill>
            </a:endParaRPr>
          </a:p>
        </p:txBody>
      </p:sp>
      <p:sp>
        <p:nvSpPr>
          <p:cNvPr id="27"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9836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2" name="组合 1"/>
          <p:cNvGrpSpPr/>
          <p:nvPr/>
        </p:nvGrpSpPr>
        <p:grpSpPr>
          <a:xfrm>
            <a:off x="990600" y="1752600"/>
            <a:ext cx="4058878" cy="3565512"/>
            <a:chOff x="894122" y="2179930"/>
            <a:chExt cx="4058878" cy="3565512"/>
          </a:xfrm>
        </p:grpSpPr>
        <p:pic>
          <p:nvPicPr>
            <p:cNvPr id="17" name="图片 16"/>
            <p:cNvPicPr>
              <a:picLocks noChangeAspect="1"/>
            </p:cNvPicPr>
            <p:nvPr/>
          </p:nvPicPr>
          <p:blipFill>
            <a:blip r:embed="rId3"/>
            <a:stretch>
              <a:fillRect/>
            </a:stretch>
          </p:blipFill>
          <p:spPr>
            <a:xfrm>
              <a:off x="926078" y="2179930"/>
              <a:ext cx="4026922" cy="3458870"/>
            </a:xfrm>
            <a:prstGeom prst="rect">
              <a:avLst/>
            </a:prstGeom>
          </p:spPr>
        </p:pic>
        <p:sp>
          <p:nvSpPr>
            <p:cNvPr id="18" name="文本框 17"/>
            <p:cNvSpPr txBox="1"/>
            <p:nvPr/>
          </p:nvSpPr>
          <p:spPr bwMode="auto">
            <a:xfrm rot="16200000">
              <a:off x="514370" y="3438901"/>
              <a:ext cx="1128835" cy="369332"/>
            </a:xfrm>
            <a:prstGeom prst="rect">
              <a:avLst/>
            </a:prstGeom>
            <a:solidFill>
              <a:schemeClr val="bg1"/>
            </a:solidFill>
            <a:ln>
              <a:noFill/>
            </a:ln>
            <a:effectLst/>
            <a:extLst/>
          </p:spPr>
          <p:txBody>
            <a:bodyPr wrap="none" rtlCol="0">
              <a:spAutoFit/>
            </a:bodyPr>
            <a:lstStyle/>
            <a:p>
              <a:pPr eaLnBrk="1" hangingPunct="1"/>
              <a:r>
                <a:rPr lang="en-US" altLang="zh-CN" b="1" dirty="0" smtClean="0">
                  <a:latin typeface="Arial" pitchFamily="34" charset="0"/>
                </a:rPr>
                <a:t>S</a:t>
              </a:r>
              <a:r>
                <a:rPr lang="en-US" altLang="zh-CN" b="1" baseline="-15000" dirty="0" smtClean="0">
                  <a:latin typeface="Symbol" panose="05050102010706020507" pitchFamily="18" charset="2"/>
                </a:rPr>
                <a:t>a</a:t>
              </a:r>
              <a:r>
                <a:rPr lang="en-US" altLang="zh-CN" b="1" dirty="0" smtClean="0">
                  <a:latin typeface="Arial" pitchFamily="34" charset="0"/>
                </a:rPr>
                <a:t> (MeV)</a:t>
              </a:r>
              <a:endParaRPr lang="zh-CN" altLang="en-US" b="1" dirty="0">
                <a:latin typeface="Arial" pitchFamily="34" charset="0"/>
              </a:endParaRPr>
            </a:p>
          </p:txBody>
        </p:sp>
        <p:cxnSp>
          <p:nvCxnSpPr>
            <p:cNvPr id="36" name="直接连接符 35"/>
            <p:cNvCxnSpPr/>
            <p:nvPr/>
          </p:nvCxnSpPr>
          <p:spPr>
            <a:xfrm>
              <a:off x="3279391" y="3773117"/>
              <a:ext cx="228600" cy="5309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096480" y="4149229"/>
              <a:ext cx="418110" cy="154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bwMode="auto">
            <a:xfrm rot="18300541">
              <a:off x="2725793" y="4169235"/>
              <a:ext cx="18092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b="1" dirty="0" smtClean="0">
                  <a:latin typeface="Arial" pitchFamily="34" charset="0"/>
                </a:rPr>
                <a:t>PRL 106 (2011)</a:t>
              </a:r>
              <a:endParaRPr lang="zh-CN" altLang="en-US" b="1" dirty="0">
                <a:latin typeface="Arial" pitchFamily="34" charset="0"/>
              </a:endParaRPr>
            </a:p>
          </p:txBody>
        </p:sp>
        <p:sp>
          <p:nvSpPr>
            <p:cNvPr id="42" name="文本框 41"/>
            <p:cNvSpPr txBox="1"/>
            <p:nvPr/>
          </p:nvSpPr>
          <p:spPr bwMode="auto">
            <a:xfrm>
              <a:off x="2160307" y="5376110"/>
              <a:ext cx="2125325" cy="369332"/>
            </a:xfrm>
            <a:prstGeom prst="rect">
              <a:avLst/>
            </a:prstGeom>
            <a:solidFill>
              <a:schemeClr val="bg1"/>
            </a:solidFill>
            <a:ln>
              <a:noFill/>
            </a:ln>
            <a:effectLst/>
            <a:extLst/>
          </p:spPr>
          <p:txBody>
            <a:bodyPr wrap="none" rtlCol="0">
              <a:spAutoFit/>
            </a:bodyPr>
            <a:lstStyle/>
            <a:p>
              <a:pPr eaLnBrk="1" hangingPunct="1"/>
              <a:r>
                <a:rPr lang="en-US" altLang="zh-CN" b="1" dirty="0" smtClean="0">
                  <a:latin typeface="Arial" pitchFamily="34" charset="0"/>
                </a:rPr>
                <a:t>Atomic Number A</a:t>
              </a:r>
              <a:endParaRPr lang="zh-CN" altLang="en-US" b="1" dirty="0">
                <a:latin typeface="Arial" pitchFamily="34" charset="0"/>
              </a:endParaRPr>
            </a:p>
          </p:txBody>
        </p:sp>
      </p:grpSp>
      <p:sp>
        <p:nvSpPr>
          <p:cNvPr id="43" name="Rectangle 2"/>
          <p:cNvSpPr txBox="1">
            <a:spLocks noChangeArrowheads="1"/>
          </p:cNvSpPr>
          <p:nvPr/>
        </p:nvSpPr>
        <p:spPr>
          <a:xfrm>
            <a:off x="1128392" y="5362156"/>
            <a:ext cx="4382110" cy="1000574"/>
          </a:xfrm>
          <a:prstGeom prst="rect">
            <a:avLst/>
          </a:prstGeom>
          <a:ln w="19050">
            <a:solidFill>
              <a:srgbClr val="339966"/>
            </a:solid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800" kern="0" dirty="0" smtClean="0">
                <a:solidFill>
                  <a:schemeClr val="tx1"/>
                </a:solidFill>
                <a:ea typeface="微软雅黑" panose="020B0503020204020204" pitchFamily="34" charset="-122"/>
              </a:rPr>
              <a:t>No </a:t>
            </a:r>
            <a:r>
              <a:rPr lang="en-US" altLang="zh-CN" sz="2800" dirty="0" smtClean="0">
                <a:solidFill>
                  <a:schemeClr val="tx1"/>
                </a:solidFill>
              </a:rPr>
              <a:t>pronounced </a:t>
            </a:r>
            <a:r>
              <a:rPr lang="en-US" altLang="zh-CN" sz="2800" dirty="0">
                <a:solidFill>
                  <a:schemeClr val="tx1"/>
                </a:solidFill>
              </a:rPr>
              <a:t>island of very low S</a:t>
            </a:r>
            <a:r>
              <a:rPr lang="en-US" altLang="zh-CN" sz="2800" baseline="-25000" dirty="0">
                <a:solidFill>
                  <a:schemeClr val="tx1"/>
                </a:solidFill>
                <a:sym typeface="Symbol" panose="05050102010706020507" pitchFamily="18" charset="2"/>
              </a:rPr>
              <a:t> </a:t>
            </a:r>
            <a:r>
              <a:rPr lang="en-US" altLang="zh-CN" sz="2800" dirty="0" smtClean="0">
                <a:solidFill>
                  <a:schemeClr val="tx1"/>
                </a:solidFill>
              </a:rPr>
              <a:t>for Mo isotopes</a:t>
            </a:r>
            <a:endParaRPr lang="en-US" altLang="zh-CN" sz="2800" dirty="0" smtClean="0">
              <a:solidFill>
                <a:srgbClr val="FF0000"/>
              </a:solidFill>
            </a:endParaRPr>
          </a:p>
        </p:txBody>
      </p:sp>
      <p:pic>
        <p:nvPicPr>
          <p:cNvPr id="49" name="图片 48"/>
          <p:cNvPicPr>
            <a:picLocks noChangeAspect="1"/>
          </p:cNvPicPr>
          <p:nvPr/>
        </p:nvPicPr>
        <p:blipFill rotWithShape="1">
          <a:blip r:embed="rId4"/>
          <a:srcRect l="31030" t="28872" r="27052"/>
          <a:stretch/>
        </p:blipFill>
        <p:spPr>
          <a:xfrm>
            <a:off x="6905162" y="2046495"/>
            <a:ext cx="3907175" cy="3607555"/>
          </a:xfrm>
          <a:prstGeom prst="rect">
            <a:avLst/>
          </a:prstGeom>
        </p:spPr>
      </p:pic>
      <p:sp>
        <p:nvSpPr>
          <p:cNvPr id="50" name="文本框 49"/>
          <p:cNvSpPr txBox="1"/>
          <p:nvPr/>
        </p:nvSpPr>
        <p:spPr bwMode="auto">
          <a:xfrm>
            <a:off x="7728180" y="5506115"/>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2000" b="1" dirty="0" smtClean="0">
                <a:latin typeface="Arial" pitchFamily="34" charset="0"/>
              </a:rPr>
              <a:t>T=2 GK, </a:t>
            </a:r>
            <a:r>
              <a:rPr lang="en-US" altLang="zh-CN" sz="2000" b="1" dirty="0" smtClean="0">
                <a:latin typeface="Symbol" panose="05050102010706020507" pitchFamily="18" charset="2"/>
              </a:rPr>
              <a:t>r</a:t>
            </a:r>
            <a:r>
              <a:rPr lang="en-US" altLang="zh-CN" sz="2000" b="1" dirty="0" smtClean="0">
                <a:latin typeface="Arial" pitchFamily="34" charset="0"/>
              </a:rPr>
              <a:t>=10</a:t>
            </a:r>
            <a:r>
              <a:rPr lang="en-US" altLang="zh-CN" sz="2000" b="1" baseline="30000" dirty="0" smtClean="0">
                <a:latin typeface="Arial" pitchFamily="34" charset="0"/>
              </a:rPr>
              <a:t>6</a:t>
            </a:r>
            <a:r>
              <a:rPr lang="en-US" altLang="zh-CN" sz="2000" b="1" dirty="0" smtClean="0">
                <a:latin typeface="Arial" pitchFamily="34" charset="0"/>
              </a:rPr>
              <a:t> g/cm</a:t>
            </a:r>
            <a:r>
              <a:rPr lang="en-US" altLang="zh-CN" sz="2000" b="1" baseline="30000" dirty="0" smtClean="0">
                <a:latin typeface="Arial" pitchFamily="34" charset="0"/>
              </a:rPr>
              <a:t>3</a:t>
            </a:r>
            <a:endParaRPr lang="zh-CN" altLang="en-US" sz="2000" b="1" baseline="30000" dirty="0">
              <a:latin typeface="Arial" pitchFamily="34" charset="0"/>
            </a:endParaRPr>
          </a:p>
        </p:txBody>
      </p:sp>
      <p:sp>
        <p:nvSpPr>
          <p:cNvPr id="51" name="矩形 50"/>
          <p:cNvSpPr/>
          <p:nvPr/>
        </p:nvSpPr>
        <p:spPr>
          <a:xfrm>
            <a:off x="9709379" y="2906332"/>
            <a:ext cx="344205" cy="343135"/>
          </a:xfrm>
          <a:prstGeom prst="rect">
            <a:avLst/>
          </a:prstGeom>
          <a:solidFill>
            <a:srgbClr val="FF66FF">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0085542" y="2909809"/>
            <a:ext cx="309638" cy="361589"/>
          </a:xfrm>
          <a:prstGeom prst="rect">
            <a:avLst/>
          </a:prstGeom>
          <a:solidFill>
            <a:srgbClr val="0070C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10403444" y="2906333"/>
            <a:ext cx="349439" cy="365065"/>
          </a:xfrm>
          <a:prstGeom prst="rect">
            <a:avLst/>
          </a:prstGeom>
          <a:solidFill>
            <a:srgbClr val="0070C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椭圆形标注 53"/>
          <p:cNvSpPr/>
          <p:nvPr/>
        </p:nvSpPr>
        <p:spPr>
          <a:xfrm>
            <a:off x="9987124" y="1676400"/>
            <a:ext cx="1519076" cy="747029"/>
          </a:xfrm>
          <a:prstGeom prst="wedgeEllipseCallout">
            <a:avLst>
              <a:gd name="adj1" fmla="val -23160"/>
              <a:gd name="adj2" fmla="val 120217"/>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aseline="30000" dirty="0" smtClean="0"/>
              <a:t>85,86</a:t>
            </a:r>
            <a:r>
              <a:rPr lang="en-US" altLang="zh-CN" sz="2400" dirty="0" smtClean="0"/>
              <a:t>Mo</a:t>
            </a:r>
            <a:endParaRPr lang="zh-CN" altLang="en-US" sz="2400" dirty="0"/>
          </a:p>
        </p:txBody>
      </p:sp>
      <p:sp>
        <p:nvSpPr>
          <p:cNvPr id="55" name="椭圆形标注 54"/>
          <p:cNvSpPr/>
          <p:nvPr/>
        </p:nvSpPr>
        <p:spPr>
          <a:xfrm>
            <a:off x="9818625" y="4404629"/>
            <a:ext cx="1519076" cy="747029"/>
          </a:xfrm>
          <a:prstGeom prst="wedgeEllipseCallout">
            <a:avLst>
              <a:gd name="adj1" fmla="val -48023"/>
              <a:gd name="adj2" fmla="val -108627"/>
            </a:avLst>
          </a:prstGeom>
          <a:solidFill>
            <a:srgbClr val="C00000">
              <a:alpha val="6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aseline="30000" dirty="0" smtClean="0"/>
              <a:t>81,82</a:t>
            </a:r>
            <a:r>
              <a:rPr lang="en-US" altLang="zh-CN" sz="2400" dirty="0" smtClean="0"/>
              <a:t>Zr</a:t>
            </a:r>
            <a:endParaRPr lang="zh-CN" altLang="en-US" sz="2400" dirty="0"/>
          </a:p>
        </p:txBody>
      </p:sp>
      <p:sp>
        <p:nvSpPr>
          <p:cNvPr id="56" name="矩形 55"/>
          <p:cNvSpPr/>
          <p:nvPr/>
        </p:nvSpPr>
        <p:spPr>
          <a:xfrm>
            <a:off x="9355076" y="3603678"/>
            <a:ext cx="349439" cy="365065"/>
          </a:xfrm>
          <a:prstGeom prst="rect">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矩形 56"/>
          <p:cNvSpPr/>
          <p:nvPr/>
        </p:nvSpPr>
        <p:spPr>
          <a:xfrm>
            <a:off x="9724225" y="3603678"/>
            <a:ext cx="349439" cy="365065"/>
          </a:xfrm>
          <a:prstGeom prst="rect">
            <a:avLst/>
          </a:prstGeom>
          <a:solidFill>
            <a:srgbClr val="FF000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文本框 57"/>
          <p:cNvSpPr txBox="1"/>
          <p:nvPr/>
        </p:nvSpPr>
        <p:spPr bwMode="auto">
          <a:xfrm>
            <a:off x="6192764" y="1692552"/>
            <a:ext cx="32736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fontAlgn="auto">
              <a:spcBef>
                <a:spcPts val="0"/>
              </a:spcBef>
              <a:spcAft>
                <a:spcPts val="0"/>
              </a:spcAft>
            </a:pPr>
            <a:r>
              <a:rPr lang="en-US" altLang="zh-CN" sz="2000" b="1" dirty="0" err="1" smtClean="0">
                <a:solidFill>
                  <a:srgbClr val="FF0000"/>
                </a:solidFill>
                <a:latin typeface="Arial" pitchFamily="34" charset="0"/>
              </a:rPr>
              <a:t>Zr-Nb</a:t>
            </a:r>
            <a:r>
              <a:rPr lang="en-US" altLang="zh-CN" sz="2000" b="1" dirty="0" smtClean="0">
                <a:solidFill>
                  <a:srgbClr val="FF0000"/>
                </a:solidFill>
                <a:latin typeface="Arial" pitchFamily="34" charset="0"/>
              </a:rPr>
              <a:t> cycle: </a:t>
            </a:r>
            <a:r>
              <a:rPr lang="en-US" altLang="zh-CN" sz="2000" b="1" baseline="30000" dirty="0" smtClean="0">
                <a:solidFill>
                  <a:prstClr val="black"/>
                </a:solidFill>
                <a:latin typeface="Arial" pitchFamily="34" charset="0"/>
              </a:rPr>
              <a:t>83</a:t>
            </a:r>
            <a:r>
              <a:rPr lang="en-US" altLang="zh-CN" sz="2000" b="1" dirty="0" smtClean="0">
                <a:solidFill>
                  <a:prstClr val="black"/>
                </a:solidFill>
                <a:latin typeface="Arial" pitchFamily="34" charset="0"/>
              </a:rPr>
              <a:t>Nb(</a:t>
            </a:r>
            <a:r>
              <a:rPr lang="en-US" altLang="zh-CN" sz="2000" b="1" dirty="0" err="1" smtClean="0">
                <a:solidFill>
                  <a:prstClr val="black"/>
                </a:solidFill>
                <a:latin typeface="Arial" pitchFamily="34" charset="0"/>
              </a:rPr>
              <a:t>p,</a:t>
            </a:r>
            <a:r>
              <a:rPr lang="en-US" altLang="zh-CN" sz="2000" b="1" dirty="0" err="1" smtClean="0">
                <a:solidFill>
                  <a:prstClr val="black"/>
                </a:solidFill>
                <a:latin typeface="Symbol" panose="05050102010706020507" pitchFamily="18" charset="2"/>
              </a:rPr>
              <a:t>a</a:t>
            </a:r>
            <a:r>
              <a:rPr lang="en-US" altLang="zh-CN" sz="2000" b="1" dirty="0" smtClean="0">
                <a:solidFill>
                  <a:prstClr val="black"/>
                </a:solidFill>
                <a:latin typeface="Arial" pitchFamily="34" charset="0"/>
              </a:rPr>
              <a:t>)</a:t>
            </a:r>
            <a:r>
              <a:rPr lang="en-US" altLang="zh-CN" sz="2000" b="1" baseline="30000" dirty="0" smtClean="0">
                <a:solidFill>
                  <a:prstClr val="black"/>
                </a:solidFill>
                <a:latin typeface="Arial" pitchFamily="34" charset="0"/>
              </a:rPr>
              <a:t>80</a:t>
            </a:r>
            <a:r>
              <a:rPr lang="en-US" altLang="zh-CN" sz="2000" b="1" dirty="0" smtClean="0">
                <a:solidFill>
                  <a:prstClr val="black"/>
                </a:solidFill>
                <a:latin typeface="Arial" pitchFamily="34" charset="0"/>
              </a:rPr>
              <a:t>Zr</a:t>
            </a:r>
          </a:p>
          <a:p>
            <a:pPr fontAlgn="auto">
              <a:spcBef>
                <a:spcPts val="0"/>
              </a:spcBef>
              <a:spcAft>
                <a:spcPts val="0"/>
              </a:spcAft>
            </a:pPr>
            <a:r>
              <a:rPr lang="en-US" altLang="zh-CN" sz="2000" b="1" dirty="0" smtClean="0">
                <a:solidFill>
                  <a:prstClr val="black"/>
                </a:solidFill>
                <a:latin typeface="Arial" pitchFamily="34" charset="0"/>
              </a:rPr>
              <a:t>                      </a:t>
            </a:r>
            <a:r>
              <a:rPr lang="en-US" altLang="zh-CN" sz="2000" b="1" baseline="30000" dirty="0" smtClean="0">
                <a:solidFill>
                  <a:prstClr val="black"/>
                </a:solidFill>
                <a:latin typeface="Arial" pitchFamily="34" charset="0"/>
              </a:rPr>
              <a:t>84</a:t>
            </a:r>
            <a:r>
              <a:rPr lang="en-US" altLang="zh-CN" sz="2000" b="1" dirty="0" smtClean="0">
                <a:solidFill>
                  <a:prstClr val="black"/>
                </a:solidFill>
                <a:latin typeface="Arial" pitchFamily="34" charset="0"/>
              </a:rPr>
              <a:t>Mo(</a:t>
            </a:r>
            <a:r>
              <a:rPr lang="en-US" altLang="zh-CN" sz="2000" b="1" dirty="0" err="1" smtClean="0">
                <a:solidFill>
                  <a:prstClr val="black"/>
                </a:solidFill>
                <a:latin typeface="Symbol" panose="05050102010706020507" pitchFamily="18" charset="2"/>
              </a:rPr>
              <a:t>g</a:t>
            </a:r>
            <a:r>
              <a:rPr lang="en-US" altLang="zh-CN" sz="2000" b="1" dirty="0" err="1" smtClean="0">
                <a:solidFill>
                  <a:prstClr val="black"/>
                </a:solidFill>
                <a:latin typeface="Arial" pitchFamily="34" charset="0"/>
              </a:rPr>
              <a:t>,</a:t>
            </a:r>
            <a:r>
              <a:rPr lang="en-US" altLang="zh-CN" sz="2000" b="1" dirty="0" err="1" smtClean="0">
                <a:solidFill>
                  <a:prstClr val="black"/>
                </a:solidFill>
                <a:latin typeface="Symbol" panose="05050102010706020507" pitchFamily="18" charset="2"/>
              </a:rPr>
              <a:t>a</a:t>
            </a:r>
            <a:r>
              <a:rPr lang="en-US" altLang="zh-CN" sz="2000" b="1" dirty="0" smtClean="0">
                <a:solidFill>
                  <a:prstClr val="black"/>
                </a:solidFill>
                <a:latin typeface="Arial" pitchFamily="34" charset="0"/>
              </a:rPr>
              <a:t>)</a:t>
            </a:r>
            <a:r>
              <a:rPr lang="en-US" altLang="zh-CN" sz="2000" b="1" baseline="30000" dirty="0" smtClean="0">
                <a:solidFill>
                  <a:prstClr val="black"/>
                </a:solidFill>
                <a:latin typeface="Arial" pitchFamily="34" charset="0"/>
              </a:rPr>
              <a:t>80</a:t>
            </a:r>
            <a:r>
              <a:rPr lang="en-US" altLang="zh-CN" sz="2000" b="1" dirty="0" smtClean="0">
                <a:solidFill>
                  <a:prstClr val="black"/>
                </a:solidFill>
                <a:latin typeface="Arial" pitchFamily="34" charset="0"/>
              </a:rPr>
              <a:t>Zr</a:t>
            </a:r>
            <a:endParaRPr lang="zh-CN" altLang="en-US" sz="2000" b="1" dirty="0">
              <a:solidFill>
                <a:prstClr val="black"/>
              </a:solidFill>
              <a:latin typeface="Arial" pitchFamily="34" charset="0"/>
            </a:endParaRPr>
          </a:p>
        </p:txBody>
      </p:sp>
      <p:grpSp>
        <p:nvGrpSpPr>
          <p:cNvPr id="59" name="组合 58"/>
          <p:cNvGrpSpPr/>
          <p:nvPr/>
        </p:nvGrpSpPr>
        <p:grpSpPr>
          <a:xfrm>
            <a:off x="9112389" y="3372209"/>
            <a:ext cx="1278699" cy="887747"/>
            <a:chOff x="8199839" y="3176826"/>
            <a:chExt cx="1278699" cy="887747"/>
          </a:xfrm>
        </p:grpSpPr>
        <p:sp>
          <p:nvSpPr>
            <p:cNvPr id="60" name="椭圆 59"/>
            <p:cNvSpPr/>
            <p:nvPr/>
          </p:nvSpPr>
          <p:spPr>
            <a:xfrm>
              <a:off x="9282545" y="3176826"/>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61" name="椭圆 60"/>
            <p:cNvSpPr/>
            <p:nvPr/>
          </p:nvSpPr>
          <p:spPr>
            <a:xfrm>
              <a:off x="8920951" y="3176826"/>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62" name="椭圆 61"/>
            <p:cNvSpPr/>
            <p:nvPr/>
          </p:nvSpPr>
          <p:spPr>
            <a:xfrm>
              <a:off x="8567829" y="3533665"/>
              <a:ext cx="195993" cy="1815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63" name="椭圆 62"/>
            <p:cNvSpPr/>
            <p:nvPr/>
          </p:nvSpPr>
          <p:spPr>
            <a:xfrm>
              <a:off x="8199839" y="3883070"/>
              <a:ext cx="195993" cy="1815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64" name="椭圆 63"/>
            <p:cNvSpPr/>
            <p:nvPr/>
          </p:nvSpPr>
          <p:spPr>
            <a:xfrm>
              <a:off x="8943253" y="3533665"/>
              <a:ext cx="195993" cy="1815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grpSp>
      <p:sp>
        <p:nvSpPr>
          <p:cNvPr id="65" name="矩形 64"/>
          <p:cNvSpPr/>
          <p:nvPr/>
        </p:nvSpPr>
        <p:spPr>
          <a:xfrm>
            <a:off x="305036" y="822415"/>
            <a:ext cx="7998705" cy="523220"/>
          </a:xfrm>
          <a:prstGeom prst="rect">
            <a:avLst/>
          </a:prstGeom>
          <a:ln w="25400">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err="1" smtClean="0">
                <a:solidFill>
                  <a:srgbClr val="FF0000"/>
                </a:solidFill>
                <a:latin typeface="Arial" panose="020B0604020202020204" pitchFamily="34" charset="0"/>
                <a:ea typeface="黑体" panose="02010609060101010101" pitchFamily="49" charset="-122"/>
                <a:cs typeface="Arial" panose="020B0604020202020204" pitchFamily="34" charset="0"/>
              </a:rPr>
              <a:t>Zr-Nb</a:t>
            </a:r>
            <a:r>
              <a:rPr lang="en-US" altLang="zh-CN" sz="28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 cycle </a:t>
            </a:r>
            <a:r>
              <a:rPr lang="en-US" altLang="zh-CN" sz="2800" b="1" dirty="0" smtClean="0">
                <a:solidFill>
                  <a:srgbClr val="002060"/>
                </a:solidFill>
                <a:latin typeface="Arial" panose="020B0604020202020204" pitchFamily="34" charset="0"/>
                <a:ea typeface="宋体" charset="-122"/>
                <a:cs typeface="Arial" panose="020B0604020202020204" pitchFamily="34" charset="0"/>
              </a:rPr>
              <a:t>in</a:t>
            </a:r>
            <a:r>
              <a:rPr lang="en-US" altLang="zh-CN" sz="2800" b="1" dirty="0" smtClean="0">
                <a:solidFill>
                  <a:srgbClr val="002060"/>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the </a:t>
            </a:r>
            <a:r>
              <a:rPr lang="en-US" altLang="zh-CN" sz="2800" b="1" dirty="0" err="1">
                <a:solidFill>
                  <a:srgbClr val="002060"/>
                </a:solidFill>
                <a:latin typeface="Arial" panose="020B0604020202020204" pitchFamily="34" charset="0"/>
                <a:ea typeface="Arial Unicode MS" panose="020B0604020202020204" pitchFamily="34" charset="-122"/>
                <a:cs typeface="Arial" panose="020B0604020202020204" pitchFamily="34" charset="0"/>
              </a:rPr>
              <a:t>rp</a:t>
            </a:r>
            <a:r>
              <a:rPr lang="en-US" altLang="zh-CN" sz="2800" b="1" dirty="0">
                <a:solidFill>
                  <a:srgbClr val="002060"/>
                </a:solidFill>
                <a:latin typeface="Arial" panose="020B0604020202020204" pitchFamily="34" charset="0"/>
                <a:ea typeface="Arial Unicode MS" panose="020B0604020202020204" pitchFamily="34" charset="-122"/>
                <a:cs typeface="Arial" panose="020B0604020202020204" pitchFamily="34" charset="0"/>
              </a:rPr>
              <a:t>-process</a:t>
            </a:r>
            <a:r>
              <a:rPr lang="en-US" altLang="zh-CN" sz="2800" b="1" dirty="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of </a:t>
            </a:r>
            <a:r>
              <a:rPr lang="en-US" altLang="zh-CN" sz="2800" b="1" dirty="0">
                <a:solidFill>
                  <a:srgbClr val="002060"/>
                </a:solidFill>
              </a:rPr>
              <a:t>type-I </a:t>
            </a:r>
            <a:r>
              <a:rPr lang="en-US" altLang="zh-CN" sz="2800" b="1" dirty="0" smtClean="0">
                <a:solidFill>
                  <a:srgbClr val="002060"/>
                </a:solidFill>
              </a:rPr>
              <a:t>XRB</a:t>
            </a:r>
            <a:r>
              <a:rPr lang="en-US" altLang="zh-CN" sz="2800" b="1" dirty="0" smtClean="0">
                <a:solidFill>
                  <a:srgbClr val="002060"/>
                </a:solidFill>
                <a:latin typeface="Arial" panose="020B0604020202020204" pitchFamily="34" charset="0"/>
                <a:ea typeface="黑体" panose="02010609060101010101" pitchFamily="49" charset="-122"/>
                <a:cs typeface="Arial" panose="020B0604020202020204" pitchFamily="34" charset="0"/>
              </a:rPr>
              <a:t> </a:t>
            </a:r>
            <a:r>
              <a:rPr lang="en-US" altLang="zh-CN" sz="2800" b="1" dirty="0" smtClean="0">
                <a:solidFill>
                  <a:srgbClr val="002060"/>
                </a:solidFill>
              </a:rPr>
              <a:t> </a:t>
            </a:r>
            <a:endParaRPr lang="en-US" altLang="zh-CN" sz="2800" b="1" dirty="0">
              <a:solidFill>
                <a:srgbClr val="002060"/>
              </a:solidFill>
            </a:endParaRPr>
          </a:p>
        </p:txBody>
      </p:sp>
      <p:sp>
        <p:nvSpPr>
          <p:cNvPr id="66" name="Text Box 14"/>
          <p:cNvSpPr txBox="1">
            <a:spLocks noChangeArrowheads="1"/>
          </p:cNvSpPr>
          <p:nvPr/>
        </p:nvSpPr>
        <p:spPr bwMode="auto">
          <a:xfrm>
            <a:off x="8303741" y="915750"/>
            <a:ext cx="388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smtClean="0">
                <a:solidFill>
                  <a:srgbClr val="000066"/>
                </a:solidFill>
              </a:rPr>
              <a:t>Y.M. Xing et </a:t>
            </a:r>
            <a:r>
              <a:rPr lang="en-US" altLang="zh-CN" sz="1600" b="1" dirty="0">
                <a:solidFill>
                  <a:srgbClr val="000066"/>
                </a:solidFill>
              </a:rPr>
              <a:t>al., </a:t>
            </a:r>
            <a:r>
              <a:rPr lang="en-US" altLang="zh-CN" sz="1600" b="1" dirty="0" smtClean="0">
                <a:solidFill>
                  <a:srgbClr val="000066"/>
                </a:solidFill>
              </a:rPr>
              <a:t>PLB 781, 358 </a:t>
            </a:r>
            <a:r>
              <a:rPr lang="en-US" altLang="zh-CN" sz="1600" b="1" dirty="0">
                <a:solidFill>
                  <a:srgbClr val="000066"/>
                </a:solidFill>
              </a:rPr>
              <a:t>(</a:t>
            </a:r>
            <a:r>
              <a:rPr lang="en-US" altLang="zh-CN" sz="1600" b="1" dirty="0" smtClean="0">
                <a:solidFill>
                  <a:srgbClr val="000066"/>
                </a:solidFill>
              </a:rPr>
              <a:t>2018)</a:t>
            </a:r>
            <a:endParaRPr lang="en-US" altLang="zh-CN" sz="1600" b="1" dirty="0">
              <a:solidFill>
                <a:srgbClr val="000066"/>
              </a:solidFill>
            </a:endParaRPr>
          </a:p>
        </p:txBody>
      </p:sp>
      <p:sp>
        <p:nvSpPr>
          <p:cNvPr id="30"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15051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109" name="组合 108"/>
          <p:cNvGrpSpPr/>
          <p:nvPr/>
        </p:nvGrpSpPr>
        <p:grpSpPr>
          <a:xfrm>
            <a:off x="6490029" y="2812799"/>
            <a:ext cx="3949371" cy="3588001"/>
            <a:chOff x="4974484" y="2669880"/>
            <a:chExt cx="3949371" cy="3588001"/>
          </a:xfrm>
        </p:grpSpPr>
        <p:pic>
          <p:nvPicPr>
            <p:cNvPr id="110" name="图片 109"/>
            <p:cNvPicPr>
              <a:picLocks noChangeAspect="1"/>
            </p:cNvPicPr>
            <p:nvPr/>
          </p:nvPicPr>
          <p:blipFill>
            <a:blip r:embed="rId3"/>
            <a:stretch>
              <a:fillRect/>
            </a:stretch>
          </p:blipFill>
          <p:spPr>
            <a:xfrm>
              <a:off x="4974484" y="2794011"/>
              <a:ext cx="3949371" cy="3463870"/>
            </a:xfrm>
            <a:prstGeom prst="rect">
              <a:avLst/>
            </a:prstGeom>
          </p:spPr>
        </p:pic>
        <p:sp>
          <p:nvSpPr>
            <p:cNvPr id="111" name="文本框 110"/>
            <p:cNvSpPr txBox="1"/>
            <p:nvPr/>
          </p:nvSpPr>
          <p:spPr>
            <a:xfrm>
              <a:off x="8077200" y="5029200"/>
              <a:ext cx="572593" cy="369332"/>
            </a:xfrm>
            <a:prstGeom prst="rect">
              <a:avLst/>
            </a:prstGeom>
            <a:noFill/>
          </p:spPr>
          <p:txBody>
            <a:bodyPr wrap="none" rtlCol="0">
              <a:spAutoFit/>
            </a:bodyPr>
            <a:lstStyle/>
            <a:p>
              <a:r>
                <a:rPr lang="en-US" altLang="zh-CN" b="1" baseline="30000" dirty="0" smtClean="0">
                  <a:solidFill>
                    <a:srgbClr val="FF00FF"/>
                  </a:solidFill>
                  <a:latin typeface="Times New Roman" panose="02020603050405020304" pitchFamily="18" charset="0"/>
                  <a:ea typeface="黑体" panose="02010609060101010101" pitchFamily="49" charset="-122"/>
                  <a:cs typeface="Times New Roman" panose="02020603050405020304" pitchFamily="18" charset="0"/>
                </a:rPr>
                <a:t>84</a:t>
              </a:r>
              <a:r>
                <a:rPr lang="en-US" altLang="zh-CN" b="1" dirty="0" smtClean="0">
                  <a:solidFill>
                    <a:srgbClr val="FF00FF"/>
                  </a:solidFill>
                  <a:latin typeface="Times New Roman" panose="02020603050405020304" pitchFamily="18" charset="0"/>
                  <a:ea typeface="黑体" panose="02010609060101010101" pitchFamily="49" charset="-122"/>
                  <a:cs typeface="Times New Roman" panose="02020603050405020304" pitchFamily="18" charset="0"/>
                </a:rPr>
                <a:t>Sr</a:t>
              </a:r>
              <a:endParaRPr lang="zh-CN" altLang="en-US" b="1" dirty="0">
                <a:solidFill>
                  <a:srgbClr val="FF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2" name="直接箭头连接符 111"/>
            <p:cNvCxnSpPr/>
            <p:nvPr/>
          </p:nvCxnSpPr>
          <p:spPr>
            <a:xfrm flipH="1">
              <a:off x="6300192" y="4241657"/>
              <a:ext cx="720080" cy="387742"/>
            </a:xfrm>
            <a:prstGeom prst="straightConnector1">
              <a:avLst/>
            </a:prstGeom>
            <a:ln w="603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flipH="1">
              <a:off x="6300192" y="3863207"/>
              <a:ext cx="720080" cy="766192"/>
            </a:xfrm>
            <a:prstGeom prst="straightConnector1">
              <a:avLst/>
            </a:prstGeom>
            <a:ln w="6032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14" name="文本框 113"/>
            <p:cNvSpPr txBox="1"/>
            <p:nvPr/>
          </p:nvSpPr>
          <p:spPr bwMode="auto">
            <a:xfrm>
              <a:off x="5070305" y="2669880"/>
              <a:ext cx="17219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000" b="1" baseline="30000" dirty="0" smtClean="0">
                  <a:solidFill>
                    <a:srgbClr val="FF00FF"/>
                  </a:solidFill>
                  <a:latin typeface="Arial" pitchFamily="34" charset="0"/>
                </a:rPr>
                <a:t>84</a:t>
              </a:r>
              <a:r>
                <a:rPr lang="en-US" altLang="zh-CN" sz="2000" b="1" dirty="0" smtClean="0">
                  <a:solidFill>
                    <a:srgbClr val="FF00FF"/>
                  </a:solidFill>
                  <a:latin typeface="Arial" pitchFamily="34" charset="0"/>
                </a:rPr>
                <a:t>Mo(</a:t>
              </a:r>
              <a:r>
                <a:rPr lang="en-US" altLang="zh-CN" sz="2000" b="1" dirty="0" err="1" smtClean="0">
                  <a:solidFill>
                    <a:srgbClr val="FF00FF"/>
                  </a:solidFill>
                  <a:latin typeface="Symbol" panose="05050102010706020507" pitchFamily="18" charset="2"/>
                </a:rPr>
                <a:t>g</a:t>
              </a:r>
              <a:r>
                <a:rPr lang="en-US" altLang="zh-CN" sz="2000" b="1" dirty="0" err="1" smtClean="0">
                  <a:solidFill>
                    <a:srgbClr val="FF00FF"/>
                  </a:solidFill>
                  <a:latin typeface="Arial" pitchFamily="34" charset="0"/>
                </a:rPr>
                <a:t>,</a:t>
              </a:r>
              <a:r>
                <a:rPr lang="en-US" altLang="zh-CN" sz="2000" b="1" dirty="0" err="1" smtClean="0">
                  <a:solidFill>
                    <a:srgbClr val="FF00FF"/>
                  </a:solidFill>
                  <a:latin typeface="Symbol" panose="05050102010706020507" pitchFamily="18" charset="2"/>
                </a:rPr>
                <a:t>a</a:t>
              </a:r>
              <a:r>
                <a:rPr lang="en-US" altLang="zh-CN" sz="2000" b="1" dirty="0" smtClean="0">
                  <a:solidFill>
                    <a:srgbClr val="FF00FF"/>
                  </a:solidFill>
                  <a:latin typeface="Arial" pitchFamily="34" charset="0"/>
                </a:rPr>
                <a:t>)</a:t>
              </a:r>
              <a:r>
                <a:rPr lang="en-US" altLang="zh-CN" sz="2000" b="1" baseline="30000" dirty="0" smtClean="0">
                  <a:solidFill>
                    <a:srgbClr val="FF00FF"/>
                  </a:solidFill>
                  <a:latin typeface="Arial" pitchFamily="34" charset="0"/>
                </a:rPr>
                <a:t>80</a:t>
              </a:r>
              <a:r>
                <a:rPr lang="en-US" altLang="zh-CN" sz="2000" b="1" dirty="0" smtClean="0">
                  <a:solidFill>
                    <a:srgbClr val="FF00FF"/>
                  </a:solidFill>
                  <a:latin typeface="Arial" pitchFamily="34" charset="0"/>
                </a:rPr>
                <a:t>Zr</a:t>
              </a:r>
            </a:p>
            <a:p>
              <a:r>
                <a:rPr lang="en-US" altLang="zh-CN" sz="2000" b="1" baseline="30000" dirty="0" smtClean="0">
                  <a:solidFill>
                    <a:srgbClr val="00B050"/>
                  </a:solidFill>
                  <a:latin typeface="Arial" pitchFamily="34" charset="0"/>
                </a:rPr>
                <a:t>83</a:t>
              </a:r>
              <a:r>
                <a:rPr lang="en-US" altLang="zh-CN" sz="2000" b="1" dirty="0" smtClean="0">
                  <a:solidFill>
                    <a:srgbClr val="00B050"/>
                  </a:solidFill>
                  <a:latin typeface="Arial" pitchFamily="34" charset="0"/>
                </a:rPr>
                <a:t>Nb(</a:t>
              </a:r>
              <a:r>
                <a:rPr lang="en-US" altLang="zh-CN" sz="2000" b="1" dirty="0" err="1" smtClean="0">
                  <a:solidFill>
                    <a:srgbClr val="00B050"/>
                  </a:solidFill>
                  <a:latin typeface="Arial" pitchFamily="34" charset="0"/>
                </a:rPr>
                <a:t>p,</a:t>
              </a:r>
              <a:r>
                <a:rPr lang="en-US" altLang="zh-CN" sz="2000" b="1" dirty="0" err="1" smtClean="0">
                  <a:solidFill>
                    <a:srgbClr val="00B050"/>
                  </a:solidFill>
                  <a:latin typeface="Symbol" panose="05050102010706020507" pitchFamily="18" charset="2"/>
                </a:rPr>
                <a:t>a</a:t>
              </a:r>
              <a:r>
                <a:rPr lang="en-US" altLang="zh-CN" sz="2000" b="1" dirty="0" smtClean="0">
                  <a:solidFill>
                    <a:srgbClr val="00B050"/>
                  </a:solidFill>
                  <a:latin typeface="Arial" pitchFamily="34" charset="0"/>
                </a:rPr>
                <a:t>)</a:t>
              </a:r>
              <a:r>
                <a:rPr lang="en-US" altLang="zh-CN" sz="2000" b="1" baseline="30000" dirty="0" smtClean="0">
                  <a:solidFill>
                    <a:srgbClr val="00B050"/>
                  </a:solidFill>
                  <a:latin typeface="Arial" pitchFamily="34" charset="0"/>
                </a:rPr>
                <a:t>80</a:t>
              </a:r>
              <a:r>
                <a:rPr lang="en-US" altLang="zh-CN" sz="2000" b="1" dirty="0" smtClean="0">
                  <a:solidFill>
                    <a:srgbClr val="00B050"/>
                  </a:solidFill>
                  <a:latin typeface="Arial" pitchFamily="34" charset="0"/>
                </a:rPr>
                <a:t>Zr</a:t>
              </a:r>
              <a:endParaRPr lang="en-US" altLang="zh-CN" sz="2000" b="1" dirty="0">
                <a:solidFill>
                  <a:srgbClr val="00B050"/>
                </a:solidFill>
                <a:latin typeface="Arial" pitchFamily="34" charset="0"/>
              </a:endParaRPr>
            </a:p>
          </p:txBody>
        </p:sp>
        <p:cxnSp>
          <p:nvCxnSpPr>
            <p:cNvPr id="115" name="直接箭头连接符 114"/>
            <p:cNvCxnSpPr/>
            <p:nvPr/>
          </p:nvCxnSpPr>
          <p:spPr>
            <a:xfrm>
              <a:off x="7020272" y="4601697"/>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p:nvPr/>
          </p:nvCxnSpPr>
          <p:spPr>
            <a:xfrm>
              <a:off x="7020272" y="4241657"/>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7" name="圆角矩形标注 116"/>
            <p:cNvSpPr/>
            <p:nvPr/>
          </p:nvSpPr>
          <p:spPr>
            <a:xfrm>
              <a:off x="7762056" y="3349661"/>
              <a:ext cx="914400" cy="612648"/>
            </a:xfrm>
            <a:prstGeom prst="wedgeRoundRectCallout">
              <a:avLst>
                <a:gd name="adj1" fmla="val -103811"/>
                <a:gd name="adj2" fmla="val 135539"/>
                <a:gd name="adj3" fmla="val 16667"/>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a:t>
              </a:r>
              <a:r>
                <a:rPr lang="el-GR" altLang="zh-CN" sz="2400" dirty="0" smtClean="0"/>
                <a:t>β</a:t>
              </a:r>
              <a:r>
                <a:rPr lang="en-US" altLang="zh-CN" sz="2400" dirty="0" smtClean="0"/>
                <a:t>+)</a:t>
              </a:r>
              <a:endParaRPr lang="zh-CN" altLang="en-US" sz="2400" dirty="0"/>
            </a:p>
          </p:txBody>
        </p:sp>
        <p:sp>
          <p:nvSpPr>
            <p:cNvPr id="118" name="圆角矩形 117"/>
            <p:cNvSpPr/>
            <p:nvPr/>
          </p:nvSpPr>
          <p:spPr>
            <a:xfrm>
              <a:off x="6180332" y="3749468"/>
              <a:ext cx="911948" cy="120297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圆角矩形标注 118"/>
            <p:cNvSpPr/>
            <p:nvPr/>
          </p:nvSpPr>
          <p:spPr>
            <a:xfrm>
              <a:off x="7062029" y="5221412"/>
              <a:ext cx="914400" cy="612648"/>
            </a:xfrm>
            <a:prstGeom prst="wedgeRoundRectCallout">
              <a:avLst>
                <a:gd name="adj1" fmla="val -68706"/>
                <a:gd name="adj2" fmla="val -9469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t>Zr-Nb</a:t>
              </a:r>
              <a:r>
                <a:rPr lang="en-US" altLang="zh-CN" dirty="0" smtClean="0"/>
                <a:t> cycle</a:t>
              </a:r>
              <a:endParaRPr lang="zh-CN" altLang="en-US" dirty="0"/>
            </a:p>
          </p:txBody>
        </p:sp>
        <p:cxnSp>
          <p:nvCxnSpPr>
            <p:cNvPr id="120" name="直接箭头连接符 119"/>
            <p:cNvCxnSpPr/>
            <p:nvPr/>
          </p:nvCxnSpPr>
          <p:spPr>
            <a:xfrm>
              <a:off x="7020272" y="3890909"/>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a:off x="783448" y="2525410"/>
            <a:ext cx="4644228" cy="4080796"/>
            <a:chOff x="223926" y="2514600"/>
            <a:chExt cx="4644228" cy="4080796"/>
          </a:xfrm>
        </p:grpSpPr>
        <p:cxnSp>
          <p:nvCxnSpPr>
            <p:cNvPr id="122" name="直接连接符 121"/>
            <p:cNvCxnSpPr/>
            <p:nvPr/>
          </p:nvCxnSpPr>
          <p:spPr>
            <a:xfrm>
              <a:off x="1358086" y="5852617"/>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23" name="文本框 122"/>
            <p:cNvSpPr txBox="1"/>
            <p:nvPr/>
          </p:nvSpPr>
          <p:spPr>
            <a:xfrm>
              <a:off x="1295400" y="6133731"/>
              <a:ext cx="817853"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84</a:t>
              </a:r>
              <a:r>
                <a:rPr lang="en-US" altLang="zh-CN" sz="2400" kern="0" dirty="0" smtClean="0">
                  <a:ea typeface="微软雅黑" panose="020B0503020204020204" pitchFamily="34" charset="-122"/>
                </a:rPr>
                <a:t>Mo</a:t>
              </a:r>
              <a:endParaRPr lang="zh-CN" altLang="en-US" sz="2400" dirty="0"/>
            </a:p>
          </p:txBody>
        </p:sp>
        <p:cxnSp>
          <p:nvCxnSpPr>
            <p:cNvPr id="124" name="直接连接符 123"/>
            <p:cNvCxnSpPr/>
            <p:nvPr/>
          </p:nvCxnSpPr>
          <p:spPr>
            <a:xfrm>
              <a:off x="2699792" y="4844617"/>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25" name="文本框 124"/>
            <p:cNvSpPr txBox="1"/>
            <p:nvPr/>
          </p:nvSpPr>
          <p:spPr>
            <a:xfrm>
              <a:off x="3581400" y="4685931"/>
              <a:ext cx="1047082"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80</a:t>
              </a:r>
              <a:r>
                <a:rPr lang="en-US" altLang="zh-CN" sz="2400" kern="0" dirty="0" smtClean="0">
                  <a:ea typeface="微软雅黑" panose="020B0503020204020204" pitchFamily="34" charset="-122"/>
                </a:rPr>
                <a:t>Zr+</a:t>
              </a:r>
              <a:r>
                <a:rPr lang="en-US" altLang="zh-CN" sz="2400" kern="0" dirty="0" smtClean="0">
                  <a:latin typeface="Symbol" panose="05050102010706020507" pitchFamily="18" charset="2"/>
                  <a:ea typeface="微软雅黑" panose="020B0503020204020204" pitchFamily="34" charset="-122"/>
                </a:rPr>
                <a:t>a</a:t>
              </a:r>
              <a:endParaRPr lang="zh-CN" altLang="en-US" sz="2400" dirty="0">
                <a:latin typeface="Symbol" panose="05050102010706020507" pitchFamily="18" charset="2"/>
              </a:endParaRPr>
            </a:p>
          </p:txBody>
        </p:sp>
        <p:cxnSp>
          <p:nvCxnSpPr>
            <p:cNvPr id="126" name="直接箭头连接符 125"/>
            <p:cNvCxnSpPr/>
            <p:nvPr/>
          </p:nvCxnSpPr>
          <p:spPr>
            <a:xfrm>
              <a:off x="2558277" y="3233545"/>
              <a:ext cx="1274" cy="2691072"/>
            </a:xfrm>
            <a:prstGeom prst="straightConnector1">
              <a:avLst/>
            </a:prstGeom>
            <a:ln w="222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文本框 126"/>
            <p:cNvSpPr txBox="1"/>
            <p:nvPr/>
          </p:nvSpPr>
          <p:spPr>
            <a:xfrm>
              <a:off x="260438" y="3793946"/>
              <a:ext cx="1093569"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83</a:t>
              </a:r>
              <a:r>
                <a:rPr lang="en-US" altLang="zh-CN" sz="2400" kern="0" dirty="0" smtClean="0">
                  <a:ea typeface="微软雅黑" panose="020B0503020204020204" pitchFamily="34" charset="-122"/>
                </a:rPr>
                <a:t>Nb+</a:t>
              </a:r>
              <a:r>
                <a:rPr lang="en-US" altLang="zh-CN" sz="2400" i="1" kern="0" dirty="0" smtClean="0">
                  <a:ea typeface="微软雅黑" panose="020B0503020204020204" pitchFamily="34" charset="-122"/>
                </a:rPr>
                <a:t>p</a:t>
              </a:r>
              <a:endParaRPr lang="zh-CN" altLang="en-US" sz="2400" i="1" dirty="0">
                <a:latin typeface="Symbol" panose="05050102010706020507" pitchFamily="18" charset="2"/>
              </a:endParaRPr>
            </a:p>
          </p:txBody>
        </p:sp>
        <p:cxnSp>
          <p:nvCxnSpPr>
            <p:cNvPr id="128" name="直接箭头连接符 127"/>
            <p:cNvCxnSpPr/>
            <p:nvPr/>
          </p:nvCxnSpPr>
          <p:spPr>
            <a:xfrm>
              <a:off x="2255230" y="5547219"/>
              <a:ext cx="1329" cy="382873"/>
            </a:xfrm>
            <a:prstGeom prst="straightConnector1">
              <a:avLst/>
            </a:prstGeom>
            <a:ln w="22225">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a:off x="1905000" y="2514600"/>
              <a:ext cx="1585690" cy="584775"/>
            </a:xfrm>
            <a:prstGeom prst="rect">
              <a:avLst/>
            </a:prstGeom>
            <a:noFill/>
          </p:spPr>
          <p:txBody>
            <a:bodyPr wrap="none" rtlCol="0">
              <a:spAutoFit/>
            </a:bodyPr>
            <a:lstStyle/>
            <a:p>
              <a:r>
                <a:rPr lang="en-US" altLang="zh-CN" sz="3200" dirty="0" smtClean="0">
                  <a:solidFill>
                    <a:srgbClr val="FF0000"/>
                  </a:solidFill>
                  <a:latin typeface="+mj-lt"/>
                </a:rPr>
                <a:t>AME’12 </a:t>
              </a:r>
              <a:endParaRPr lang="zh-CN" altLang="en-US" sz="3200" dirty="0">
                <a:solidFill>
                  <a:srgbClr val="FF0000"/>
                </a:solidFill>
                <a:latin typeface="+mj-lt"/>
              </a:endParaRPr>
            </a:p>
          </p:txBody>
        </p:sp>
        <p:cxnSp>
          <p:nvCxnSpPr>
            <p:cNvPr id="130" name="直接连接符 129"/>
            <p:cNvCxnSpPr/>
            <p:nvPr/>
          </p:nvCxnSpPr>
          <p:spPr>
            <a:xfrm>
              <a:off x="1358086" y="6140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358086" y="556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466396" y="3656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466396" y="322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2699792" y="376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699792" y="592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136" name="矩形 135"/>
            <p:cNvSpPr/>
            <p:nvPr/>
          </p:nvSpPr>
          <p:spPr>
            <a:xfrm>
              <a:off x="466396" y="3233545"/>
              <a:ext cx="792088" cy="43996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7" name="直接连接符 136"/>
            <p:cNvCxnSpPr/>
            <p:nvPr/>
          </p:nvCxnSpPr>
          <p:spPr>
            <a:xfrm>
              <a:off x="466396" y="3440617"/>
              <a:ext cx="792088"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2699792" y="3764617"/>
              <a:ext cx="792088" cy="21600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1358086" y="5547219"/>
              <a:ext cx="792088" cy="59339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0" name="直接连接符 139"/>
            <p:cNvCxnSpPr/>
            <p:nvPr/>
          </p:nvCxnSpPr>
          <p:spPr>
            <a:xfrm>
              <a:off x="1767463" y="5564617"/>
              <a:ext cx="644297" cy="429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76451" y="3224964"/>
              <a:ext cx="2539365" cy="1086"/>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142" name="文本框 141"/>
            <p:cNvSpPr txBox="1"/>
            <p:nvPr/>
          </p:nvSpPr>
          <p:spPr>
            <a:xfrm>
              <a:off x="3491880" y="4290621"/>
              <a:ext cx="1376274" cy="369332"/>
            </a:xfrm>
            <a:prstGeom prst="rect">
              <a:avLst/>
            </a:prstGeom>
            <a:noFill/>
          </p:spPr>
          <p:txBody>
            <a:bodyPr wrap="none" rtlCol="0">
              <a:spAutoFit/>
            </a:bodyPr>
            <a:lstStyle/>
            <a:p>
              <a:r>
                <a:rPr lang="en-US" altLang="zh-CN" dirty="0" smtClean="0"/>
                <a:t>Ex=1410 </a:t>
              </a:r>
              <a:r>
                <a:rPr lang="en-US" altLang="zh-CN" dirty="0" err="1" smtClean="0"/>
                <a:t>keV</a:t>
              </a:r>
              <a:endParaRPr lang="zh-CN" altLang="en-US" dirty="0"/>
            </a:p>
          </p:txBody>
        </p:sp>
        <p:sp>
          <p:nvSpPr>
            <p:cNvPr id="143" name="文本框 142"/>
            <p:cNvSpPr txBox="1"/>
            <p:nvPr/>
          </p:nvSpPr>
          <p:spPr>
            <a:xfrm>
              <a:off x="729388" y="5649394"/>
              <a:ext cx="628698" cy="369332"/>
            </a:xfrm>
            <a:prstGeom prst="rect">
              <a:avLst/>
            </a:prstGeom>
            <a:noFill/>
          </p:spPr>
          <p:txBody>
            <a:bodyPr wrap="none" rtlCol="0">
              <a:spAutoFit/>
            </a:bodyPr>
            <a:lstStyle/>
            <a:p>
              <a:r>
                <a:rPr lang="en-US" altLang="zh-CN" dirty="0" smtClean="0"/>
                <a:t>Ex=0</a:t>
              </a:r>
              <a:endParaRPr lang="zh-CN" altLang="en-US" dirty="0"/>
            </a:p>
          </p:txBody>
        </p:sp>
        <p:sp>
          <p:nvSpPr>
            <p:cNvPr id="144" name="文本框 143"/>
            <p:cNvSpPr txBox="1"/>
            <p:nvPr/>
          </p:nvSpPr>
          <p:spPr>
            <a:xfrm>
              <a:off x="223926" y="2677566"/>
              <a:ext cx="1376274" cy="369332"/>
            </a:xfrm>
            <a:prstGeom prst="rect">
              <a:avLst/>
            </a:prstGeom>
            <a:noFill/>
          </p:spPr>
          <p:txBody>
            <a:bodyPr wrap="none" rtlCol="0">
              <a:spAutoFit/>
            </a:bodyPr>
            <a:lstStyle/>
            <a:p>
              <a:r>
                <a:rPr lang="en-US" altLang="zh-CN" dirty="0" smtClean="0"/>
                <a:t>Ex=3380 </a:t>
              </a:r>
              <a:r>
                <a:rPr lang="en-US" altLang="zh-CN" dirty="0" err="1" smtClean="0"/>
                <a:t>keV</a:t>
              </a:r>
              <a:endParaRPr lang="zh-CN" altLang="en-US" dirty="0"/>
            </a:p>
          </p:txBody>
        </p:sp>
        <p:sp>
          <p:nvSpPr>
            <p:cNvPr id="145" name="文本框 144"/>
            <p:cNvSpPr txBox="1"/>
            <p:nvPr/>
          </p:nvSpPr>
          <p:spPr>
            <a:xfrm rot="16200000">
              <a:off x="1941400" y="3731223"/>
              <a:ext cx="806631" cy="369332"/>
            </a:xfrm>
            <a:prstGeom prst="rect">
              <a:avLst/>
            </a:prstGeom>
            <a:noFill/>
          </p:spPr>
          <p:txBody>
            <a:bodyPr wrap="none" rtlCol="0">
              <a:spAutoFit/>
            </a:bodyPr>
            <a:lstStyle/>
            <a:p>
              <a:r>
                <a:rPr lang="en-US" altLang="zh-CN" dirty="0">
                  <a:solidFill>
                    <a:srgbClr val="00B050"/>
                  </a:solidFill>
                </a:rPr>
                <a:t>Q(p,</a:t>
              </a:r>
              <a:r>
                <a:rPr lang="en-US" altLang="zh-CN" dirty="0">
                  <a:solidFill>
                    <a:srgbClr val="00B050"/>
                  </a:solidFill>
                  <a:sym typeface="Symbol" panose="05050102010706020507" pitchFamily="18" charset="2"/>
                </a:rPr>
                <a:t></a:t>
              </a:r>
              <a:r>
                <a:rPr lang="en-US" altLang="zh-CN" dirty="0">
                  <a:solidFill>
                    <a:srgbClr val="00B050"/>
                  </a:solidFill>
                </a:rPr>
                <a:t>)</a:t>
              </a:r>
              <a:endParaRPr lang="zh-CN" altLang="en-US" dirty="0">
                <a:solidFill>
                  <a:srgbClr val="00B050"/>
                </a:solidFill>
              </a:endParaRPr>
            </a:p>
          </p:txBody>
        </p:sp>
        <p:sp>
          <p:nvSpPr>
            <p:cNvPr id="146" name="文本框 145"/>
            <p:cNvSpPr txBox="1"/>
            <p:nvPr/>
          </p:nvSpPr>
          <p:spPr>
            <a:xfrm rot="16200000">
              <a:off x="1706623" y="4881793"/>
              <a:ext cx="1053494" cy="369332"/>
            </a:xfrm>
            <a:prstGeom prst="rect">
              <a:avLst/>
            </a:prstGeom>
            <a:noFill/>
          </p:spPr>
          <p:txBody>
            <a:bodyPr wrap="none" rtlCol="0">
              <a:spAutoFit/>
            </a:bodyPr>
            <a:lstStyle/>
            <a:p>
              <a:r>
                <a:rPr lang="en-US" altLang="zh-CN" dirty="0">
                  <a:solidFill>
                    <a:srgbClr val="FF00FF"/>
                  </a:solidFill>
                </a:rPr>
                <a:t>S</a:t>
              </a:r>
              <a:r>
                <a:rPr lang="en-US" altLang="zh-CN" dirty="0">
                  <a:solidFill>
                    <a:srgbClr val="FF00FF"/>
                  </a:solidFill>
                  <a:sym typeface="Symbol" panose="05050102010706020507" pitchFamily="18" charset="2"/>
                </a:rPr>
                <a:t></a:t>
              </a:r>
              <a:r>
                <a:rPr lang="en-US" altLang="zh-CN" dirty="0">
                  <a:solidFill>
                    <a:srgbClr val="FF00FF"/>
                  </a:solidFill>
                </a:rPr>
                <a:t>(</a:t>
              </a:r>
              <a:r>
                <a:rPr lang="en-US" altLang="zh-CN" baseline="30000" dirty="0">
                  <a:solidFill>
                    <a:srgbClr val="FF00FF"/>
                  </a:solidFill>
                </a:rPr>
                <a:t>84</a:t>
              </a:r>
              <a:r>
                <a:rPr lang="en-US" altLang="zh-CN" dirty="0">
                  <a:solidFill>
                    <a:srgbClr val="FF00FF"/>
                  </a:solidFill>
                </a:rPr>
                <a:t>Mo)</a:t>
              </a:r>
              <a:endParaRPr lang="zh-CN" altLang="en-US" dirty="0">
                <a:solidFill>
                  <a:srgbClr val="FF00FF"/>
                </a:solidFill>
              </a:endParaRPr>
            </a:p>
          </p:txBody>
        </p:sp>
        <p:cxnSp>
          <p:nvCxnSpPr>
            <p:cNvPr id="147" name="直接连接符 146"/>
            <p:cNvCxnSpPr/>
            <p:nvPr/>
          </p:nvCxnSpPr>
          <p:spPr>
            <a:xfrm>
              <a:off x="2195736" y="5924617"/>
              <a:ext cx="792088"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pSp>
      <p:sp>
        <p:nvSpPr>
          <p:cNvPr id="148" name="文本框 147"/>
          <p:cNvSpPr txBox="1"/>
          <p:nvPr/>
        </p:nvSpPr>
        <p:spPr>
          <a:xfrm>
            <a:off x="58839" y="991360"/>
            <a:ext cx="4469332" cy="954107"/>
          </a:xfrm>
          <a:prstGeom prst="rect">
            <a:avLst/>
          </a:prstGeom>
          <a:noFill/>
        </p:spPr>
        <p:txBody>
          <a:bodyPr wrap="square" rtlCol="0">
            <a:spAutoFit/>
          </a:bodyPr>
          <a:lstStyle/>
          <a:p>
            <a:pPr algn="ctr"/>
            <a:r>
              <a:rPr lang="en-US" altLang="zh-CN" sz="2800" b="1" dirty="0" smtClean="0">
                <a:latin typeface="+mn-lt"/>
              </a:rPr>
              <a:t>Favorable conditions for </a:t>
            </a:r>
          </a:p>
          <a:p>
            <a:pPr algn="ctr"/>
            <a:r>
              <a:rPr lang="en-US" altLang="zh-CN" sz="2800" b="1" dirty="0" smtClean="0">
                <a:latin typeface="+mn-lt"/>
              </a:rPr>
              <a:t>the formation of </a:t>
            </a:r>
            <a:r>
              <a:rPr lang="en-US" altLang="zh-CN" sz="2800" b="1" dirty="0" err="1" smtClean="0">
                <a:latin typeface="+mn-lt"/>
              </a:rPr>
              <a:t>Zr-Nb</a:t>
            </a:r>
            <a:r>
              <a:rPr lang="en-US" altLang="zh-CN" sz="2800" b="1" dirty="0" smtClean="0">
                <a:latin typeface="+mn-lt"/>
              </a:rPr>
              <a:t> cycle: </a:t>
            </a:r>
            <a:endParaRPr lang="zh-CN" altLang="en-US" sz="2800" b="1" dirty="0">
              <a:latin typeface="+mn-lt"/>
            </a:endParaRPr>
          </a:p>
        </p:txBody>
      </p:sp>
      <p:sp>
        <p:nvSpPr>
          <p:cNvPr id="149" name="文本框 148"/>
          <p:cNvSpPr txBox="1"/>
          <p:nvPr/>
        </p:nvSpPr>
        <p:spPr>
          <a:xfrm>
            <a:off x="5181600" y="990600"/>
            <a:ext cx="6858000" cy="1200329"/>
          </a:xfrm>
          <a:prstGeom prst="rect">
            <a:avLst/>
          </a:prstGeom>
          <a:noFill/>
          <a:ln w="19050">
            <a:solidFill>
              <a:srgbClr val="7030A0"/>
            </a:solidFill>
          </a:ln>
        </p:spPr>
        <p:txBody>
          <a:bodyPr wrap="square" rtlCol="0">
            <a:spAutoFit/>
          </a:bodyPr>
          <a:lstStyle/>
          <a:p>
            <a:pPr algn="ctr"/>
            <a:r>
              <a:rPr lang="en-US" altLang="zh-CN" sz="2400" dirty="0"/>
              <a:t>E. </a:t>
            </a:r>
            <a:r>
              <a:rPr lang="en-US" altLang="zh-CN" sz="2400" dirty="0" err="1"/>
              <a:t>Haettner</a:t>
            </a:r>
            <a:r>
              <a:rPr lang="en-US" altLang="zh-CN" sz="2400" dirty="0"/>
              <a:t> et al,  PRL 106, 122501 (2011</a:t>
            </a:r>
            <a:r>
              <a:rPr lang="en-US" altLang="zh-CN" sz="2400" dirty="0" smtClean="0"/>
              <a:t>)</a:t>
            </a:r>
            <a:endParaRPr lang="en-US" altLang="zh-CN" sz="2400" dirty="0"/>
          </a:p>
          <a:p>
            <a:pPr algn="ctr"/>
            <a:r>
              <a:rPr lang="en-US" altLang="zh-CN" sz="2400" b="1" dirty="0" smtClean="0">
                <a:latin typeface="+mj-lt"/>
              </a:rPr>
              <a:t>Largest </a:t>
            </a:r>
            <a:r>
              <a:rPr lang="en-US" altLang="zh-CN" sz="2400" b="1" dirty="0" smtClean="0">
                <a:solidFill>
                  <a:srgbClr val="00B050"/>
                </a:solidFill>
                <a:latin typeface="+mj-lt"/>
              </a:rPr>
              <a:t>Q(p,</a:t>
            </a:r>
            <a:r>
              <a:rPr lang="en-US" altLang="zh-CN" sz="2400" b="1" dirty="0" smtClean="0">
                <a:solidFill>
                  <a:srgbClr val="00B050"/>
                </a:solidFill>
                <a:latin typeface="+mj-lt"/>
                <a:sym typeface="Symbol" panose="05050102010706020507" pitchFamily="18" charset="2"/>
              </a:rPr>
              <a:t></a:t>
            </a:r>
            <a:r>
              <a:rPr lang="en-US" altLang="zh-CN" sz="2400" b="1" dirty="0" smtClean="0">
                <a:solidFill>
                  <a:srgbClr val="00B050"/>
                </a:solidFill>
                <a:latin typeface="+mj-lt"/>
              </a:rPr>
              <a:t>)  </a:t>
            </a:r>
            <a:r>
              <a:rPr lang="en-US" altLang="zh-CN" sz="2400" b="1" dirty="0" smtClean="0">
                <a:latin typeface="+mj-lt"/>
              </a:rPr>
              <a:t>favoring </a:t>
            </a:r>
            <a:r>
              <a:rPr lang="en-US" altLang="zh-CN" sz="2400" b="1" baseline="30000" dirty="0" smtClean="0">
                <a:latin typeface="+mj-lt"/>
              </a:rPr>
              <a:t>83</a:t>
            </a:r>
            <a:r>
              <a:rPr lang="en-US" altLang="zh-CN" sz="2400" b="1" dirty="0" smtClean="0">
                <a:latin typeface="+mj-lt"/>
              </a:rPr>
              <a:t>Nb(p,</a:t>
            </a:r>
            <a:r>
              <a:rPr lang="en-US" altLang="zh-CN" sz="2400" b="1" dirty="0" smtClean="0">
                <a:latin typeface="+mj-lt"/>
                <a:sym typeface="Symbol" panose="05050102010706020507" pitchFamily="18" charset="2"/>
              </a:rPr>
              <a:t></a:t>
            </a:r>
            <a:r>
              <a:rPr lang="en-US" altLang="zh-CN" sz="2400" b="1" dirty="0" smtClean="0">
                <a:latin typeface="+mj-lt"/>
              </a:rPr>
              <a:t>)</a:t>
            </a:r>
            <a:r>
              <a:rPr lang="en-US" altLang="zh-CN" sz="2400" b="1" baseline="30000" dirty="0" smtClean="0">
                <a:latin typeface="+mj-lt"/>
              </a:rPr>
              <a:t>80</a:t>
            </a:r>
            <a:r>
              <a:rPr lang="en-US" altLang="zh-CN" sz="2400" b="1" dirty="0" smtClean="0">
                <a:latin typeface="+mj-lt"/>
              </a:rPr>
              <a:t>Zr reaction</a:t>
            </a:r>
          </a:p>
          <a:p>
            <a:pPr algn="ctr"/>
            <a:r>
              <a:rPr lang="en-US" altLang="zh-CN" sz="2400" b="1" dirty="0">
                <a:latin typeface="+mj-lt"/>
              </a:rPr>
              <a:t>Smallest  </a:t>
            </a:r>
            <a:r>
              <a:rPr lang="en-US" altLang="zh-CN" sz="2400" b="1" dirty="0">
                <a:solidFill>
                  <a:srgbClr val="FF00FF"/>
                </a:solidFill>
                <a:latin typeface="+mj-lt"/>
              </a:rPr>
              <a:t>S</a:t>
            </a:r>
            <a:r>
              <a:rPr lang="en-US" altLang="zh-CN" sz="2400" b="1" dirty="0">
                <a:solidFill>
                  <a:srgbClr val="FF00FF"/>
                </a:solidFill>
                <a:latin typeface="+mj-lt"/>
                <a:sym typeface="Symbol" panose="05050102010706020507" pitchFamily="18" charset="2"/>
              </a:rPr>
              <a:t></a:t>
            </a:r>
            <a:r>
              <a:rPr lang="en-US" altLang="zh-CN" sz="2400" b="1" dirty="0">
                <a:solidFill>
                  <a:srgbClr val="FF00FF"/>
                </a:solidFill>
                <a:latin typeface="+mj-lt"/>
              </a:rPr>
              <a:t>(</a:t>
            </a:r>
            <a:r>
              <a:rPr lang="en-US" altLang="zh-CN" sz="2400" b="1" baseline="30000" dirty="0">
                <a:solidFill>
                  <a:srgbClr val="FF00FF"/>
                </a:solidFill>
                <a:latin typeface="+mj-lt"/>
              </a:rPr>
              <a:t>84</a:t>
            </a:r>
            <a:r>
              <a:rPr lang="en-US" altLang="zh-CN" sz="2400" b="1" dirty="0">
                <a:solidFill>
                  <a:srgbClr val="FF00FF"/>
                </a:solidFill>
                <a:latin typeface="+mj-lt"/>
              </a:rPr>
              <a:t>Mo)</a:t>
            </a:r>
            <a:r>
              <a:rPr lang="en-US" altLang="zh-CN" sz="2400" b="1" dirty="0">
                <a:solidFill>
                  <a:srgbClr val="FF0000"/>
                </a:solidFill>
                <a:latin typeface="+mj-lt"/>
              </a:rPr>
              <a:t>  </a:t>
            </a:r>
            <a:r>
              <a:rPr lang="en-US" altLang="zh-CN" sz="2400" b="1" dirty="0">
                <a:latin typeface="+mj-lt"/>
              </a:rPr>
              <a:t>favoring </a:t>
            </a:r>
            <a:r>
              <a:rPr lang="en-US" altLang="zh-CN" sz="2400" b="1" baseline="30000" dirty="0">
                <a:latin typeface="+mj-lt"/>
              </a:rPr>
              <a:t>84</a:t>
            </a:r>
            <a:r>
              <a:rPr lang="en-US" altLang="zh-CN" sz="2400" b="1" dirty="0">
                <a:latin typeface="+mj-lt"/>
              </a:rPr>
              <a:t>Mo(</a:t>
            </a:r>
            <a:r>
              <a:rPr lang="el-GR" altLang="zh-CN" sz="2400" b="1" dirty="0">
                <a:latin typeface="+mj-lt"/>
              </a:rPr>
              <a:t>γ</a:t>
            </a:r>
            <a:r>
              <a:rPr lang="en-US" altLang="zh-CN" sz="2400" b="1" dirty="0" smtClean="0">
                <a:latin typeface="+mj-lt"/>
              </a:rPr>
              <a:t>,</a:t>
            </a:r>
            <a:r>
              <a:rPr lang="en-US" altLang="zh-CN" sz="2400" b="1" dirty="0">
                <a:sym typeface="Symbol" panose="05050102010706020507" pitchFamily="18" charset="2"/>
              </a:rPr>
              <a:t>  </a:t>
            </a:r>
            <a:r>
              <a:rPr lang="en-US" altLang="zh-CN" sz="2400" b="1" dirty="0" smtClean="0">
                <a:latin typeface="+mj-lt"/>
              </a:rPr>
              <a:t>)</a:t>
            </a:r>
            <a:r>
              <a:rPr lang="en-US" altLang="zh-CN" sz="2400" b="1" baseline="30000" dirty="0" smtClean="0">
                <a:latin typeface="+mj-lt"/>
              </a:rPr>
              <a:t>80</a:t>
            </a:r>
            <a:r>
              <a:rPr lang="en-US" altLang="zh-CN" sz="2400" b="1" dirty="0" smtClean="0">
                <a:latin typeface="+mj-lt"/>
              </a:rPr>
              <a:t>Zr </a:t>
            </a:r>
            <a:r>
              <a:rPr lang="en-US" altLang="zh-CN" sz="2400" b="1" dirty="0">
                <a:latin typeface="+mj-lt"/>
              </a:rPr>
              <a:t>reaction </a:t>
            </a:r>
            <a:endParaRPr lang="zh-CN" altLang="en-US" sz="2400" b="1" dirty="0">
              <a:latin typeface="+mj-lt"/>
            </a:endParaRPr>
          </a:p>
        </p:txBody>
      </p:sp>
      <p:sp>
        <p:nvSpPr>
          <p:cNvPr id="4" name="右箭头 3"/>
          <p:cNvSpPr/>
          <p:nvPr/>
        </p:nvSpPr>
        <p:spPr>
          <a:xfrm>
            <a:off x="4545532" y="1263566"/>
            <a:ext cx="60134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2021532" y="1907557"/>
            <a:ext cx="484632" cy="71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078326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121" name="组合 120"/>
          <p:cNvGrpSpPr/>
          <p:nvPr/>
        </p:nvGrpSpPr>
        <p:grpSpPr>
          <a:xfrm>
            <a:off x="783448" y="2525410"/>
            <a:ext cx="4644228" cy="4080796"/>
            <a:chOff x="223926" y="2514600"/>
            <a:chExt cx="4644228" cy="4080796"/>
          </a:xfrm>
        </p:grpSpPr>
        <p:cxnSp>
          <p:nvCxnSpPr>
            <p:cNvPr id="122" name="直接连接符 121"/>
            <p:cNvCxnSpPr/>
            <p:nvPr/>
          </p:nvCxnSpPr>
          <p:spPr>
            <a:xfrm>
              <a:off x="1358086" y="5852617"/>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23" name="文本框 122"/>
            <p:cNvSpPr txBox="1"/>
            <p:nvPr/>
          </p:nvSpPr>
          <p:spPr>
            <a:xfrm>
              <a:off x="1295400" y="6133731"/>
              <a:ext cx="817853"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84</a:t>
              </a:r>
              <a:r>
                <a:rPr lang="en-US" altLang="zh-CN" sz="2400" kern="0" dirty="0" smtClean="0">
                  <a:ea typeface="微软雅黑" panose="020B0503020204020204" pitchFamily="34" charset="-122"/>
                </a:rPr>
                <a:t>Mo</a:t>
              </a:r>
              <a:endParaRPr lang="zh-CN" altLang="en-US" sz="2400" dirty="0"/>
            </a:p>
          </p:txBody>
        </p:sp>
        <p:cxnSp>
          <p:nvCxnSpPr>
            <p:cNvPr id="124" name="直接连接符 123"/>
            <p:cNvCxnSpPr/>
            <p:nvPr/>
          </p:nvCxnSpPr>
          <p:spPr>
            <a:xfrm>
              <a:off x="2699792" y="4844617"/>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25" name="文本框 124"/>
            <p:cNvSpPr txBox="1"/>
            <p:nvPr/>
          </p:nvSpPr>
          <p:spPr>
            <a:xfrm>
              <a:off x="3581400" y="4685931"/>
              <a:ext cx="1047082"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80</a:t>
              </a:r>
              <a:r>
                <a:rPr lang="en-US" altLang="zh-CN" sz="2400" kern="0" dirty="0" smtClean="0">
                  <a:ea typeface="微软雅黑" panose="020B0503020204020204" pitchFamily="34" charset="-122"/>
                </a:rPr>
                <a:t>Zr+</a:t>
              </a:r>
              <a:r>
                <a:rPr lang="en-US" altLang="zh-CN" sz="2400" kern="0" dirty="0" smtClean="0">
                  <a:latin typeface="Symbol" panose="05050102010706020507" pitchFamily="18" charset="2"/>
                  <a:ea typeface="微软雅黑" panose="020B0503020204020204" pitchFamily="34" charset="-122"/>
                </a:rPr>
                <a:t>a</a:t>
              </a:r>
              <a:endParaRPr lang="zh-CN" altLang="en-US" sz="2400" dirty="0">
                <a:latin typeface="Symbol" panose="05050102010706020507" pitchFamily="18" charset="2"/>
              </a:endParaRPr>
            </a:p>
          </p:txBody>
        </p:sp>
        <p:cxnSp>
          <p:nvCxnSpPr>
            <p:cNvPr id="126" name="直接箭头连接符 125"/>
            <p:cNvCxnSpPr/>
            <p:nvPr/>
          </p:nvCxnSpPr>
          <p:spPr>
            <a:xfrm>
              <a:off x="2558277" y="3233545"/>
              <a:ext cx="1274" cy="2691072"/>
            </a:xfrm>
            <a:prstGeom prst="straightConnector1">
              <a:avLst/>
            </a:prstGeom>
            <a:ln w="222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文本框 126"/>
            <p:cNvSpPr txBox="1"/>
            <p:nvPr/>
          </p:nvSpPr>
          <p:spPr>
            <a:xfrm>
              <a:off x="260438" y="3793946"/>
              <a:ext cx="1093569"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83</a:t>
              </a:r>
              <a:r>
                <a:rPr lang="en-US" altLang="zh-CN" sz="2400" kern="0" dirty="0" smtClean="0">
                  <a:ea typeface="微软雅黑" panose="020B0503020204020204" pitchFamily="34" charset="-122"/>
                </a:rPr>
                <a:t>Nb+</a:t>
              </a:r>
              <a:r>
                <a:rPr lang="en-US" altLang="zh-CN" sz="2400" i="1" kern="0" dirty="0" smtClean="0">
                  <a:ea typeface="微软雅黑" panose="020B0503020204020204" pitchFamily="34" charset="-122"/>
                </a:rPr>
                <a:t>p</a:t>
              </a:r>
              <a:endParaRPr lang="zh-CN" altLang="en-US" sz="2400" i="1" dirty="0">
                <a:latin typeface="Symbol" panose="05050102010706020507" pitchFamily="18" charset="2"/>
              </a:endParaRPr>
            </a:p>
          </p:txBody>
        </p:sp>
        <p:cxnSp>
          <p:nvCxnSpPr>
            <p:cNvPr id="128" name="直接箭头连接符 127"/>
            <p:cNvCxnSpPr/>
            <p:nvPr/>
          </p:nvCxnSpPr>
          <p:spPr>
            <a:xfrm>
              <a:off x="2255230" y="5547219"/>
              <a:ext cx="1329" cy="382873"/>
            </a:xfrm>
            <a:prstGeom prst="straightConnector1">
              <a:avLst/>
            </a:prstGeom>
            <a:ln w="22225">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a:off x="1905000" y="2514600"/>
              <a:ext cx="1585690" cy="584775"/>
            </a:xfrm>
            <a:prstGeom prst="rect">
              <a:avLst/>
            </a:prstGeom>
            <a:noFill/>
          </p:spPr>
          <p:txBody>
            <a:bodyPr wrap="none" rtlCol="0">
              <a:spAutoFit/>
            </a:bodyPr>
            <a:lstStyle/>
            <a:p>
              <a:r>
                <a:rPr lang="en-US" altLang="zh-CN" sz="3200" dirty="0" smtClean="0">
                  <a:solidFill>
                    <a:srgbClr val="FF0000"/>
                  </a:solidFill>
                  <a:latin typeface="+mj-lt"/>
                </a:rPr>
                <a:t>AME’12 </a:t>
              </a:r>
              <a:endParaRPr lang="zh-CN" altLang="en-US" sz="3200" dirty="0">
                <a:solidFill>
                  <a:srgbClr val="FF0000"/>
                </a:solidFill>
                <a:latin typeface="+mj-lt"/>
              </a:endParaRPr>
            </a:p>
          </p:txBody>
        </p:sp>
        <p:cxnSp>
          <p:nvCxnSpPr>
            <p:cNvPr id="130" name="直接连接符 129"/>
            <p:cNvCxnSpPr/>
            <p:nvPr/>
          </p:nvCxnSpPr>
          <p:spPr>
            <a:xfrm>
              <a:off x="1358086" y="6140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358086" y="556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466396" y="3656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466396" y="322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2699792" y="376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2699792" y="5924617"/>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136" name="矩形 135"/>
            <p:cNvSpPr/>
            <p:nvPr/>
          </p:nvSpPr>
          <p:spPr>
            <a:xfrm>
              <a:off x="466396" y="3233545"/>
              <a:ext cx="792088" cy="43996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7" name="直接连接符 136"/>
            <p:cNvCxnSpPr/>
            <p:nvPr/>
          </p:nvCxnSpPr>
          <p:spPr>
            <a:xfrm>
              <a:off x="466396" y="3440617"/>
              <a:ext cx="792088"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2699792" y="3764617"/>
              <a:ext cx="792088" cy="21600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1358086" y="5547219"/>
              <a:ext cx="792088" cy="59339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0" name="直接连接符 139"/>
            <p:cNvCxnSpPr/>
            <p:nvPr/>
          </p:nvCxnSpPr>
          <p:spPr>
            <a:xfrm>
              <a:off x="1767463" y="5564617"/>
              <a:ext cx="644297" cy="429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376451" y="3224964"/>
              <a:ext cx="2539365" cy="1086"/>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142" name="文本框 141"/>
            <p:cNvSpPr txBox="1"/>
            <p:nvPr/>
          </p:nvSpPr>
          <p:spPr>
            <a:xfrm>
              <a:off x="3491880" y="4290621"/>
              <a:ext cx="1376274" cy="369332"/>
            </a:xfrm>
            <a:prstGeom prst="rect">
              <a:avLst/>
            </a:prstGeom>
            <a:noFill/>
          </p:spPr>
          <p:txBody>
            <a:bodyPr wrap="none" rtlCol="0">
              <a:spAutoFit/>
            </a:bodyPr>
            <a:lstStyle/>
            <a:p>
              <a:r>
                <a:rPr lang="en-US" altLang="zh-CN" dirty="0" smtClean="0"/>
                <a:t>Ex=1410 </a:t>
              </a:r>
              <a:r>
                <a:rPr lang="en-US" altLang="zh-CN" dirty="0" err="1" smtClean="0"/>
                <a:t>keV</a:t>
              </a:r>
              <a:endParaRPr lang="zh-CN" altLang="en-US" dirty="0"/>
            </a:p>
          </p:txBody>
        </p:sp>
        <p:sp>
          <p:nvSpPr>
            <p:cNvPr id="143" name="文本框 142"/>
            <p:cNvSpPr txBox="1"/>
            <p:nvPr/>
          </p:nvSpPr>
          <p:spPr>
            <a:xfrm>
              <a:off x="729388" y="5649394"/>
              <a:ext cx="628698" cy="369332"/>
            </a:xfrm>
            <a:prstGeom prst="rect">
              <a:avLst/>
            </a:prstGeom>
            <a:noFill/>
          </p:spPr>
          <p:txBody>
            <a:bodyPr wrap="none" rtlCol="0">
              <a:spAutoFit/>
            </a:bodyPr>
            <a:lstStyle/>
            <a:p>
              <a:r>
                <a:rPr lang="en-US" altLang="zh-CN" dirty="0" smtClean="0"/>
                <a:t>Ex=0</a:t>
              </a:r>
              <a:endParaRPr lang="zh-CN" altLang="en-US" dirty="0"/>
            </a:p>
          </p:txBody>
        </p:sp>
        <p:sp>
          <p:nvSpPr>
            <p:cNvPr id="144" name="文本框 143"/>
            <p:cNvSpPr txBox="1"/>
            <p:nvPr/>
          </p:nvSpPr>
          <p:spPr>
            <a:xfrm>
              <a:off x="223926" y="2677566"/>
              <a:ext cx="1376274" cy="369332"/>
            </a:xfrm>
            <a:prstGeom prst="rect">
              <a:avLst/>
            </a:prstGeom>
            <a:noFill/>
          </p:spPr>
          <p:txBody>
            <a:bodyPr wrap="none" rtlCol="0">
              <a:spAutoFit/>
            </a:bodyPr>
            <a:lstStyle/>
            <a:p>
              <a:r>
                <a:rPr lang="en-US" altLang="zh-CN" dirty="0" smtClean="0"/>
                <a:t>Ex=3380 </a:t>
              </a:r>
              <a:r>
                <a:rPr lang="en-US" altLang="zh-CN" dirty="0" err="1" smtClean="0"/>
                <a:t>keV</a:t>
              </a:r>
              <a:endParaRPr lang="zh-CN" altLang="en-US" dirty="0"/>
            </a:p>
          </p:txBody>
        </p:sp>
        <p:sp>
          <p:nvSpPr>
            <p:cNvPr id="145" name="文本框 144"/>
            <p:cNvSpPr txBox="1"/>
            <p:nvPr/>
          </p:nvSpPr>
          <p:spPr>
            <a:xfrm rot="16200000">
              <a:off x="1941400" y="3731223"/>
              <a:ext cx="806631" cy="369332"/>
            </a:xfrm>
            <a:prstGeom prst="rect">
              <a:avLst/>
            </a:prstGeom>
            <a:noFill/>
          </p:spPr>
          <p:txBody>
            <a:bodyPr wrap="none" rtlCol="0">
              <a:spAutoFit/>
            </a:bodyPr>
            <a:lstStyle/>
            <a:p>
              <a:r>
                <a:rPr lang="en-US" altLang="zh-CN" dirty="0">
                  <a:solidFill>
                    <a:srgbClr val="00B050"/>
                  </a:solidFill>
                </a:rPr>
                <a:t>Q(p,</a:t>
              </a:r>
              <a:r>
                <a:rPr lang="en-US" altLang="zh-CN" dirty="0">
                  <a:solidFill>
                    <a:srgbClr val="00B050"/>
                  </a:solidFill>
                  <a:sym typeface="Symbol" panose="05050102010706020507" pitchFamily="18" charset="2"/>
                </a:rPr>
                <a:t></a:t>
              </a:r>
              <a:r>
                <a:rPr lang="en-US" altLang="zh-CN" dirty="0">
                  <a:solidFill>
                    <a:srgbClr val="00B050"/>
                  </a:solidFill>
                </a:rPr>
                <a:t>)</a:t>
              </a:r>
              <a:endParaRPr lang="zh-CN" altLang="en-US" dirty="0">
                <a:solidFill>
                  <a:srgbClr val="00B050"/>
                </a:solidFill>
              </a:endParaRPr>
            </a:p>
          </p:txBody>
        </p:sp>
        <p:sp>
          <p:nvSpPr>
            <p:cNvPr id="146" name="文本框 145"/>
            <p:cNvSpPr txBox="1"/>
            <p:nvPr/>
          </p:nvSpPr>
          <p:spPr>
            <a:xfrm rot="16200000">
              <a:off x="1706623" y="4881793"/>
              <a:ext cx="1053494" cy="369332"/>
            </a:xfrm>
            <a:prstGeom prst="rect">
              <a:avLst/>
            </a:prstGeom>
            <a:noFill/>
          </p:spPr>
          <p:txBody>
            <a:bodyPr wrap="none" rtlCol="0">
              <a:spAutoFit/>
            </a:bodyPr>
            <a:lstStyle/>
            <a:p>
              <a:r>
                <a:rPr lang="en-US" altLang="zh-CN" dirty="0">
                  <a:solidFill>
                    <a:srgbClr val="FF00FF"/>
                  </a:solidFill>
                </a:rPr>
                <a:t>S</a:t>
              </a:r>
              <a:r>
                <a:rPr lang="en-US" altLang="zh-CN" dirty="0">
                  <a:solidFill>
                    <a:srgbClr val="FF00FF"/>
                  </a:solidFill>
                  <a:sym typeface="Symbol" panose="05050102010706020507" pitchFamily="18" charset="2"/>
                </a:rPr>
                <a:t></a:t>
              </a:r>
              <a:r>
                <a:rPr lang="en-US" altLang="zh-CN" dirty="0">
                  <a:solidFill>
                    <a:srgbClr val="FF00FF"/>
                  </a:solidFill>
                </a:rPr>
                <a:t>(</a:t>
              </a:r>
              <a:r>
                <a:rPr lang="en-US" altLang="zh-CN" baseline="30000" dirty="0">
                  <a:solidFill>
                    <a:srgbClr val="FF00FF"/>
                  </a:solidFill>
                </a:rPr>
                <a:t>84</a:t>
              </a:r>
              <a:r>
                <a:rPr lang="en-US" altLang="zh-CN" dirty="0">
                  <a:solidFill>
                    <a:srgbClr val="FF00FF"/>
                  </a:solidFill>
                </a:rPr>
                <a:t>Mo)</a:t>
              </a:r>
              <a:endParaRPr lang="zh-CN" altLang="en-US" dirty="0">
                <a:solidFill>
                  <a:srgbClr val="FF00FF"/>
                </a:solidFill>
              </a:endParaRPr>
            </a:p>
          </p:txBody>
        </p:sp>
        <p:cxnSp>
          <p:nvCxnSpPr>
            <p:cNvPr id="147" name="直接连接符 146"/>
            <p:cNvCxnSpPr/>
            <p:nvPr/>
          </p:nvCxnSpPr>
          <p:spPr>
            <a:xfrm>
              <a:off x="2195736" y="5924617"/>
              <a:ext cx="792088"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pSp>
      <p:sp>
        <p:nvSpPr>
          <p:cNvPr id="148" name="文本框 147"/>
          <p:cNvSpPr txBox="1"/>
          <p:nvPr/>
        </p:nvSpPr>
        <p:spPr>
          <a:xfrm>
            <a:off x="58839" y="991360"/>
            <a:ext cx="4469332" cy="954107"/>
          </a:xfrm>
          <a:prstGeom prst="rect">
            <a:avLst/>
          </a:prstGeom>
          <a:noFill/>
        </p:spPr>
        <p:txBody>
          <a:bodyPr wrap="square" rtlCol="0">
            <a:spAutoFit/>
          </a:bodyPr>
          <a:lstStyle/>
          <a:p>
            <a:pPr algn="ctr"/>
            <a:r>
              <a:rPr lang="en-US" altLang="zh-CN" sz="2800" b="1" dirty="0" smtClean="0">
                <a:latin typeface="+mn-lt"/>
              </a:rPr>
              <a:t>Favorable conditions for </a:t>
            </a:r>
          </a:p>
          <a:p>
            <a:pPr algn="ctr"/>
            <a:r>
              <a:rPr lang="en-US" altLang="zh-CN" sz="2800" b="1" dirty="0" smtClean="0">
                <a:latin typeface="+mn-lt"/>
              </a:rPr>
              <a:t>the formation of </a:t>
            </a:r>
            <a:r>
              <a:rPr lang="en-US" altLang="zh-CN" sz="2800" b="1" dirty="0" err="1" smtClean="0">
                <a:latin typeface="+mn-lt"/>
              </a:rPr>
              <a:t>Zr-Nb</a:t>
            </a:r>
            <a:r>
              <a:rPr lang="en-US" altLang="zh-CN" sz="2800" b="1" dirty="0" smtClean="0">
                <a:latin typeface="+mn-lt"/>
              </a:rPr>
              <a:t> cycle: </a:t>
            </a:r>
            <a:endParaRPr lang="zh-CN" altLang="en-US" sz="2800" b="1" dirty="0">
              <a:latin typeface="+mn-lt"/>
            </a:endParaRPr>
          </a:p>
        </p:txBody>
      </p:sp>
      <p:sp>
        <p:nvSpPr>
          <p:cNvPr id="4" name="右箭头 3"/>
          <p:cNvSpPr/>
          <p:nvPr/>
        </p:nvSpPr>
        <p:spPr>
          <a:xfrm>
            <a:off x="4545532" y="1263566"/>
            <a:ext cx="60134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2021532" y="1907557"/>
            <a:ext cx="484632" cy="71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7010400" y="2525410"/>
            <a:ext cx="3596023" cy="3766557"/>
            <a:chOff x="518777" y="2257708"/>
            <a:chExt cx="3596023" cy="3766557"/>
          </a:xfrm>
        </p:grpSpPr>
        <p:cxnSp>
          <p:nvCxnSpPr>
            <p:cNvPr id="48" name="直接连接符 47"/>
            <p:cNvCxnSpPr/>
            <p:nvPr/>
          </p:nvCxnSpPr>
          <p:spPr>
            <a:xfrm>
              <a:off x="1913375" y="5432759"/>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849147" y="5562600"/>
              <a:ext cx="817853"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84</a:t>
              </a:r>
              <a:r>
                <a:rPr lang="en-US" altLang="zh-CN" sz="2400" kern="0" dirty="0" smtClean="0">
                  <a:ea typeface="微软雅黑" panose="020B0503020204020204" pitchFamily="34" charset="-122"/>
                </a:rPr>
                <a:t>Mo</a:t>
              </a:r>
              <a:endParaRPr lang="zh-CN" altLang="en-US" sz="2400" dirty="0"/>
            </a:p>
          </p:txBody>
        </p:sp>
        <p:cxnSp>
          <p:nvCxnSpPr>
            <p:cNvPr id="50" name="直接连接符 49"/>
            <p:cNvCxnSpPr/>
            <p:nvPr/>
          </p:nvCxnSpPr>
          <p:spPr>
            <a:xfrm>
              <a:off x="2988850" y="3848759"/>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743200" y="4092732"/>
              <a:ext cx="1047082"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80</a:t>
              </a:r>
              <a:r>
                <a:rPr lang="en-US" altLang="zh-CN" sz="2400" kern="0" dirty="0" smtClean="0">
                  <a:ea typeface="微软雅黑" panose="020B0503020204020204" pitchFamily="34" charset="-122"/>
                </a:rPr>
                <a:t>Zr+</a:t>
              </a:r>
              <a:r>
                <a:rPr lang="en-US" altLang="zh-CN" sz="2400" kern="0" dirty="0" smtClean="0">
                  <a:latin typeface="Symbol" panose="05050102010706020507" pitchFamily="18" charset="2"/>
                  <a:ea typeface="微软雅黑" panose="020B0503020204020204" pitchFamily="34" charset="-122"/>
                </a:rPr>
                <a:t>a</a:t>
              </a:r>
              <a:endParaRPr lang="zh-CN" altLang="en-US" sz="2400" dirty="0">
                <a:latin typeface="Symbol" panose="05050102010706020507" pitchFamily="18" charset="2"/>
              </a:endParaRPr>
            </a:p>
          </p:txBody>
        </p:sp>
        <p:cxnSp>
          <p:nvCxnSpPr>
            <p:cNvPr id="52" name="直接箭头连接符 51"/>
            <p:cNvCxnSpPr/>
            <p:nvPr/>
          </p:nvCxnSpPr>
          <p:spPr>
            <a:xfrm>
              <a:off x="2412785" y="2677314"/>
              <a:ext cx="1" cy="1361983"/>
            </a:xfrm>
            <a:prstGeom prst="straightConnector1">
              <a:avLst/>
            </a:prstGeom>
            <a:ln w="222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582831" y="2971800"/>
              <a:ext cx="1093569" cy="461665"/>
            </a:xfrm>
            <a:prstGeom prst="rect">
              <a:avLst/>
            </a:prstGeom>
            <a:noFill/>
          </p:spPr>
          <p:txBody>
            <a:bodyPr wrap="none" rtlCol="0">
              <a:spAutoFit/>
            </a:bodyPr>
            <a:lstStyle/>
            <a:p>
              <a:r>
                <a:rPr lang="en-US" altLang="zh-CN" sz="2400" kern="0" baseline="30000" dirty="0" smtClean="0">
                  <a:ea typeface="微软雅黑" panose="020B0503020204020204" pitchFamily="34" charset="-122"/>
                </a:rPr>
                <a:t>83</a:t>
              </a:r>
              <a:r>
                <a:rPr lang="en-US" altLang="zh-CN" sz="2400" kern="0" dirty="0" smtClean="0">
                  <a:ea typeface="微软雅黑" panose="020B0503020204020204" pitchFamily="34" charset="-122"/>
                </a:rPr>
                <a:t>Nb+</a:t>
              </a:r>
              <a:r>
                <a:rPr lang="en-US" altLang="zh-CN" sz="2400" i="1" kern="0" dirty="0" smtClean="0">
                  <a:ea typeface="微软雅黑" panose="020B0503020204020204" pitchFamily="34" charset="-122"/>
                </a:rPr>
                <a:t>p</a:t>
              </a:r>
              <a:endParaRPr lang="zh-CN" altLang="en-US" sz="2400" i="1" dirty="0">
                <a:latin typeface="Symbol" panose="05050102010706020507" pitchFamily="18" charset="2"/>
              </a:endParaRPr>
            </a:p>
          </p:txBody>
        </p:sp>
        <p:cxnSp>
          <p:nvCxnSpPr>
            <p:cNvPr id="54" name="直接箭头连接符 53"/>
            <p:cNvCxnSpPr/>
            <p:nvPr/>
          </p:nvCxnSpPr>
          <p:spPr>
            <a:xfrm flipH="1">
              <a:off x="2412786" y="4039773"/>
              <a:ext cx="3412" cy="1212985"/>
            </a:xfrm>
            <a:prstGeom prst="straightConnector1">
              <a:avLst/>
            </a:prstGeom>
            <a:ln w="22225">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2124754" y="4033050"/>
              <a:ext cx="933914" cy="2433"/>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913375" y="5612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913375" y="5252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61247" y="2912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761247" y="2696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2988850" y="3668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2956887" y="4028759"/>
              <a:ext cx="792088" cy="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761247" y="2689095"/>
              <a:ext cx="792088" cy="223664"/>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761247" y="2804759"/>
              <a:ext cx="792088"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988850" y="3668759"/>
              <a:ext cx="792088" cy="360000"/>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1913375" y="5252759"/>
              <a:ext cx="792088" cy="360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a:off x="2052746" y="5252759"/>
              <a:ext cx="644297" cy="429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931740" y="2683974"/>
              <a:ext cx="1701715" cy="345"/>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2738526" y="3123646"/>
              <a:ext cx="1376274" cy="369332"/>
            </a:xfrm>
            <a:prstGeom prst="rect">
              <a:avLst/>
            </a:prstGeom>
            <a:noFill/>
          </p:spPr>
          <p:txBody>
            <a:bodyPr wrap="none" rtlCol="0">
              <a:spAutoFit/>
            </a:bodyPr>
            <a:lstStyle/>
            <a:p>
              <a:r>
                <a:rPr lang="en-US" altLang="zh-CN" dirty="0" smtClean="0"/>
                <a:t>Ex=2207 </a:t>
              </a:r>
              <a:r>
                <a:rPr lang="en-US" altLang="zh-CN" dirty="0" err="1" smtClean="0"/>
                <a:t>keV</a:t>
              </a:r>
              <a:endParaRPr lang="zh-CN" altLang="en-US" dirty="0"/>
            </a:p>
          </p:txBody>
        </p:sp>
        <p:sp>
          <p:nvSpPr>
            <p:cNvPr id="69" name="文本框 68"/>
            <p:cNvSpPr txBox="1"/>
            <p:nvPr/>
          </p:nvSpPr>
          <p:spPr>
            <a:xfrm>
              <a:off x="1284677" y="5229536"/>
              <a:ext cx="628698" cy="369332"/>
            </a:xfrm>
            <a:prstGeom prst="rect">
              <a:avLst/>
            </a:prstGeom>
            <a:noFill/>
          </p:spPr>
          <p:txBody>
            <a:bodyPr wrap="none" rtlCol="0">
              <a:spAutoFit/>
            </a:bodyPr>
            <a:lstStyle/>
            <a:p>
              <a:r>
                <a:rPr lang="en-US" altLang="zh-CN" dirty="0" smtClean="0"/>
                <a:t>Ex=0</a:t>
              </a:r>
              <a:endParaRPr lang="zh-CN" altLang="en-US" dirty="0"/>
            </a:p>
          </p:txBody>
        </p:sp>
        <p:sp>
          <p:nvSpPr>
            <p:cNvPr id="70" name="文本框 69"/>
            <p:cNvSpPr txBox="1"/>
            <p:nvPr/>
          </p:nvSpPr>
          <p:spPr>
            <a:xfrm>
              <a:off x="518777" y="2257708"/>
              <a:ext cx="1376274" cy="369332"/>
            </a:xfrm>
            <a:prstGeom prst="rect">
              <a:avLst/>
            </a:prstGeom>
            <a:noFill/>
          </p:spPr>
          <p:txBody>
            <a:bodyPr wrap="none" rtlCol="0">
              <a:spAutoFit/>
            </a:bodyPr>
            <a:lstStyle/>
            <a:p>
              <a:r>
                <a:rPr lang="en-US" altLang="zh-CN" dirty="0" smtClean="0"/>
                <a:t>Ex=3691 </a:t>
              </a:r>
              <a:r>
                <a:rPr lang="en-US" altLang="zh-CN" dirty="0" err="1" smtClean="0"/>
                <a:t>keV</a:t>
              </a:r>
              <a:endParaRPr lang="zh-CN" altLang="en-US" dirty="0"/>
            </a:p>
          </p:txBody>
        </p:sp>
        <p:sp>
          <p:nvSpPr>
            <p:cNvPr id="71" name="文本框 70"/>
            <p:cNvSpPr txBox="1"/>
            <p:nvPr/>
          </p:nvSpPr>
          <p:spPr>
            <a:xfrm rot="16200000">
              <a:off x="1759076" y="3206276"/>
              <a:ext cx="806631" cy="369332"/>
            </a:xfrm>
            <a:prstGeom prst="rect">
              <a:avLst/>
            </a:prstGeom>
            <a:noFill/>
          </p:spPr>
          <p:txBody>
            <a:bodyPr wrap="none" rtlCol="0">
              <a:spAutoFit/>
            </a:bodyPr>
            <a:lstStyle/>
            <a:p>
              <a:r>
                <a:rPr lang="en-US" altLang="zh-CN" dirty="0">
                  <a:solidFill>
                    <a:srgbClr val="00B050"/>
                  </a:solidFill>
                </a:rPr>
                <a:t>Q(p,</a:t>
              </a:r>
              <a:r>
                <a:rPr lang="en-US" altLang="zh-CN" dirty="0">
                  <a:solidFill>
                    <a:srgbClr val="00B050"/>
                  </a:solidFill>
                  <a:sym typeface="Symbol" panose="05050102010706020507" pitchFamily="18" charset="2"/>
                </a:rPr>
                <a:t></a:t>
              </a:r>
              <a:r>
                <a:rPr lang="en-US" altLang="zh-CN" dirty="0">
                  <a:solidFill>
                    <a:srgbClr val="00B050"/>
                  </a:solidFill>
                </a:rPr>
                <a:t>)</a:t>
              </a:r>
              <a:endParaRPr lang="zh-CN" altLang="en-US" dirty="0">
                <a:solidFill>
                  <a:srgbClr val="00B050"/>
                </a:solidFill>
              </a:endParaRPr>
            </a:p>
          </p:txBody>
        </p:sp>
        <p:sp>
          <p:nvSpPr>
            <p:cNvPr id="72" name="文本框 71"/>
            <p:cNvSpPr txBox="1"/>
            <p:nvPr/>
          </p:nvSpPr>
          <p:spPr>
            <a:xfrm rot="16200000">
              <a:off x="1643303" y="4379904"/>
              <a:ext cx="1053494" cy="369332"/>
            </a:xfrm>
            <a:prstGeom prst="rect">
              <a:avLst/>
            </a:prstGeom>
            <a:noFill/>
          </p:spPr>
          <p:txBody>
            <a:bodyPr wrap="none" rtlCol="0">
              <a:spAutoFit/>
            </a:bodyPr>
            <a:lstStyle/>
            <a:p>
              <a:r>
                <a:rPr lang="en-US" altLang="zh-CN" dirty="0">
                  <a:solidFill>
                    <a:srgbClr val="FF00FF"/>
                  </a:solidFill>
                </a:rPr>
                <a:t>S</a:t>
              </a:r>
              <a:r>
                <a:rPr lang="en-US" altLang="zh-CN" dirty="0">
                  <a:solidFill>
                    <a:srgbClr val="FF00FF"/>
                  </a:solidFill>
                  <a:sym typeface="Symbol" panose="05050102010706020507" pitchFamily="18" charset="2"/>
                </a:rPr>
                <a:t></a:t>
              </a:r>
              <a:r>
                <a:rPr lang="en-US" altLang="zh-CN" dirty="0">
                  <a:solidFill>
                    <a:srgbClr val="FF00FF"/>
                  </a:solidFill>
                </a:rPr>
                <a:t>(</a:t>
              </a:r>
              <a:r>
                <a:rPr lang="en-US" altLang="zh-CN" baseline="30000" dirty="0">
                  <a:solidFill>
                    <a:srgbClr val="FF00FF"/>
                  </a:solidFill>
                </a:rPr>
                <a:t>84</a:t>
              </a:r>
              <a:r>
                <a:rPr lang="en-US" altLang="zh-CN" dirty="0">
                  <a:solidFill>
                    <a:srgbClr val="FF00FF"/>
                  </a:solidFill>
                </a:rPr>
                <a:t>Mo)</a:t>
              </a:r>
              <a:endParaRPr lang="zh-CN" altLang="en-US" dirty="0">
                <a:solidFill>
                  <a:srgbClr val="FF00FF"/>
                </a:solidFill>
              </a:endParaRPr>
            </a:p>
          </p:txBody>
        </p:sp>
      </p:grpSp>
      <p:sp>
        <p:nvSpPr>
          <p:cNvPr id="73" name="文本框 72"/>
          <p:cNvSpPr txBox="1"/>
          <p:nvPr/>
        </p:nvSpPr>
        <p:spPr>
          <a:xfrm>
            <a:off x="8661673" y="2393172"/>
            <a:ext cx="2315827" cy="584775"/>
          </a:xfrm>
          <a:prstGeom prst="rect">
            <a:avLst/>
          </a:prstGeom>
          <a:noFill/>
        </p:spPr>
        <p:txBody>
          <a:bodyPr wrap="none" rtlCol="0">
            <a:spAutoFit/>
          </a:bodyPr>
          <a:lstStyle/>
          <a:p>
            <a:r>
              <a:rPr lang="en-US" altLang="zh-CN" sz="3200" dirty="0" err="1" smtClean="0">
                <a:solidFill>
                  <a:srgbClr val="FF0000"/>
                </a:solidFill>
                <a:latin typeface="+mn-lt"/>
              </a:rPr>
              <a:t>CSRe</a:t>
            </a:r>
            <a:r>
              <a:rPr lang="en-US" altLang="zh-CN" sz="3200" dirty="0" smtClean="0">
                <a:solidFill>
                  <a:srgbClr val="FF0000"/>
                </a:solidFill>
                <a:latin typeface="+mn-lt"/>
              </a:rPr>
              <a:t> masses</a:t>
            </a:r>
            <a:endParaRPr lang="zh-CN" altLang="en-US" sz="3200" dirty="0">
              <a:solidFill>
                <a:srgbClr val="FF0000"/>
              </a:solidFill>
              <a:latin typeface="+mn-lt"/>
            </a:endParaRPr>
          </a:p>
        </p:txBody>
      </p:sp>
      <p:sp>
        <p:nvSpPr>
          <p:cNvPr id="74" name="右箭头 73"/>
          <p:cNvSpPr/>
          <p:nvPr/>
        </p:nvSpPr>
        <p:spPr>
          <a:xfrm>
            <a:off x="5867893" y="4212109"/>
            <a:ext cx="137627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5181600" y="990600"/>
            <a:ext cx="6858000" cy="1200329"/>
          </a:xfrm>
          <a:prstGeom prst="rect">
            <a:avLst/>
          </a:prstGeom>
          <a:noFill/>
          <a:ln w="19050">
            <a:solidFill>
              <a:srgbClr val="7030A0"/>
            </a:solidFill>
          </a:ln>
        </p:spPr>
        <p:txBody>
          <a:bodyPr wrap="square" rtlCol="0">
            <a:spAutoFit/>
          </a:bodyPr>
          <a:lstStyle/>
          <a:p>
            <a:pPr algn="ctr"/>
            <a:r>
              <a:rPr lang="en-US" altLang="zh-CN" sz="2400" dirty="0"/>
              <a:t>E. </a:t>
            </a:r>
            <a:r>
              <a:rPr lang="en-US" altLang="zh-CN" sz="2400" dirty="0" err="1"/>
              <a:t>Haettner</a:t>
            </a:r>
            <a:r>
              <a:rPr lang="en-US" altLang="zh-CN" sz="2400" dirty="0"/>
              <a:t> et al,  PRL 106, 122501 (2011</a:t>
            </a:r>
            <a:r>
              <a:rPr lang="en-US" altLang="zh-CN" sz="2400" dirty="0" smtClean="0"/>
              <a:t>)</a:t>
            </a:r>
            <a:endParaRPr lang="en-US" altLang="zh-CN" sz="2400" dirty="0"/>
          </a:p>
          <a:p>
            <a:pPr algn="ctr"/>
            <a:r>
              <a:rPr lang="en-US" altLang="zh-CN" sz="2400" b="1" dirty="0" smtClean="0">
                <a:latin typeface="+mj-lt"/>
              </a:rPr>
              <a:t>Largest </a:t>
            </a:r>
            <a:r>
              <a:rPr lang="en-US" altLang="zh-CN" sz="2400" b="1" dirty="0" smtClean="0">
                <a:solidFill>
                  <a:srgbClr val="00B050"/>
                </a:solidFill>
                <a:latin typeface="+mj-lt"/>
              </a:rPr>
              <a:t>Q(p,</a:t>
            </a:r>
            <a:r>
              <a:rPr lang="en-US" altLang="zh-CN" sz="2400" b="1" dirty="0" smtClean="0">
                <a:solidFill>
                  <a:srgbClr val="00B050"/>
                </a:solidFill>
                <a:latin typeface="+mj-lt"/>
                <a:sym typeface="Symbol" panose="05050102010706020507" pitchFamily="18" charset="2"/>
              </a:rPr>
              <a:t></a:t>
            </a:r>
            <a:r>
              <a:rPr lang="en-US" altLang="zh-CN" sz="2400" b="1" dirty="0" smtClean="0">
                <a:solidFill>
                  <a:srgbClr val="00B050"/>
                </a:solidFill>
                <a:latin typeface="+mj-lt"/>
              </a:rPr>
              <a:t>)  </a:t>
            </a:r>
            <a:r>
              <a:rPr lang="en-US" altLang="zh-CN" sz="2400" b="1" dirty="0" smtClean="0">
                <a:latin typeface="+mj-lt"/>
              </a:rPr>
              <a:t>favoring </a:t>
            </a:r>
            <a:r>
              <a:rPr lang="en-US" altLang="zh-CN" sz="2400" b="1" baseline="30000" dirty="0" smtClean="0">
                <a:latin typeface="+mj-lt"/>
              </a:rPr>
              <a:t>83</a:t>
            </a:r>
            <a:r>
              <a:rPr lang="en-US" altLang="zh-CN" sz="2400" b="1" dirty="0" smtClean="0">
                <a:latin typeface="+mj-lt"/>
              </a:rPr>
              <a:t>Nb(p,</a:t>
            </a:r>
            <a:r>
              <a:rPr lang="en-US" altLang="zh-CN" sz="2400" b="1" dirty="0" smtClean="0">
                <a:latin typeface="+mj-lt"/>
                <a:sym typeface="Symbol" panose="05050102010706020507" pitchFamily="18" charset="2"/>
              </a:rPr>
              <a:t></a:t>
            </a:r>
            <a:r>
              <a:rPr lang="en-US" altLang="zh-CN" sz="2400" b="1" dirty="0" smtClean="0">
                <a:latin typeface="+mj-lt"/>
              </a:rPr>
              <a:t>)</a:t>
            </a:r>
            <a:r>
              <a:rPr lang="en-US" altLang="zh-CN" sz="2400" b="1" baseline="30000" dirty="0" smtClean="0">
                <a:latin typeface="+mj-lt"/>
              </a:rPr>
              <a:t>80</a:t>
            </a:r>
            <a:r>
              <a:rPr lang="en-US" altLang="zh-CN" sz="2400" b="1" dirty="0" smtClean="0">
                <a:latin typeface="+mj-lt"/>
              </a:rPr>
              <a:t>Zr reaction</a:t>
            </a:r>
          </a:p>
          <a:p>
            <a:pPr algn="ctr"/>
            <a:r>
              <a:rPr lang="en-US" altLang="zh-CN" sz="2400" b="1" dirty="0">
                <a:latin typeface="+mj-lt"/>
              </a:rPr>
              <a:t>Smallest  </a:t>
            </a:r>
            <a:r>
              <a:rPr lang="en-US" altLang="zh-CN" sz="2400" b="1" dirty="0">
                <a:solidFill>
                  <a:srgbClr val="FF00FF"/>
                </a:solidFill>
                <a:latin typeface="+mj-lt"/>
              </a:rPr>
              <a:t>S</a:t>
            </a:r>
            <a:r>
              <a:rPr lang="en-US" altLang="zh-CN" sz="2400" b="1" dirty="0">
                <a:solidFill>
                  <a:srgbClr val="FF00FF"/>
                </a:solidFill>
                <a:latin typeface="+mj-lt"/>
                <a:sym typeface="Symbol" panose="05050102010706020507" pitchFamily="18" charset="2"/>
              </a:rPr>
              <a:t></a:t>
            </a:r>
            <a:r>
              <a:rPr lang="en-US" altLang="zh-CN" sz="2400" b="1" dirty="0">
                <a:solidFill>
                  <a:srgbClr val="FF00FF"/>
                </a:solidFill>
                <a:latin typeface="+mj-lt"/>
              </a:rPr>
              <a:t>(</a:t>
            </a:r>
            <a:r>
              <a:rPr lang="en-US" altLang="zh-CN" sz="2400" b="1" baseline="30000" dirty="0">
                <a:solidFill>
                  <a:srgbClr val="FF00FF"/>
                </a:solidFill>
                <a:latin typeface="+mj-lt"/>
              </a:rPr>
              <a:t>84</a:t>
            </a:r>
            <a:r>
              <a:rPr lang="en-US" altLang="zh-CN" sz="2400" b="1" dirty="0">
                <a:solidFill>
                  <a:srgbClr val="FF00FF"/>
                </a:solidFill>
                <a:latin typeface="+mj-lt"/>
              </a:rPr>
              <a:t>Mo)</a:t>
            </a:r>
            <a:r>
              <a:rPr lang="en-US" altLang="zh-CN" sz="2400" b="1" dirty="0">
                <a:solidFill>
                  <a:srgbClr val="FF0000"/>
                </a:solidFill>
                <a:latin typeface="+mj-lt"/>
              </a:rPr>
              <a:t>  </a:t>
            </a:r>
            <a:r>
              <a:rPr lang="en-US" altLang="zh-CN" sz="2400" b="1" dirty="0">
                <a:latin typeface="+mj-lt"/>
              </a:rPr>
              <a:t>favoring </a:t>
            </a:r>
            <a:r>
              <a:rPr lang="en-US" altLang="zh-CN" sz="2400" b="1" baseline="30000" dirty="0">
                <a:latin typeface="+mj-lt"/>
              </a:rPr>
              <a:t>84</a:t>
            </a:r>
            <a:r>
              <a:rPr lang="en-US" altLang="zh-CN" sz="2400" b="1" dirty="0">
                <a:latin typeface="+mj-lt"/>
              </a:rPr>
              <a:t>Mo(</a:t>
            </a:r>
            <a:r>
              <a:rPr lang="el-GR" altLang="zh-CN" sz="2400" b="1" dirty="0">
                <a:latin typeface="+mj-lt"/>
              </a:rPr>
              <a:t>γ</a:t>
            </a:r>
            <a:r>
              <a:rPr lang="en-US" altLang="zh-CN" sz="2400" b="1" dirty="0" smtClean="0">
                <a:latin typeface="+mj-lt"/>
              </a:rPr>
              <a:t>,</a:t>
            </a:r>
            <a:r>
              <a:rPr lang="en-US" altLang="zh-CN" sz="2400" b="1" dirty="0">
                <a:sym typeface="Symbol" panose="05050102010706020507" pitchFamily="18" charset="2"/>
              </a:rPr>
              <a:t>  </a:t>
            </a:r>
            <a:r>
              <a:rPr lang="en-US" altLang="zh-CN" sz="2400" b="1" dirty="0" smtClean="0">
                <a:latin typeface="+mj-lt"/>
              </a:rPr>
              <a:t>)</a:t>
            </a:r>
            <a:r>
              <a:rPr lang="en-US" altLang="zh-CN" sz="2400" b="1" baseline="30000" dirty="0" smtClean="0">
                <a:latin typeface="+mj-lt"/>
              </a:rPr>
              <a:t>80</a:t>
            </a:r>
            <a:r>
              <a:rPr lang="en-US" altLang="zh-CN" sz="2400" b="1" dirty="0" smtClean="0">
                <a:latin typeface="+mj-lt"/>
              </a:rPr>
              <a:t>Zr </a:t>
            </a:r>
            <a:r>
              <a:rPr lang="en-US" altLang="zh-CN" sz="2400" b="1" dirty="0">
                <a:latin typeface="+mj-lt"/>
              </a:rPr>
              <a:t>reaction </a:t>
            </a:r>
            <a:endParaRPr lang="zh-CN" altLang="en-US" sz="2400" b="1" dirty="0">
              <a:latin typeface="+mj-lt"/>
            </a:endParaRPr>
          </a:p>
        </p:txBody>
      </p:sp>
      <p:sp>
        <p:nvSpPr>
          <p:cNvPr id="75"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518745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9" name="文本框 28"/>
          <p:cNvSpPr txBox="1"/>
          <p:nvPr/>
        </p:nvSpPr>
        <p:spPr>
          <a:xfrm>
            <a:off x="2452007" y="1439088"/>
            <a:ext cx="7160935" cy="400110"/>
          </a:xfrm>
          <a:prstGeom prst="rect">
            <a:avLst/>
          </a:prstGeom>
          <a:noFill/>
        </p:spPr>
        <p:txBody>
          <a:bodyPr wrap="none" rtlCol="0">
            <a:spAutoFit/>
          </a:bodyPr>
          <a:lstStyle/>
          <a:p>
            <a:r>
              <a:rPr lang="en-US" altLang="zh-CN" sz="2000" baseline="30000" dirty="0" smtClean="0"/>
              <a:t>83</a:t>
            </a:r>
            <a:r>
              <a:rPr lang="en-US" altLang="zh-CN" sz="2000" dirty="0" smtClean="0"/>
              <a:t>Nb(p,</a:t>
            </a:r>
            <a:r>
              <a:rPr lang="en-US" altLang="zh-CN" sz="2000" dirty="0" smtClean="0">
                <a:sym typeface="Symbol" panose="05050102010706020507" pitchFamily="18" charset="2"/>
              </a:rPr>
              <a:t></a:t>
            </a:r>
            <a:r>
              <a:rPr lang="en-US" altLang="zh-CN" sz="2000" dirty="0" smtClean="0"/>
              <a:t>)+</a:t>
            </a:r>
            <a:r>
              <a:rPr lang="en-US" altLang="zh-CN" sz="2000" baseline="30000" dirty="0" smtClean="0"/>
              <a:t>84</a:t>
            </a:r>
            <a:r>
              <a:rPr lang="en-US" altLang="zh-CN" sz="2000" dirty="0" smtClean="0"/>
              <a:t>Mo(</a:t>
            </a:r>
            <a:r>
              <a:rPr lang="el-GR" altLang="zh-CN" sz="2000" dirty="0" smtClean="0"/>
              <a:t>γ</a:t>
            </a:r>
            <a:r>
              <a:rPr lang="en-US" altLang="zh-CN" sz="2000" dirty="0" smtClean="0"/>
              <a:t>,</a:t>
            </a:r>
            <a:r>
              <a:rPr lang="en-US" altLang="zh-CN" sz="2000" dirty="0" smtClean="0">
                <a:sym typeface="Symbol" panose="05050102010706020507" pitchFamily="18" charset="2"/>
              </a:rPr>
              <a:t></a:t>
            </a:r>
            <a:r>
              <a:rPr lang="en-US" altLang="zh-CN" sz="2000" dirty="0" smtClean="0"/>
              <a:t>)+</a:t>
            </a:r>
            <a:r>
              <a:rPr lang="en-US" altLang="zh-CN" sz="2000" baseline="30000" dirty="0" smtClean="0"/>
              <a:t>84</a:t>
            </a:r>
            <a:r>
              <a:rPr lang="en-US" altLang="zh-CN" sz="2000" dirty="0" smtClean="0"/>
              <a:t>Mo(p,</a:t>
            </a:r>
            <a:r>
              <a:rPr lang="el-GR" altLang="zh-CN" sz="2000" dirty="0" smtClean="0"/>
              <a:t>γ</a:t>
            </a:r>
            <a:r>
              <a:rPr lang="en-US" altLang="zh-CN" sz="2000" dirty="0" smtClean="0"/>
              <a:t>)+</a:t>
            </a:r>
            <a:r>
              <a:rPr lang="en-US" altLang="zh-CN" sz="2000" baseline="30000" dirty="0" smtClean="0"/>
              <a:t>84</a:t>
            </a:r>
            <a:r>
              <a:rPr lang="en-US" altLang="zh-CN" sz="2000" dirty="0" smtClean="0"/>
              <a:t>Mo(</a:t>
            </a:r>
            <a:r>
              <a:rPr lang="el-GR" altLang="zh-CN" sz="2000" dirty="0" smtClean="0"/>
              <a:t>β</a:t>
            </a:r>
            <a:r>
              <a:rPr lang="en-US" altLang="zh-CN" sz="2000" baseline="30000" dirty="0" smtClean="0"/>
              <a:t>+</a:t>
            </a:r>
            <a:r>
              <a:rPr lang="en-US" altLang="zh-CN" sz="2000" dirty="0" smtClean="0"/>
              <a:t>)+</a:t>
            </a:r>
            <a:r>
              <a:rPr lang="en-US" altLang="zh-CN" sz="2000" baseline="30000" dirty="0" smtClean="0"/>
              <a:t>83</a:t>
            </a:r>
            <a:r>
              <a:rPr lang="en-US" altLang="zh-CN" sz="2000" dirty="0" smtClean="0"/>
              <a:t>Nb(</a:t>
            </a:r>
            <a:r>
              <a:rPr lang="el-GR" altLang="zh-CN" sz="2000" dirty="0"/>
              <a:t>β</a:t>
            </a:r>
            <a:r>
              <a:rPr lang="en-US" altLang="zh-CN" sz="2000" baseline="30000" dirty="0" smtClean="0"/>
              <a:t>+</a:t>
            </a:r>
            <a:r>
              <a:rPr lang="en-US" altLang="zh-CN" sz="2000" dirty="0" smtClean="0"/>
              <a:t>)+</a:t>
            </a:r>
            <a:r>
              <a:rPr lang="en-US" altLang="zh-CN" sz="2000" baseline="30000" dirty="0" smtClean="0"/>
              <a:t>82</a:t>
            </a:r>
            <a:r>
              <a:rPr lang="en-US" altLang="zh-CN" sz="2000" dirty="0" smtClean="0"/>
              <a:t>Zr(</a:t>
            </a:r>
            <a:r>
              <a:rPr lang="el-GR" altLang="zh-CN" sz="2000" dirty="0"/>
              <a:t>β</a:t>
            </a:r>
            <a:r>
              <a:rPr lang="en-US" altLang="zh-CN" sz="2000" baseline="30000" dirty="0" smtClean="0"/>
              <a:t>+</a:t>
            </a:r>
            <a:r>
              <a:rPr lang="en-US" altLang="zh-CN" sz="2000" dirty="0" smtClean="0"/>
              <a:t>)+</a:t>
            </a:r>
            <a:r>
              <a:rPr lang="en-US" altLang="zh-CN" sz="2000" baseline="30000" dirty="0" smtClean="0"/>
              <a:t>81</a:t>
            </a:r>
            <a:r>
              <a:rPr lang="en-US" altLang="zh-CN" sz="2000" dirty="0" smtClean="0"/>
              <a:t>Y(</a:t>
            </a:r>
            <a:r>
              <a:rPr lang="el-GR" altLang="zh-CN" sz="2000" dirty="0"/>
              <a:t>β</a:t>
            </a:r>
            <a:r>
              <a:rPr lang="en-US" altLang="zh-CN" sz="2000" baseline="30000" dirty="0" smtClean="0"/>
              <a:t>+</a:t>
            </a:r>
            <a:r>
              <a:rPr lang="en-US" altLang="zh-CN" sz="2000" dirty="0" smtClean="0"/>
              <a:t>)</a:t>
            </a:r>
            <a:endParaRPr lang="zh-CN" altLang="en-US" sz="2000" dirty="0"/>
          </a:p>
        </p:txBody>
      </p:sp>
      <p:sp>
        <p:nvSpPr>
          <p:cNvPr id="30" name="文本框 29"/>
          <p:cNvSpPr txBox="1"/>
          <p:nvPr/>
        </p:nvSpPr>
        <p:spPr>
          <a:xfrm>
            <a:off x="381000" y="866950"/>
            <a:ext cx="11658600" cy="830997"/>
          </a:xfrm>
          <a:prstGeom prst="rect">
            <a:avLst/>
          </a:prstGeom>
          <a:noFill/>
          <a:ln w="19050">
            <a:noFill/>
          </a:ln>
        </p:spPr>
        <p:txBody>
          <a:bodyPr wrap="square" rtlCol="0">
            <a:spAutoFit/>
          </a:bodyPr>
          <a:lstStyle/>
          <a:p>
            <a:r>
              <a:rPr lang="en-US" altLang="zh-CN" sz="2400" dirty="0" err="1" smtClean="0"/>
              <a:t>Zr-Nb</a:t>
            </a:r>
            <a:r>
              <a:rPr lang="en-US" altLang="zh-CN" sz="2400" dirty="0" smtClean="0"/>
              <a:t> cycling branching  ratio is defined as the Flow </a:t>
            </a:r>
            <a:r>
              <a:rPr lang="en-US" altLang="zh-CN" sz="2400" dirty="0" smtClean="0">
                <a:solidFill>
                  <a:srgbClr val="FF0000"/>
                </a:solidFill>
              </a:rPr>
              <a:t>of </a:t>
            </a:r>
            <a:r>
              <a:rPr lang="en-US" altLang="zh-CN" sz="2400" baseline="30000" dirty="0">
                <a:solidFill>
                  <a:srgbClr val="FF0000"/>
                </a:solidFill>
              </a:rPr>
              <a:t>83</a:t>
            </a:r>
            <a:r>
              <a:rPr lang="en-US" altLang="zh-CN" sz="2400" dirty="0">
                <a:solidFill>
                  <a:srgbClr val="FF0000"/>
                </a:solidFill>
              </a:rPr>
              <a:t>Nb(p,</a:t>
            </a:r>
            <a:r>
              <a:rPr lang="en-US" altLang="zh-CN" sz="2400" dirty="0">
                <a:solidFill>
                  <a:srgbClr val="FF0000"/>
                </a:solidFill>
                <a:sym typeface="Symbol" panose="05050102010706020507" pitchFamily="18" charset="2"/>
              </a:rPr>
              <a:t></a:t>
            </a:r>
            <a:r>
              <a:rPr lang="en-US" altLang="zh-CN" sz="2400" dirty="0">
                <a:solidFill>
                  <a:srgbClr val="FF0000"/>
                </a:solidFill>
              </a:rPr>
              <a:t>)+</a:t>
            </a:r>
            <a:r>
              <a:rPr lang="en-US" altLang="zh-CN" sz="2400" baseline="30000" dirty="0">
                <a:solidFill>
                  <a:srgbClr val="FF0000"/>
                </a:solidFill>
              </a:rPr>
              <a:t>84</a:t>
            </a:r>
            <a:r>
              <a:rPr lang="en-US" altLang="zh-CN" sz="2400" dirty="0">
                <a:solidFill>
                  <a:srgbClr val="FF0000"/>
                </a:solidFill>
              </a:rPr>
              <a:t>Mo(</a:t>
            </a:r>
            <a:r>
              <a:rPr lang="el-GR" altLang="zh-CN" sz="2400" dirty="0">
                <a:solidFill>
                  <a:srgbClr val="FF0000"/>
                </a:solidFill>
              </a:rPr>
              <a:t>γ</a:t>
            </a:r>
            <a:r>
              <a:rPr lang="en-US" altLang="zh-CN" sz="2400" dirty="0">
                <a:solidFill>
                  <a:srgbClr val="FF0000"/>
                </a:solidFill>
              </a:rPr>
              <a:t>,</a:t>
            </a:r>
            <a:r>
              <a:rPr lang="en-US" altLang="zh-CN" sz="2400" dirty="0">
                <a:solidFill>
                  <a:srgbClr val="FF0000"/>
                </a:solidFill>
                <a:sym typeface="Symbol" panose="05050102010706020507" pitchFamily="18" charset="2"/>
              </a:rPr>
              <a:t></a:t>
            </a:r>
            <a:r>
              <a:rPr lang="en-US" altLang="zh-CN" sz="2400" dirty="0" smtClean="0">
                <a:solidFill>
                  <a:srgbClr val="FF0000"/>
                </a:solidFill>
              </a:rPr>
              <a:t>)  </a:t>
            </a:r>
            <a:r>
              <a:rPr lang="en-US" altLang="zh-CN" sz="2400" dirty="0" smtClean="0"/>
              <a:t>divided by the flow of :</a:t>
            </a:r>
            <a:endParaRPr lang="zh-CN" altLang="en-US" sz="2400" dirty="0"/>
          </a:p>
        </p:txBody>
      </p:sp>
      <p:sp>
        <p:nvSpPr>
          <p:cNvPr id="31" name="Rectangle 2"/>
          <p:cNvSpPr txBox="1">
            <a:spLocks noChangeArrowheads="1"/>
          </p:cNvSpPr>
          <p:nvPr/>
        </p:nvSpPr>
        <p:spPr>
          <a:xfrm>
            <a:off x="1638300" y="5962452"/>
            <a:ext cx="9144000" cy="590748"/>
          </a:xfrm>
          <a:prstGeom prst="rect">
            <a:avLst/>
          </a:prstGeom>
          <a:ln w="15875">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3200" kern="0" dirty="0" smtClean="0">
                <a:solidFill>
                  <a:srgbClr val="FF0000"/>
                </a:solidFill>
                <a:ea typeface="微软雅黑" panose="020B0503020204020204" pitchFamily="34" charset="-122"/>
              </a:rPr>
              <a:t>no </a:t>
            </a:r>
            <a:r>
              <a:rPr lang="en-US" altLang="zh-CN" sz="3200" dirty="0" err="1" smtClean="0">
                <a:solidFill>
                  <a:srgbClr val="FF0000"/>
                </a:solidFill>
              </a:rPr>
              <a:t>Zr-Nb</a:t>
            </a:r>
            <a:r>
              <a:rPr lang="en-US" altLang="zh-CN" sz="3200" dirty="0" smtClean="0">
                <a:solidFill>
                  <a:srgbClr val="FF0000"/>
                </a:solidFill>
              </a:rPr>
              <a:t> </a:t>
            </a:r>
            <a:r>
              <a:rPr lang="en-US" altLang="zh-CN" sz="3200" dirty="0">
                <a:solidFill>
                  <a:srgbClr val="FF0000"/>
                </a:solidFill>
              </a:rPr>
              <a:t>cycle </a:t>
            </a:r>
            <a:r>
              <a:rPr lang="en-US" altLang="zh-CN" sz="3200" dirty="0" smtClean="0">
                <a:solidFill>
                  <a:srgbClr val="FF0000"/>
                </a:solidFill>
              </a:rPr>
              <a:t>exists in </a:t>
            </a:r>
            <a:r>
              <a:rPr lang="en-US" altLang="zh-CN" sz="3200" dirty="0">
                <a:solidFill>
                  <a:srgbClr val="FF0000"/>
                </a:solidFill>
              </a:rPr>
              <a:t>the </a:t>
            </a:r>
            <a:r>
              <a:rPr lang="en-US" altLang="zh-CN" sz="3200" dirty="0" err="1" smtClean="0">
                <a:solidFill>
                  <a:srgbClr val="FF0000"/>
                </a:solidFill>
              </a:rPr>
              <a:t>rp</a:t>
            </a:r>
            <a:r>
              <a:rPr lang="en-US" altLang="zh-CN" sz="3200" dirty="0" smtClean="0">
                <a:solidFill>
                  <a:srgbClr val="FF0000"/>
                </a:solidFill>
              </a:rPr>
              <a:t>-process ! </a:t>
            </a:r>
          </a:p>
        </p:txBody>
      </p:sp>
      <p:grpSp>
        <p:nvGrpSpPr>
          <p:cNvPr id="32" name="组合 31"/>
          <p:cNvGrpSpPr/>
          <p:nvPr/>
        </p:nvGrpSpPr>
        <p:grpSpPr>
          <a:xfrm>
            <a:off x="7078374" y="2199009"/>
            <a:ext cx="3949371" cy="3588001"/>
            <a:chOff x="4974484" y="2669880"/>
            <a:chExt cx="3949371" cy="3588001"/>
          </a:xfrm>
        </p:grpSpPr>
        <p:pic>
          <p:nvPicPr>
            <p:cNvPr id="33" name="图片 32"/>
            <p:cNvPicPr>
              <a:picLocks noChangeAspect="1"/>
            </p:cNvPicPr>
            <p:nvPr/>
          </p:nvPicPr>
          <p:blipFill>
            <a:blip r:embed="rId3"/>
            <a:stretch>
              <a:fillRect/>
            </a:stretch>
          </p:blipFill>
          <p:spPr>
            <a:xfrm>
              <a:off x="4974484" y="2794011"/>
              <a:ext cx="3949371" cy="3463870"/>
            </a:xfrm>
            <a:prstGeom prst="rect">
              <a:avLst/>
            </a:prstGeom>
          </p:spPr>
        </p:pic>
        <p:sp>
          <p:nvSpPr>
            <p:cNvPr id="34" name="文本框 33"/>
            <p:cNvSpPr txBox="1"/>
            <p:nvPr/>
          </p:nvSpPr>
          <p:spPr>
            <a:xfrm>
              <a:off x="8077200" y="5029200"/>
              <a:ext cx="572593" cy="369332"/>
            </a:xfrm>
            <a:prstGeom prst="rect">
              <a:avLst/>
            </a:prstGeom>
            <a:noFill/>
          </p:spPr>
          <p:txBody>
            <a:bodyPr wrap="none" rtlCol="0">
              <a:spAutoFit/>
            </a:bodyPr>
            <a:lstStyle/>
            <a:p>
              <a:r>
                <a:rPr lang="en-US" altLang="zh-CN" b="1" baseline="30000" dirty="0" smtClean="0">
                  <a:solidFill>
                    <a:srgbClr val="FF00FF"/>
                  </a:solidFill>
                  <a:latin typeface="Times New Roman" panose="02020603050405020304" pitchFamily="18" charset="0"/>
                  <a:ea typeface="黑体" panose="02010609060101010101" pitchFamily="49" charset="-122"/>
                  <a:cs typeface="Times New Roman" panose="02020603050405020304" pitchFamily="18" charset="0"/>
                </a:rPr>
                <a:t>84</a:t>
              </a:r>
              <a:r>
                <a:rPr lang="en-US" altLang="zh-CN" b="1" dirty="0" smtClean="0">
                  <a:solidFill>
                    <a:srgbClr val="FF00FF"/>
                  </a:solidFill>
                  <a:latin typeface="Times New Roman" panose="02020603050405020304" pitchFamily="18" charset="0"/>
                  <a:ea typeface="黑体" panose="02010609060101010101" pitchFamily="49" charset="-122"/>
                  <a:cs typeface="Times New Roman" panose="02020603050405020304" pitchFamily="18" charset="0"/>
                </a:rPr>
                <a:t>Sr</a:t>
              </a:r>
              <a:endParaRPr lang="zh-CN" altLang="en-US" b="1" dirty="0">
                <a:solidFill>
                  <a:srgbClr val="FF00FF"/>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35" name="直接箭头连接符 34"/>
            <p:cNvCxnSpPr/>
            <p:nvPr/>
          </p:nvCxnSpPr>
          <p:spPr>
            <a:xfrm flipH="1">
              <a:off x="6300192" y="4241657"/>
              <a:ext cx="720080" cy="387742"/>
            </a:xfrm>
            <a:prstGeom prst="straightConnector1">
              <a:avLst/>
            </a:prstGeom>
            <a:ln w="603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6300192" y="3863207"/>
              <a:ext cx="720080" cy="766192"/>
            </a:xfrm>
            <a:prstGeom prst="straightConnector1">
              <a:avLst/>
            </a:prstGeom>
            <a:ln w="6032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bwMode="auto">
            <a:xfrm>
              <a:off x="5070305" y="2669880"/>
              <a:ext cx="17219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000" b="1" baseline="30000" dirty="0" smtClean="0">
                  <a:solidFill>
                    <a:srgbClr val="FF00FF"/>
                  </a:solidFill>
                  <a:latin typeface="Arial" pitchFamily="34" charset="0"/>
                </a:rPr>
                <a:t>84</a:t>
              </a:r>
              <a:r>
                <a:rPr lang="en-US" altLang="zh-CN" sz="2000" b="1" dirty="0" smtClean="0">
                  <a:solidFill>
                    <a:srgbClr val="FF00FF"/>
                  </a:solidFill>
                  <a:latin typeface="Arial" pitchFamily="34" charset="0"/>
                </a:rPr>
                <a:t>Mo(</a:t>
              </a:r>
              <a:r>
                <a:rPr lang="en-US" altLang="zh-CN" sz="2000" b="1" dirty="0" err="1" smtClean="0">
                  <a:solidFill>
                    <a:srgbClr val="FF00FF"/>
                  </a:solidFill>
                  <a:latin typeface="Symbol" panose="05050102010706020507" pitchFamily="18" charset="2"/>
                </a:rPr>
                <a:t>g</a:t>
              </a:r>
              <a:r>
                <a:rPr lang="en-US" altLang="zh-CN" sz="2000" b="1" dirty="0" err="1" smtClean="0">
                  <a:solidFill>
                    <a:srgbClr val="FF00FF"/>
                  </a:solidFill>
                  <a:latin typeface="Arial" pitchFamily="34" charset="0"/>
                </a:rPr>
                <a:t>,</a:t>
              </a:r>
              <a:r>
                <a:rPr lang="en-US" altLang="zh-CN" sz="2000" b="1" dirty="0" err="1" smtClean="0">
                  <a:solidFill>
                    <a:srgbClr val="FF00FF"/>
                  </a:solidFill>
                  <a:latin typeface="Symbol" panose="05050102010706020507" pitchFamily="18" charset="2"/>
                </a:rPr>
                <a:t>a</a:t>
              </a:r>
              <a:r>
                <a:rPr lang="en-US" altLang="zh-CN" sz="2000" b="1" dirty="0" smtClean="0">
                  <a:solidFill>
                    <a:srgbClr val="FF00FF"/>
                  </a:solidFill>
                  <a:latin typeface="Arial" pitchFamily="34" charset="0"/>
                </a:rPr>
                <a:t>)</a:t>
              </a:r>
              <a:r>
                <a:rPr lang="en-US" altLang="zh-CN" sz="2000" b="1" baseline="30000" dirty="0" smtClean="0">
                  <a:solidFill>
                    <a:srgbClr val="FF00FF"/>
                  </a:solidFill>
                  <a:latin typeface="Arial" pitchFamily="34" charset="0"/>
                </a:rPr>
                <a:t>80</a:t>
              </a:r>
              <a:r>
                <a:rPr lang="en-US" altLang="zh-CN" sz="2000" b="1" dirty="0" smtClean="0">
                  <a:solidFill>
                    <a:srgbClr val="FF00FF"/>
                  </a:solidFill>
                  <a:latin typeface="Arial" pitchFamily="34" charset="0"/>
                </a:rPr>
                <a:t>Zr</a:t>
              </a:r>
            </a:p>
            <a:p>
              <a:r>
                <a:rPr lang="en-US" altLang="zh-CN" sz="2000" b="1" baseline="30000" dirty="0" smtClean="0">
                  <a:solidFill>
                    <a:srgbClr val="00B050"/>
                  </a:solidFill>
                  <a:latin typeface="Arial" pitchFamily="34" charset="0"/>
                </a:rPr>
                <a:t>83</a:t>
              </a:r>
              <a:r>
                <a:rPr lang="en-US" altLang="zh-CN" sz="2000" b="1" dirty="0" smtClean="0">
                  <a:solidFill>
                    <a:srgbClr val="00B050"/>
                  </a:solidFill>
                  <a:latin typeface="Arial" pitchFamily="34" charset="0"/>
                </a:rPr>
                <a:t>Nb(</a:t>
              </a:r>
              <a:r>
                <a:rPr lang="en-US" altLang="zh-CN" sz="2000" b="1" dirty="0" err="1" smtClean="0">
                  <a:solidFill>
                    <a:srgbClr val="00B050"/>
                  </a:solidFill>
                  <a:latin typeface="Arial" pitchFamily="34" charset="0"/>
                </a:rPr>
                <a:t>p,</a:t>
              </a:r>
              <a:r>
                <a:rPr lang="en-US" altLang="zh-CN" sz="2000" b="1" dirty="0" err="1" smtClean="0">
                  <a:solidFill>
                    <a:srgbClr val="00B050"/>
                  </a:solidFill>
                  <a:latin typeface="Symbol" panose="05050102010706020507" pitchFamily="18" charset="2"/>
                </a:rPr>
                <a:t>a</a:t>
              </a:r>
              <a:r>
                <a:rPr lang="en-US" altLang="zh-CN" sz="2000" b="1" dirty="0" smtClean="0">
                  <a:solidFill>
                    <a:srgbClr val="00B050"/>
                  </a:solidFill>
                  <a:latin typeface="Arial" pitchFamily="34" charset="0"/>
                </a:rPr>
                <a:t>)</a:t>
              </a:r>
              <a:r>
                <a:rPr lang="en-US" altLang="zh-CN" sz="2000" b="1" baseline="30000" dirty="0" smtClean="0">
                  <a:solidFill>
                    <a:srgbClr val="00B050"/>
                  </a:solidFill>
                  <a:latin typeface="Arial" pitchFamily="34" charset="0"/>
                </a:rPr>
                <a:t>80</a:t>
              </a:r>
              <a:r>
                <a:rPr lang="en-US" altLang="zh-CN" sz="2000" b="1" dirty="0" smtClean="0">
                  <a:solidFill>
                    <a:srgbClr val="00B050"/>
                  </a:solidFill>
                  <a:latin typeface="Arial" pitchFamily="34" charset="0"/>
                </a:rPr>
                <a:t>Zr</a:t>
              </a:r>
              <a:endParaRPr lang="en-US" altLang="zh-CN" sz="2000" b="1" dirty="0">
                <a:solidFill>
                  <a:srgbClr val="00B050"/>
                </a:solidFill>
                <a:latin typeface="Arial" pitchFamily="34" charset="0"/>
              </a:endParaRPr>
            </a:p>
          </p:txBody>
        </p:sp>
        <p:cxnSp>
          <p:nvCxnSpPr>
            <p:cNvPr id="38" name="直接箭头连接符 37"/>
            <p:cNvCxnSpPr/>
            <p:nvPr/>
          </p:nvCxnSpPr>
          <p:spPr>
            <a:xfrm>
              <a:off x="7020272" y="4601697"/>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7020272" y="4241657"/>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0" name="圆角矩形标注 39"/>
            <p:cNvSpPr/>
            <p:nvPr/>
          </p:nvSpPr>
          <p:spPr>
            <a:xfrm>
              <a:off x="7762056" y="3349661"/>
              <a:ext cx="914400" cy="612648"/>
            </a:xfrm>
            <a:prstGeom prst="wedgeRoundRectCallout">
              <a:avLst>
                <a:gd name="adj1" fmla="val -103811"/>
                <a:gd name="adj2" fmla="val 135539"/>
                <a:gd name="adj3" fmla="val 16667"/>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a:t>
              </a:r>
              <a:r>
                <a:rPr lang="el-GR" altLang="zh-CN" sz="2400" dirty="0" smtClean="0"/>
                <a:t>β</a:t>
              </a:r>
              <a:r>
                <a:rPr lang="en-US" altLang="zh-CN" sz="2400" dirty="0" smtClean="0"/>
                <a:t>+)</a:t>
              </a:r>
              <a:endParaRPr lang="zh-CN" altLang="en-US" sz="2400" dirty="0"/>
            </a:p>
          </p:txBody>
        </p:sp>
        <p:sp>
          <p:nvSpPr>
            <p:cNvPr id="41" name="圆角矩形 40"/>
            <p:cNvSpPr/>
            <p:nvPr/>
          </p:nvSpPr>
          <p:spPr>
            <a:xfrm>
              <a:off x="6180332" y="3749468"/>
              <a:ext cx="911948" cy="120297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标注 41"/>
            <p:cNvSpPr/>
            <p:nvPr/>
          </p:nvSpPr>
          <p:spPr>
            <a:xfrm>
              <a:off x="7062029" y="5221412"/>
              <a:ext cx="914400" cy="612648"/>
            </a:xfrm>
            <a:prstGeom prst="wedgeRoundRectCallout">
              <a:avLst>
                <a:gd name="adj1" fmla="val -68706"/>
                <a:gd name="adj2" fmla="val -9469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t>Zr-Nb</a:t>
              </a:r>
              <a:r>
                <a:rPr lang="en-US" altLang="zh-CN" dirty="0" smtClean="0"/>
                <a:t> cycle</a:t>
              </a:r>
              <a:endParaRPr lang="zh-CN" altLang="en-US" dirty="0"/>
            </a:p>
          </p:txBody>
        </p:sp>
        <p:cxnSp>
          <p:nvCxnSpPr>
            <p:cNvPr id="43" name="直接箭头连接符 42"/>
            <p:cNvCxnSpPr/>
            <p:nvPr/>
          </p:nvCxnSpPr>
          <p:spPr>
            <a:xfrm>
              <a:off x="7020272" y="3890909"/>
              <a:ext cx="360040" cy="350748"/>
            </a:xfrm>
            <a:prstGeom prst="straightConnector1">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133600"/>
            <a:ext cx="5204960" cy="3842949"/>
          </a:xfrm>
          <a:prstGeom prst="rect">
            <a:avLst/>
          </a:prstGeom>
        </p:spPr>
      </p:pic>
      <p:sp>
        <p:nvSpPr>
          <p:cNvPr id="20"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385958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3248866" y="1219200"/>
            <a:ext cx="7095606" cy="5492750"/>
            <a:chOff x="1184794" y="1295400"/>
            <a:chExt cx="7095606" cy="549275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0677" t="14771" r="18489" b="8687"/>
            <a:stretch>
              <a:fillRect/>
            </a:stretch>
          </p:blipFill>
          <p:spPr bwMode="auto">
            <a:xfrm>
              <a:off x="1295400" y="1295400"/>
              <a:ext cx="698500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4"/>
            <p:cNvGrpSpPr>
              <a:grpSpLocks/>
            </p:cNvGrpSpPr>
            <p:nvPr/>
          </p:nvGrpSpPr>
          <p:grpSpPr bwMode="auto">
            <a:xfrm>
              <a:off x="3505200" y="3419475"/>
              <a:ext cx="2579687" cy="2066925"/>
              <a:chOff x="2316" y="2292"/>
              <a:chExt cx="1921" cy="1545"/>
            </a:xfrm>
          </p:grpSpPr>
          <p:grpSp>
            <p:nvGrpSpPr>
              <p:cNvPr id="14" name="Group 5"/>
              <p:cNvGrpSpPr>
                <a:grpSpLocks/>
              </p:cNvGrpSpPr>
              <p:nvPr/>
            </p:nvGrpSpPr>
            <p:grpSpPr bwMode="auto">
              <a:xfrm>
                <a:off x="2316" y="2292"/>
                <a:ext cx="1921" cy="1545"/>
                <a:chOff x="-2016" y="2343"/>
                <a:chExt cx="1921" cy="1545"/>
              </a:xfrm>
            </p:grpSpPr>
            <p:sp>
              <p:nvSpPr>
                <p:cNvPr id="16" name="Line 51"/>
                <p:cNvSpPr>
                  <a:spLocks noChangeAspect="1" noChangeShapeType="1"/>
                </p:cNvSpPr>
                <p:nvPr/>
              </p:nvSpPr>
              <p:spPr bwMode="auto">
                <a:xfrm rot="-2700000">
                  <a:off x="-1361" y="3538"/>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17" name="Line 6"/>
                <p:cNvSpPr>
                  <a:spLocks noChangeAspect="1" noChangeShapeType="1"/>
                </p:cNvSpPr>
                <p:nvPr/>
              </p:nvSpPr>
              <p:spPr bwMode="auto">
                <a:xfrm>
                  <a:off x="-1874" y="3570"/>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18" name="Line 7"/>
                <p:cNvSpPr>
                  <a:spLocks noChangeAspect="1" noChangeShapeType="1"/>
                </p:cNvSpPr>
                <p:nvPr/>
              </p:nvSpPr>
              <p:spPr bwMode="auto">
                <a:xfrm rot="-2700000">
                  <a:off x="-1791" y="3541"/>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19" name="Line 8"/>
                <p:cNvSpPr>
                  <a:spLocks noChangeAspect="1" noChangeShapeType="1"/>
                </p:cNvSpPr>
                <p:nvPr/>
              </p:nvSpPr>
              <p:spPr bwMode="auto">
                <a:xfrm rot="-2700000">
                  <a:off x="-757" y="292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0" name="Line 9"/>
                <p:cNvSpPr>
                  <a:spLocks noChangeAspect="1" noChangeShapeType="1"/>
                </p:cNvSpPr>
                <p:nvPr/>
              </p:nvSpPr>
              <p:spPr bwMode="auto">
                <a:xfrm rot="-2700000">
                  <a:off x="-1197" y="2947"/>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1" name="Line 10"/>
                <p:cNvSpPr>
                  <a:spLocks noChangeAspect="1" noChangeShapeType="1"/>
                </p:cNvSpPr>
                <p:nvPr/>
              </p:nvSpPr>
              <p:spPr bwMode="auto">
                <a:xfrm>
                  <a:off x="-529" y="2666"/>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2" name="Line 11"/>
                <p:cNvSpPr>
                  <a:spLocks noChangeAspect="1" noChangeShapeType="1"/>
                </p:cNvSpPr>
                <p:nvPr/>
              </p:nvSpPr>
              <p:spPr bwMode="auto">
                <a:xfrm rot="-2700000">
                  <a:off x="-897" y="264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3" name="Line 12"/>
                <p:cNvSpPr>
                  <a:spLocks noChangeAspect="1" noChangeShapeType="1"/>
                </p:cNvSpPr>
                <p:nvPr/>
              </p:nvSpPr>
              <p:spPr bwMode="auto">
                <a:xfrm>
                  <a:off x="-973" y="2674"/>
                  <a:ext cx="0" cy="290"/>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4" name="Line 13"/>
                <p:cNvSpPr>
                  <a:spLocks noChangeAspect="1" noChangeShapeType="1"/>
                </p:cNvSpPr>
                <p:nvPr/>
              </p:nvSpPr>
              <p:spPr bwMode="auto">
                <a:xfrm rot="-2700000">
                  <a:off x="-1506" y="3668"/>
                  <a:ext cx="0" cy="203"/>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5" name="Line 14"/>
                <p:cNvSpPr>
                  <a:spLocks noChangeAspect="1" noChangeShapeType="1"/>
                </p:cNvSpPr>
                <p:nvPr/>
              </p:nvSpPr>
              <p:spPr bwMode="auto">
                <a:xfrm>
                  <a:off x="-1575" y="3416"/>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6" name="Line 15"/>
                <p:cNvSpPr>
                  <a:spLocks noChangeAspect="1" noChangeShapeType="1"/>
                </p:cNvSpPr>
                <p:nvPr/>
              </p:nvSpPr>
              <p:spPr bwMode="auto">
                <a:xfrm>
                  <a:off x="-1716" y="3272"/>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7" name="Line 16"/>
                <p:cNvSpPr>
                  <a:spLocks noChangeAspect="1" noChangeShapeType="1"/>
                </p:cNvSpPr>
                <p:nvPr/>
              </p:nvSpPr>
              <p:spPr bwMode="auto">
                <a:xfrm rot="-2700000">
                  <a:off x="-1645" y="3256"/>
                  <a:ext cx="0" cy="203"/>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8" name="Line 17"/>
                <p:cNvSpPr>
                  <a:spLocks noChangeAspect="1" noChangeShapeType="1"/>
                </p:cNvSpPr>
                <p:nvPr/>
              </p:nvSpPr>
              <p:spPr bwMode="auto">
                <a:xfrm>
                  <a:off x="-1417" y="3118"/>
                  <a:ext cx="0" cy="319"/>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29" name="Line 18"/>
                <p:cNvSpPr>
                  <a:spLocks noChangeAspect="1" noChangeShapeType="1"/>
                </p:cNvSpPr>
                <p:nvPr/>
              </p:nvSpPr>
              <p:spPr bwMode="auto">
                <a:xfrm>
                  <a:off x="-1575" y="3270"/>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0" name="Line 19"/>
                <p:cNvSpPr>
                  <a:spLocks noChangeAspect="1" noChangeShapeType="1"/>
                </p:cNvSpPr>
                <p:nvPr/>
              </p:nvSpPr>
              <p:spPr bwMode="auto">
                <a:xfrm rot="-2700000">
                  <a:off x="-1496" y="3241"/>
                  <a:ext cx="0" cy="203"/>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1" name="Line 20"/>
                <p:cNvSpPr>
                  <a:spLocks noChangeAspect="1" noChangeShapeType="1"/>
                </p:cNvSpPr>
                <p:nvPr/>
              </p:nvSpPr>
              <p:spPr bwMode="auto">
                <a:xfrm rot="-2700000">
                  <a:off x="-1944" y="3686"/>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2" name="Line 21"/>
                <p:cNvSpPr>
                  <a:spLocks noChangeAspect="1" noChangeShapeType="1"/>
                </p:cNvSpPr>
                <p:nvPr/>
              </p:nvSpPr>
              <p:spPr bwMode="auto">
                <a:xfrm>
                  <a:off x="-1874" y="3710"/>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3" name="Line 22"/>
                <p:cNvSpPr>
                  <a:spLocks noChangeAspect="1" noChangeShapeType="1"/>
                </p:cNvSpPr>
                <p:nvPr/>
              </p:nvSpPr>
              <p:spPr bwMode="auto">
                <a:xfrm>
                  <a:off x="-2015" y="3722"/>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4" name="Line 23"/>
                <p:cNvSpPr>
                  <a:spLocks noChangeAspect="1" noChangeShapeType="1"/>
                </p:cNvSpPr>
                <p:nvPr/>
              </p:nvSpPr>
              <p:spPr bwMode="auto">
                <a:xfrm rot="-2700000">
                  <a:off x="-1655" y="3528"/>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5" name="Line 24"/>
                <p:cNvSpPr>
                  <a:spLocks noChangeAspect="1" noChangeShapeType="1"/>
                </p:cNvSpPr>
                <p:nvPr/>
              </p:nvSpPr>
              <p:spPr bwMode="auto">
                <a:xfrm>
                  <a:off x="-1718" y="3557"/>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6" name="Line 25"/>
                <p:cNvSpPr>
                  <a:spLocks noChangeAspect="1" noChangeShapeType="1"/>
                </p:cNvSpPr>
                <p:nvPr/>
              </p:nvSpPr>
              <p:spPr bwMode="auto">
                <a:xfrm>
                  <a:off x="-1728" y="3699"/>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7" name="Line 26"/>
                <p:cNvSpPr>
                  <a:spLocks noChangeAspect="1" noChangeShapeType="1"/>
                </p:cNvSpPr>
                <p:nvPr/>
              </p:nvSpPr>
              <p:spPr bwMode="auto">
                <a:xfrm rot="-2700000">
                  <a:off x="-1803" y="3669"/>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8" name="Line 27"/>
                <p:cNvSpPr>
                  <a:spLocks noChangeAspect="1" noChangeShapeType="1"/>
                </p:cNvSpPr>
                <p:nvPr/>
              </p:nvSpPr>
              <p:spPr bwMode="auto">
                <a:xfrm rot="-2700000">
                  <a:off x="-1653" y="3664"/>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39" name="Line 28"/>
                <p:cNvSpPr>
                  <a:spLocks noChangeAspect="1" noChangeShapeType="1"/>
                </p:cNvSpPr>
                <p:nvPr/>
              </p:nvSpPr>
              <p:spPr bwMode="auto">
                <a:xfrm>
                  <a:off x="-1577" y="3553"/>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0" name="Line 29"/>
                <p:cNvSpPr>
                  <a:spLocks noChangeAspect="1" noChangeShapeType="1"/>
                </p:cNvSpPr>
                <p:nvPr/>
              </p:nvSpPr>
              <p:spPr bwMode="auto">
                <a:xfrm>
                  <a:off x="-1723" y="3412"/>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1" name="Line 30"/>
                <p:cNvSpPr>
                  <a:spLocks noChangeAspect="1" noChangeShapeType="1"/>
                </p:cNvSpPr>
                <p:nvPr/>
              </p:nvSpPr>
              <p:spPr bwMode="auto">
                <a:xfrm>
                  <a:off x="-1419" y="3432"/>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2" name="Line 31"/>
                <p:cNvSpPr>
                  <a:spLocks noChangeAspect="1" noChangeShapeType="1"/>
                </p:cNvSpPr>
                <p:nvPr/>
              </p:nvSpPr>
              <p:spPr bwMode="auto">
                <a:xfrm rot="-2700000">
                  <a:off x="-1497" y="3402"/>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3" name="Line 32"/>
                <p:cNvSpPr>
                  <a:spLocks noChangeAspect="1" noChangeShapeType="1"/>
                </p:cNvSpPr>
                <p:nvPr/>
              </p:nvSpPr>
              <p:spPr bwMode="auto">
                <a:xfrm rot="-2700000">
                  <a:off x="-1351" y="3392"/>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4" name="Line 33"/>
                <p:cNvSpPr>
                  <a:spLocks noChangeAspect="1" noChangeShapeType="1"/>
                </p:cNvSpPr>
                <p:nvPr/>
              </p:nvSpPr>
              <p:spPr bwMode="auto">
                <a:xfrm rot="-2700000">
                  <a:off x="-1204" y="3387"/>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5" name="Line 34"/>
                <p:cNvSpPr>
                  <a:spLocks noChangeAspect="1" noChangeShapeType="1"/>
                </p:cNvSpPr>
                <p:nvPr/>
              </p:nvSpPr>
              <p:spPr bwMode="auto">
                <a:xfrm>
                  <a:off x="-1119" y="2983"/>
                  <a:ext cx="0" cy="430"/>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6" name="Line 35"/>
                <p:cNvSpPr>
                  <a:spLocks noChangeAspect="1" noChangeShapeType="1"/>
                </p:cNvSpPr>
                <p:nvPr/>
              </p:nvSpPr>
              <p:spPr bwMode="auto">
                <a:xfrm>
                  <a:off x="-1275" y="2985"/>
                  <a:ext cx="0" cy="430"/>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7" name="Line 36"/>
                <p:cNvSpPr>
                  <a:spLocks noChangeAspect="1" noChangeShapeType="1"/>
                </p:cNvSpPr>
                <p:nvPr/>
              </p:nvSpPr>
              <p:spPr bwMode="auto">
                <a:xfrm rot="-2700000">
                  <a:off x="-1199" y="308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8" name="Line 37"/>
                <p:cNvSpPr>
                  <a:spLocks noChangeAspect="1" noChangeShapeType="1"/>
                </p:cNvSpPr>
                <p:nvPr/>
              </p:nvSpPr>
              <p:spPr bwMode="auto">
                <a:xfrm rot="-2700000">
                  <a:off x="-1194" y="3240"/>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49" name="Line 38"/>
                <p:cNvSpPr>
                  <a:spLocks noChangeAspect="1" noChangeShapeType="1"/>
                </p:cNvSpPr>
                <p:nvPr/>
              </p:nvSpPr>
              <p:spPr bwMode="auto">
                <a:xfrm rot="-2700000">
                  <a:off x="-1051" y="309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0" name="Line 39"/>
                <p:cNvSpPr>
                  <a:spLocks noChangeAspect="1" noChangeShapeType="1"/>
                </p:cNvSpPr>
                <p:nvPr/>
              </p:nvSpPr>
              <p:spPr bwMode="auto">
                <a:xfrm rot="-2700000">
                  <a:off x="-901" y="309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1" name="Line 40"/>
                <p:cNvSpPr>
                  <a:spLocks noChangeAspect="1" noChangeShapeType="1"/>
                </p:cNvSpPr>
                <p:nvPr/>
              </p:nvSpPr>
              <p:spPr bwMode="auto">
                <a:xfrm rot="-2700000">
                  <a:off x="-1046" y="295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2" name="Line 41"/>
                <p:cNvSpPr>
                  <a:spLocks noChangeAspect="1" noChangeShapeType="1"/>
                </p:cNvSpPr>
                <p:nvPr/>
              </p:nvSpPr>
              <p:spPr bwMode="auto">
                <a:xfrm>
                  <a:off x="-972" y="2968"/>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3" name="Line 42"/>
                <p:cNvSpPr>
                  <a:spLocks noChangeAspect="1" noChangeShapeType="1"/>
                </p:cNvSpPr>
                <p:nvPr/>
              </p:nvSpPr>
              <p:spPr bwMode="auto">
                <a:xfrm rot="-2700000">
                  <a:off x="-900" y="2938"/>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4" name="Line 43"/>
                <p:cNvSpPr>
                  <a:spLocks noChangeAspect="1" noChangeShapeType="1"/>
                </p:cNvSpPr>
                <p:nvPr/>
              </p:nvSpPr>
              <p:spPr bwMode="auto">
                <a:xfrm>
                  <a:off x="-826" y="2958"/>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5" name="Line 44"/>
                <p:cNvSpPr>
                  <a:spLocks noChangeAspect="1" noChangeShapeType="1"/>
                </p:cNvSpPr>
                <p:nvPr/>
              </p:nvSpPr>
              <p:spPr bwMode="auto">
                <a:xfrm>
                  <a:off x="-680" y="2805"/>
                  <a:ext cx="0" cy="290"/>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6" name="Line 45"/>
                <p:cNvSpPr>
                  <a:spLocks noChangeAspect="1" noChangeShapeType="1"/>
                </p:cNvSpPr>
                <p:nvPr/>
              </p:nvSpPr>
              <p:spPr bwMode="auto">
                <a:xfrm>
                  <a:off x="-680" y="2655"/>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7" name="Line 46"/>
                <p:cNvSpPr>
                  <a:spLocks noChangeAspect="1" noChangeShapeType="1"/>
                </p:cNvSpPr>
                <p:nvPr/>
              </p:nvSpPr>
              <p:spPr bwMode="auto">
                <a:xfrm rot="-2700000">
                  <a:off x="-604" y="2636"/>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8" name="Line 47"/>
                <p:cNvSpPr>
                  <a:spLocks noChangeAspect="1" noChangeShapeType="1"/>
                </p:cNvSpPr>
                <p:nvPr/>
              </p:nvSpPr>
              <p:spPr bwMode="auto">
                <a:xfrm rot="-2700000">
                  <a:off x="-1945" y="3527"/>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59" name="Line 48"/>
                <p:cNvSpPr>
                  <a:spLocks noChangeAspect="1" noChangeShapeType="1"/>
                </p:cNvSpPr>
                <p:nvPr/>
              </p:nvSpPr>
              <p:spPr bwMode="auto">
                <a:xfrm>
                  <a:off x="-2016" y="3563"/>
                  <a:ext cx="0" cy="151"/>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0" name="Line 49"/>
                <p:cNvSpPr>
                  <a:spLocks noChangeAspect="1" noChangeShapeType="1"/>
                </p:cNvSpPr>
                <p:nvPr/>
              </p:nvSpPr>
              <p:spPr bwMode="auto">
                <a:xfrm>
                  <a:off x="-1423" y="3568"/>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1" name="Line 50"/>
                <p:cNvSpPr>
                  <a:spLocks noChangeAspect="1" noChangeShapeType="1"/>
                </p:cNvSpPr>
                <p:nvPr/>
              </p:nvSpPr>
              <p:spPr bwMode="auto">
                <a:xfrm rot="-2700000">
                  <a:off x="-1501" y="3538"/>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2" name="Line 52"/>
                <p:cNvSpPr>
                  <a:spLocks noChangeAspect="1" noChangeShapeType="1"/>
                </p:cNvSpPr>
                <p:nvPr/>
              </p:nvSpPr>
              <p:spPr bwMode="auto">
                <a:xfrm>
                  <a:off x="-1424" y="3276"/>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3" name="Line 53"/>
                <p:cNvSpPr>
                  <a:spLocks noChangeAspect="1" noChangeShapeType="1"/>
                </p:cNvSpPr>
                <p:nvPr/>
              </p:nvSpPr>
              <p:spPr bwMode="auto">
                <a:xfrm rot="-2700000">
                  <a:off x="-1350" y="3246"/>
                  <a:ext cx="0" cy="203"/>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4" name="Line 54"/>
                <p:cNvSpPr>
                  <a:spLocks noChangeAspect="1" noChangeShapeType="1"/>
                </p:cNvSpPr>
                <p:nvPr/>
              </p:nvSpPr>
              <p:spPr bwMode="auto">
                <a:xfrm rot="-2700000">
                  <a:off x="-1053" y="3224"/>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5" name="Line 55"/>
                <p:cNvSpPr>
                  <a:spLocks noChangeAspect="1" noChangeShapeType="1"/>
                </p:cNvSpPr>
                <p:nvPr/>
              </p:nvSpPr>
              <p:spPr bwMode="auto">
                <a:xfrm rot="-2700000">
                  <a:off x="-757" y="2782"/>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6" name="Line 56"/>
                <p:cNvSpPr>
                  <a:spLocks noChangeAspect="1" noChangeShapeType="1"/>
                </p:cNvSpPr>
                <p:nvPr/>
              </p:nvSpPr>
              <p:spPr bwMode="auto">
                <a:xfrm rot="-2700000">
                  <a:off x="-757" y="2645"/>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7" name="Line 57"/>
                <p:cNvSpPr>
                  <a:spLocks noChangeAspect="1" noChangeShapeType="1"/>
                </p:cNvSpPr>
                <p:nvPr/>
              </p:nvSpPr>
              <p:spPr bwMode="auto">
                <a:xfrm>
                  <a:off x="-826" y="2680"/>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8" name="Line 58"/>
                <p:cNvSpPr>
                  <a:spLocks noChangeAspect="1" noChangeShapeType="1"/>
                </p:cNvSpPr>
                <p:nvPr/>
              </p:nvSpPr>
              <p:spPr bwMode="auto">
                <a:xfrm rot="-2700000">
                  <a:off x="-463" y="2636"/>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69" name="Line 59"/>
                <p:cNvSpPr>
                  <a:spLocks noChangeAspect="1" noChangeShapeType="1"/>
                </p:cNvSpPr>
                <p:nvPr/>
              </p:nvSpPr>
              <p:spPr bwMode="auto">
                <a:xfrm>
                  <a:off x="-236" y="2373"/>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0" name="Line 60"/>
                <p:cNvSpPr>
                  <a:spLocks noChangeAspect="1" noChangeShapeType="1"/>
                </p:cNvSpPr>
                <p:nvPr/>
              </p:nvSpPr>
              <p:spPr bwMode="auto">
                <a:xfrm>
                  <a:off x="-387" y="2512"/>
                  <a:ext cx="0" cy="290"/>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1" name="Line 61"/>
                <p:cNvSpPr>
                  <a:spLocks noChangeAspect="1" noChangeShapeType="1"/>
                </p:cNvSpPr>
                <p:nvPr/>
              </p:nvSpPr>
              <p:spPr bwMode="auto">
                <a:xfrm>
                  <a:off x="-387" y="2362"/>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2" name="Line 62"/>
                <p:cNvSpPr>
                  <a:spLocks noChangeAspect="1" noChangeShapeType="1"/>
                </p:cNvSpPr>
                <p:nvPr/>
              </p:nvSpPr>
              <p:spPr bwMode="auto">
                <a:xfrm rot="-2700000">
                  <a:off x="-311" y="234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3" name="Line 63"/>
                <p:cNvSpPr>
                  <a:spLocks noChangeAspect="1" noChangeShapeType="1"/>
                </p:cNvSpPr>
                <p:nvPr/>
              </p:nvSpPr>
              <p:spPr bwMode="auto">
                <a:xfrm>
                  <a:off x="-95" y="2373"/>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4" name="Line 64"/>
                <p:cNvSpPr>
                  <a:spLocks noChangeAspect="1" noChangeShapeType="1"/>
                </p:cNvSpPr>
                <p:nvPr/>
              </p:nvSpPr>
              <p:spPr bwMode="auto">
                <a:xfrm rot="-2700000">
                  <a:off x="-170" y="2343"/>
                  <a:ext cx="0" cy="20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sp>
              <p:nvSpPr>
                <p:cNvPr id="75" name="Line 65"/>
                <p:cNvSpPr>
                  <a:spLocks noChangeAspect="1" noChangeShapeType="1"/>
                </p:cNvSpPr>
                <p:nvPr/>
              </p:nvSpPr>
              <p:spPr bwMode="auto">
                <a:xfrm>
                  <a:off x="-524" y="2525"/>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grpSp>
          <p:sp>
            <p:nvSpPr>
              <p:cNvPr id="15" name="Line 66"/>
              <p:cNvSpPr>
                <a:spLocks noChangeAspect="1" noChangeShapeType="1"/>
              </p:cNvSpPr>
              <p:nvPr/>
            </p:nvSpPr>
            <p:spPr bwMode="auto">
              <a:xfrm>
                <a:off x="3507" y="2755"/>
                <a:ext cx="0" cy="152"/>
              </a:xfrm>
              <a:prstGeom prst="line">
                <a:avLst/>
              </a:prstGeom>
              <a:noFill/>
              <a:ln w="38100">
                <a:solidFill>
                  <a:srgbClr val="FF33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zh-CN" altLang="en-US">
                  <a:solidFill>
                    <a:srgbClr val="000000"/>
                  </a:solidFill>
                  <a:latin typeface="Calibri"/>
                </a:endParaRPr>
              </a:p>
            </p:txBody>
          </p:sp>
        </p:grpSp>
        <p:grpSp>
          <p:nvGrpSpPr>
            <p:cNvPr id="76" name="Group 67"/>
            <p:cNvGrpSpPr>
              <a:grpSpLocks/>
            </p:cNvGrpSpPr>
            <p:nvPr/>
          </p:nvGrpSpPr>
          <p:grpSpPr bwMode="auto">
            <a:xfrm>
              <a:off x="3124200" y="2379967"/>
              <a:ext cx="1487489" cy="595312"/>
              <a:chOff x="-688" y="782"/>
              <a:chExt cx="937" cy="375"/>
            </a:xfrm>
          </p:grpSpPr>
          <p:sp>
            <p:nvSpPr>
              <p:cNvPr id="77" name="Line 68"/>
              <p:cNvSpPr>
                <a:spLocks noChangeAspect="1" noChangeShapeType="1"/>
              </p:cNvSpPr>
              <p:nvPr/>
            </p:nvSpPr>
            <p:spPr bwMode="auto">
              <a:xfrm rot="-2700000">
                <a:off x="-514" y="883"/>
                <a:ext cx="1" cy="162"/>
              </a:xfrm>
              <a:prstGeom prst="line">
                <a:avLst/>
              </a:prstGeom>
              <a:noFill/>
              <a:ln w="38100">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sp>
            <p:nvSpPr>
              <p:cNvPr id="78" name="Line 69"/>
              <p:cNvSpPr>
                <a:spLocks noChangeAspect="1" noChangeShapeType="1"/>
              </p:cNvSpPr>
              <p:nvPr/>
            </p:nvSpPr>
            <p:spPr bwMode="auto">
              <a:xfrm rot="-2700000">
                <a:off x="-633" y="782"/>
                <a:ext cx="1" cy="162"/>
              </a:xfrm>
              <a:prstGeom prst="line">
                <a:avLst/>
              </a:prstGeom>
              <a:noFill/>
              <a:ln w="38100"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grpSp>
            <p:nvGrpSpPr>
              <p:cNvPr id="79" name="Group 70"/>
              <p:cNvGrpSpPr>
                <a:grpSpLocks noChangeAspect="1"/>
              </p:cNvGrpSpPr>
              <p:nvPr/>
            </p:nvGrpSpPr>
            <p:grpSpPr bwMode="auto">
              <a:xfrm>
                <a:off x="-688" y="896"/>
                <a:ext cx="113" cy="261"/>
                <a:chOff x="1360" y="940"/>
                <a:chExt cx="64" cy="148"/>
              </a:xfrm>
            </p:grpSpPr>
            <p:sp>
              <p:nvSpPr>
                <p:cNvPr id="83" name="Line 71"/>
                <p:cNvSpPr>
                  <a:spLocks noChangeAspect="1" noChangeShapeType="1"/>
                </p:cNvSpPr>
                <p:nvPr/>
              </p:nvSpPr>
              <p:spPr bwMode="auto">
                <a:xfrm>
                  <a:off x="1424" y="1019"/>
                  <a:ext cx="0" cy="69"/>
                </a:xfrm>
                <a:prstGeom prst="line">
                  <a:avLst/>
                </a:prstGeom>
                <a:noFill/>
                <a:ln w="38100"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sp>
              <p:nvSpPr>
                <p:cNvPr id="84" name="Line 72"/>
                <p:cNvSpPr>
                  <a:spLocks noChangeAspect="1" noChangeShapeType="1"/>
                </p:cNvSpPr>
                <p:nvPr/>
              </p:nvSpPr>
              <p:spPr bwMode="auto">
                <a:xfrm>
                  <a:off x="1360" y="954"/>
                  <a:ext cx="0" cy="69"/>
                </a:xfrm>
                <a:prstGeom prst="line">
                  <a:avLst/>
                </a:prstGeom>
                <a:noFill/>
                <a:ln w="38100"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sp>
              <p:nvSpPr>
                <p:cNvPr id="85" name="Line 73"/>
                <p:cNvSpPr>
                  <a:spLocks noChangeAspect="1" noChangeShapeType="1"/>
                </p:cNvSpPr>
                <p:nvPr/>
              </p:nvSpPr>
              <p:spPr bwMode="auto">
                <a:xfrm rot="-2700000">
                  <a:off x="1392" y="940"/>
                  <a:ext cx="0" cy="92"/>
                </a:xfrm>
                <a:prstGeom prst="line">
                  <a:avLst/>
                </a:prstGeom>
                <a:noFill/>
                <a:ln w="38100"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grpSp>
          <p:sp>
            <p:nvSpPr>
              <p:cNvPr id="80" name="Line 74"/>
              <p:cNvSpPr>
                <a:spLocks noChangeAspect="1" noChangeShapeType="1"/>
              </p:cNvSpPr>
              <p:nvPr/>
            </p:nvSpPr>
            <p:spPr bwMode="auto">
              <a:xfrm>
                <a:off x="-577" y="905"/>
                <a:ext cx="1" cy="122"/>
              </a:xfrm>
              <a:prstGeom prst="line">
                <a:avLst/>
              </a:prstGeom>
              <a:noFill/>
              <a:ln w="38100"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sp>
            <p:nvSpPr>
              <p:cNvPr id="81" name="Line 75"/>
              <p:cNvSpPr>
                <a:spLocks noChangeAspect="1" noChangeShapeType="1"/>
              </p:cNvSpPr>
              <p:nvPr/>
            </p:nvSpPr>
            <p:spPr bwMode="auto">
              <a:xfrm>
                <a:off x="-688" y="808"/>
                <a:ext cx="1" cy="122"/>
              </a:xfrm>
              <a:prstGeom prst="line">
                <a:avLst/>
              </a:prstGeom>
              <a:noFill/>
              <a:ln w="38100">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zh-CN" altLang="en-US" kern="0">
                  <a:solidFill>
                    <a:srgbClr val="000000"/>
                  </a:solidFill>
                  <a:latin typeface="Arial" pitchFamily="34" charset="0"/>
                </a:endParaRPr>
              </a:p>
            </p:txBody>
          </p:sp>
          <p:sp>
            <p:nvSpPr>
              <p:cNvPr id="82" name="Text Box 76"/>
              <p:cNvSpPr txBox="1">
                <a:spLocks noChangeAspect="1" noChangeArrowheads="1"/>
              </p:cNvSpPr>
              <p:nvPr/>
            </p:nvSpPr>
            <p:spPr bwMode="auto">
              <a:xfrm>
                <a:off x="-432" y="960"/>
                <a:ext cx="68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auto">
                  <a:spcBef>
                    <a:spcPts val="0"/>
                  </a:spcBef>
                  <a:spcAft>
                    <a:spcPts val="0"/>
                  </a:spcAft>
                  <a:defRPr/>
                </a:pPr>
                <a:r>
                  <a:rPr lang="en-US" altLang="zh-CN" sz="1100" b="1" kern="0" dirty="0">
                    <a:solidFill>
                      <a:srgbClr val="FF0000"/>
                    </a:solidFill>
                    <a:latin typeface="Symbol" pitchFamily="18" charset="2"/>
                  </a:rPr>
                  <a:t>n</a:t>
                </a:r>
                <a:r>
                  <a:rPr lang="en-US" altLang="zh-CN" sz="1100" b="1" kern="0" dirty="0">
                    <a:solidFill>
                      <a:srgbClr val="FF0000"/>
                    </a:solidFill>
                  </a:rPr>
                  <a:t>p – process </a:t>
                </a:r>
              </a:p>
            </p:txBody>
          </p:sp>
        </p:grpSp>
        <p:sp>
          <p:nvSpPr>
            <p:cNvPr id="86" name="Oval 90"/>
            <p:cNvSpPr>
              <a:spLocks noChangeArrowheads="1"/>
            </p:cNvSpPr>
            <p:nvPr/>
          </p:nvSpPr>
          <p:spPr bwMode="auto">
            <a:xfrm>
              <a:off x="4361880" y="4337610"/>
              <a:ext cx="153987" cy="166687"/>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sp>
          <p:nvSpPr>
            <p:cNvPr id="87" name="Oval 90"/>
            <p:cNvSpPr>
              <a:spLocks noChangeArrowheads="1"/>
            </p:cNvSpPr>
            <p:nvPr/>
          </p:nvSpPr>
          <p:spPr bwMode="auto">
            <a:xfrm>
              <a:off x="4561905" y="4334435"/>
              <a:ext cx="153987" cy="166687"/>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sp>
          <p:nvSpPr>
            <p:cNvPr id="88" name="Oval 90"/>
            <p:cNvSpPr>
              <a:spLocks noChangeArrowheads="1"/>
            </p:cNvSpPr>
            <p:nvPr/>
          </p:nvSpPr>
          <p:spPr bwMode="auto">
            <a:xfrm>
              <a:off x="4355530" y="4542397"/>
              <a:ext cx="153987" cy="166688"/>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sp>
          <p:nvSpPr>
            <p:cNvPr id="89" name="Oval 90"/>
            <p:cNvSpPr>
              <a:spLocks noChangeArrowheads="1"/>
            </p:cNvSpPr>
            <p:nvPr/>
          </p:nvSpPr>
          <p:spPr bwMode="auto">
            <a:xfrm>
              <a:off x="4152330" y="4531285"/>
              <a:ext cx="153987" cy="168275"/>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sp>
          <p:nvSpPr>
            <p:cNvPr id="90" name="Oval 90"/>
            <p:cNvSpPr>
              <a:spLocks noChangeArrowheads="1"/>
            </p:cNvSpPr>
            <p:nvPr/>
          </p:nvSpPr>
          <p:spPr bwMode="auto">
            <a:xfrm>
              <a:off x="3952305" y="4736072"/>
              <a:ext cx="153987" cy="166688"/>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pic>
          <p:nvPicPr>
            <p:cNvPr id="91" name="Picture 2" descr="C:\Users\xing\AppData\Local\YNote\Data\365053778@163.com\bbba0f891f0c4f39be1ebd6c4b96fd5a\326e29dec4af49f0b461cc94511aa3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794" y="1416448"/>
              <a:ext cx="3387206" cy="216495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文本框 104"/>
          <p:cNvSpPr txBox="1"/>
          <p:nvPr/>
        </p:nvSpPr>
        <p:spPr>
          <a:xfrm>
            <a:off x="932846" y="3877261"/>
            <a:ext cx="3271088" cy="954107"/>
          </a:xfrm>
          <a:prstGeom prst="rect">
            <a:avLst/>
          </a:prstGeom>
          <a:noFill/>
          <a:ln w="19050">
            <a:solidFill>
              <a:srgbClr val="FF00FF"/>
            </a:solidFill>
          </a:ln>
        </p:spPr>
        <p:txBody>
          <a:bodyPr wrap="none" rtlCol="0">
            <a:spAutoFit/>
          </a:bodyPr>
          <a:lstStyle/>
          <a:p>
            <a:pPr algn="ctr" fontAlgn="auto">
              <a:spcBef>
                <a:spcPts val="0"/>
              </a:spcBef>
              <a:spcAft>
                <a:spcPts val="0"/>
              </a:spcAft>
            </a:pPr>
            <a:r>
              <a:rPr lang="en-US" altLang="zh-CN" sz="2800" dirty="0">
                <a:solidFill>
                  <a:prstClr val="black"/>
                </a:solidFill>
                <a:latin typeface="Calibri"/>
              </a:rPr>
              <a:t>CSR primary beam:</a:t>
            </a:r>
          </a:p>
          <a:p>
            <a:pPr algn="ctr" fontAlgn="auto">
              <a:spcBef>
                <a:spcPts val="0"/>
              </a:spcBef>
              <a:spcAft>
                <a:spcPts val="0"/>
              </a:spcAft>
            </a:pPr>
            <a:r>
              <a:rPr lang="en-US" altLang="zh-CN" sz="2800" baseline="30000" dirty="0">
                <a:solidFill>
                  <a:prstClr val="black"/>
                </a:solidFill>
                <a:latin typeface="Calibri"/>
              </a:rPr>
              <a:t>112</a:t>
            </a:r>
            <a:r>
              <a:rPr lang="en-US" altLang="zh-CN" sz="2800" dirty="0">
                <a:solidFill>
                  <a:prstClr val="black"/>
                </a:solidFill>
                <a:latin typeface="Calibri"/>
              </a:rPr>
              <a:t>Sn</a:t>
            </a:r>
            <a:r>
              <a:rPr lang="en-US" altLang="zh-CN" sz="2800" baseline="30000" dirty="0">
                <a:solidFill>
                  <a:prstClr val="black"/>
                </a:solidFill>
                <a:latin typeface="Calibri"/>
              </a:rPr>
              <a:t>35+ </a:t>
            </a:r>
            <a:r>
              <a:rPr lang="en-US" altLang="zh-CN" sz="2800" dirty="0">
                <a:solidFill>
                  <a:prstClr val="black"/>
                </a:solidFill>
                <a:latin typeface="Calibri"/>
              </a:rPr>
              <a:t>@400MeV/u </a:t>
            </a:r>
            <a:endParaRPr lang="zh-CN" altLang="en-US" sz="2800" dirty="0">
              <a:solidFill>
                <a:prstClr val="black"/>
              </a:solidFill>
              <a:latin typeface="Calibri"/>
            </a:endParaRPr>
          </a:p>
        </p:txBody>
      </p:sp>
      <p:sp>
        <p:nvSpPr>
          <p:cNvPr id="2" name="圆角矩形标注 1"/>
          <p:cNvSpPr/>
          <p:nvPr/>
        </p:nvSpPr>
        <p:spPr>
          <a:xfrm>
            <a:off x="4854926" y="3008105"/>
            <a:ext cx="1294673" cy="612648"/>
          </a:xfrm>
          <a:prstGeom prst="wedgeRoundRectCallout">
            <a:avLst>
              <a:gd name="adj1" fmla="val 52348"/>
              <a:gd name="adj2" fmla="val 138026"/>
              <a:gd name="adj3" fmla="val 16667"/>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3" name="椭圆 2"/>
          <p:cNvSpPr/>
          <p:nvPr/>
        </p:nvSpPr>
        <p:spPr>
          <a:xfrm rot="18832092">
            <a:off x="5788023" y="4159493"/>
            <a:ext cx="1229410" cy="743082"/>
          </a:xfrm>
          <a:prstGeom prst="ellipse">
            <a:avLst/>
          </a:prstGeom>
          <a:noFill/>
          <a:ln w="444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6" name="文本框 5"/>
          <p:cNvSpPr txBox="1"/>
          <p:nvPr/>
        </p:nvSpPr>
        <p:spPr>
          <a:xfrm>
            <a:off x="5160291" y="3382850"/>
            <a:ext cx="184731" cy="369332"/>
          </a:xfrm>
          <a:prstGeom prst="rect">
            <a:avLst/>
          </a:prstGeom>
          <a:noFill/>
        </p:spPr>
        <p:txBody>
          <a:bodyPr wrap="none" rtlCol="0">
            <a:spAutoFit/>
          </a:bodyPr>
          <a:lstStyle/>
          <a:p>
            <a:pPr fontAlgn="auto">
              <a:spcBef>
                <a:spcPts val="0"/>
              </a:spcBef>
              <a:spcAft>
                <a:spcPts val="0"/>
              </a:spcAft>
            </a:pPr>
            <a:endParaRPr lang="zh-CN" altLang="en-US" dirty="0">
              <a:solidFill>
                <a:prstClr val="black"/>
              </a:solidFill>
              <a:latin typeface="Calibri"/>
            </a:endParaRPr>
          </a:p>
        </p:txBody>
      </p:sp>
      <p:sp>
        <p:nvSpPr>
          <p:cNvPr id="7" name="文本框 6"/>
          <p:cNvSpPr txBox="1"/>
          <p:nvPr/>
        </p:nvSpPr>
        <p:spPr>
          <a:xfrm>
            <a:off x="5310912" y="3096706"/>
            <a:ext cx="713080" cy="400110"/>
          </a:xfrm>
          <a:prstGeom prst="rect">
            <a:avLst/>
          </a:prstGeom>
          <a:noFill/>
        </p:spPr>
        <p:txBody>
          <a:bodyPr wrap="none" rtlCol="0">
            <a:spAutoFit/>
          </a:bodyPr>
          <a:lstStyle/>
          <a:p>
            <a:pPr fontAlgn="auto">
              <a:spcBef>
                <a:spcPts val="0"/>
              </a:spcBef>
              <a:spcAft>
                <a:spcPts val="0"/>
              </a:spcAft>
            </a:pPr>
            <a:r>
              <a:rPr lang="en-US" altLang="zh-CN" sz="2000" b="1" dirty="0" err="1">
                <a:solidFill>
                  <a:prstClr val="black"/>
                </a:solidFill>
                <a:latin typeface="Calibri"/>
              </a:rPr>
              <a:t>CSRe</a:t>
            </a:r>
            <a:endParaRPr lang="zh-CN" altLang="en-US" sz="2000" b="1" dirty="0">
              <a:solidFill>
                <a:prstClr val="black"/>
              </a:solidFill>
              <a:latin typeface="Calibri"/>
            </a:endParaRPr>
          </a:p>
        </p:txBody>
      </p:sp>
      <p:sp>
        <p:nvSpPr>
          <p:cNvPr id="95" name="Oval 87"/>
          <p:cNvSpPr>
            <a:spLocks noChangeArrowheads="1"/>
          </p:cNvSpPr>
          <p:nvPr/>
        </p:nvSpPr>
        <p:spPr bwMode="auto">
          <a:xfrm>
            <a:off x="5083155" y="3210158"/>
            <a:ext cx="215900" cy="215900"/>
          </a:xfrm>
          <a:prstGeom prst="ellipse">
            <a:avLst/>
          </a:prstGeom>
          <a:solidFill>
            <a:srgbClr val="00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endParaRPr lang="zh-CN" altLang="zh-CN" kern="0" smtClean="0">
              <a:solidFill>
                <a:srgbClr val="000000"/>
              </a:solidFill>
            </a:endParaRPr>
          </a:p>
        </p:txBody>
      </p:sp>
      <p:sp>
        <p:nvSpPr>
          <p:cNvPr id="9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96" name="矩形 95"/>
          <p:cNvSpPr/>
          <p:nvPr/>
        </p:nvSpPr>
        <p:spPr>
          <a:xfrm>
            <a:off x="370469" y="797496"/>
            <a:ext cx="8383857" cy="523220"/>
          </a:xfrm>
          <a:prstGeom prst="rect">
            <a:avLst/>
          </a:prstGeom>
          <a:ln w="28575">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ea typeface="宋体" charset="-122"/>
                <a:sym typeface="Symbol"/>
              </a:rPr>
              <a:t>Overproduction of </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-nucleus </a:t>
            </a:r>
            <a:r>
              <a:rPr lang="en-US" altLang="zh-CN" sz="2800" b="1" baseline="30000" dirty="0">
                <a:solidFill>
                  <a:srgbClr val="FF0000"/>
                </a:solidFill>
                <a:ea typeface="宋体" charset="-122"/>
                <a:sym typeface="Symbol"/>
              </a:rPr>
              <a:t>84</a:t>
            </a:r>
            <a:r>
              <a:rPr lang="en-US" altLang="zh-CN" sz="2800" b="1" dirty="0">
                <a:solidFill>
                  <a:srgbClr val="FF0000"/>
                </a:solidFill>
                <a:ea typeface="宋体" charset="-122"/>
                <a:sym typeface="Symbol"/>
              </a:rPr>
              <a:t>Sr</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p>
        </p:txBody>
      </p:sp>
      <p:sp>
        <p:nvSpPr>
          <p:cNvPr id="97" name="Oval 4"/>
          <p:cNvSpPr>
            <a:spLocks noChangeArrowheads="1"/>
          </p:cNvSpPr>
          <p:nvPr/>
        </p:nvSpPr>
        <p:spPr bwMode="auto">
          <a:xfrm>
            <a:off x="8350765" y="3567516"/>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98" name="Oval 4"/>
          <p:cNvSpPr>
            <a:spLocks noChangeArrowheads="1"/>
          </p:cNvSpPr>
          <p:nvPr/>
        </p:nvSpPr>
        <p:spPr bwMode="auto">
          <a:xfrm>
            <a:off x="7937355" y="3959403"/>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99" name="Oval 4"/>
          <p:cNvSpPr>
            <a:spLocks noChangeArrowheads="1"/>
          </p:cNvSpPr>
          <p:nvPr/>
        </p:nvSpPr>
        <p:spPr bwMode="auto">
          <a:xfrm>
            <a:off x="9144000" y="3164337"/>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0" name="Oval 4"/>
          <p:cNvSpPr>
            <a:spLocks noChangeArrowheads="1"/>
          </p:cNvSpPr>
          <p:nvPr/>
        </p:nvSpPr>
        <p:spPr bwMode="auto">
          <a:xfrm>
            <a:off x="8754326" y="3567516"/>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1" name="Oval 4"/>
          <p:cNvSpPr>
            <a:spLocks noChangeArrowheads="1"/>
          </p:cNvSpPr>
          <p:nvPr/>
        </p:nvSpPr>
        <p:spPr bwMode="auto">
          <a:xfrm>
            <a:off x="7149335" y="4765197"/>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2" name="Oval 4"/>
          <p:cNvSpPr>
            <a:spLocks noChangeArrowheads="1"/>
          </p:cNvSpPr>
          <p:nvPr/>
        </p:nvSpPr>
        <p:spPr bwMode="auto">
          <a:xfrm>
            <a:off x="6325165" y="5182109"/>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6" name="Oval 4"/>
          <p:cNvSpPr>
            <a:spLocks noChangeArrowheads="1"/>
          </p:cNvSpPr>
          <p:nvPr/>
        </p:nvSpPr>
        <p:spPr bwMode="auto">
          <a:xfrm>
            <a:off x="5921940" y="5566658"/>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7" name="Oval 4"/>
          <p:cNvSpPr>
            <a:spLocks noChangeArrowheads="1"/>
          </p:cNvSpPr>
          <p:nvPr/>
        </p:nvSpPr>
        <p:spPr bwMode="auto">
          <a:xfrm>
            <a:off x="8355248" y="3971367"/>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5" name="文本框 4"/>
          <p:cNvSpPr txBox="1"/>
          <p:nvPr/>
        </p:nvSpPr>
        <p:spPr>
          <a:xfrm>
            <a:off x="8438548" y="5905150"/>
            <a:ext cx="1675459" cy="461665"/>
          </a:xfrm>
          <a:prstGeom prst="rect">
            <a:avLst/>
          </a:prstGeom>
          <a:noFill/>
        </p:spPr>
        <p:txBody>
          <a:bodyPr wrap="none" rtlCol="0">
            <a:spAutoFit/>
          </a:bodyPr>
          <a:lstStyle/>
          <a:p>
            <a:r>
              <a:rPr lang="en-US" altLang="zh-CN" sz="2400" i="1" dirty="0">
                <a:solidFill>
                  <a:srgbClr val="9900CC"/>
                </a:solidFill>
                <a:latin typeface="Arial" panose="020B0604020202020204" pitchFamily="34" charset="0"/>
                <a:cs typeface="Arial" panose="020B0604020202020204" pitchFamily="34" charset="0"/>
              </a:rPr>
              <a:t>p</a:t>
            </a:r>
            <a:r>
              <a:rPr lang="en-US" altLang="zh-CN" sz="2400" dirty="0">
                <a:solidFill>
                  <a:srgbClr val="9900CC"/>
                </a:solidFill>
                <a:latin typeface="Arial" panose="020B0604020202020204" pitchFamily="34" charset="0"/>
                <a:cs typeface="Arial" panose="020B0604020202020204" pitchFamily="34" charset="0"/>
              </a:rPr>
              <a:t>-Nuclides</a:t>
            </a:r>
            <a:endParaRPr lang="zh-CN" altLang="en-US" sz="2400" dirty="0">
              <a:solidFill>
                <a:srgbClr val="9900CC"/>
              </a:solidFill>
              <a:latin typeface="Arial" panose="020B0604020202020204" pitchFamily="34" charset="0"/>
              <a:cs typeface="Arial" panose="020B0604020202020204" pitchFamily="34" charset="0"/>
            </a:endParaRPr>
          </a:p>
        </p:txBody>
      </p:sp>
      <p:cxnSp>
        <p:nvCxnSpPr>
          <p:cNvPr id="10" name="直接连接符 9"/>
          <p:cNvCxnSpPr/>
          <p:nvPr/>
        </p:nvCxnSpPr>
        <p:spPr>
          <a:xfrm flipV="1">
            <a:off x="9097139" y="3532262"/>
            <a:ext cx="358276" cy="2107081"/>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a:off x="6425952" y="5639343"/>
            <a:ext cx="2671234" cy="234743"/>
          </a:xfrm>
          <a:prstGeom prst="line">
            <a:avLst/>
          </a:prstGeom>
          <a:ln w="38100">
            <a:solidFill>
              <a:srgbClr val="9900CC"/>
            </a:solidFill>
          </a:ln>
        </p:spPr>
        <p:style>
          <a:lnRef idx="1">
            <a:schemeClr val="accent1"/>
          </a:lnRef>
          <a:fillRef idx="0">
            <a:schemeClr val="accent1"/>
          </a:fillRef>
          <a:effectRef idx="0">
            <a:schemeClr val="accent1"/>
          </a:effectRef>
          <a:fontRef idx="minor">
            <a:schemeClr val="tx1"/>
          </a:fontRef>
        </p:style>
      </p:cxnSp>
      <p:sp>
        <p:nvSpPr>
          <p:cNvPr id="115" name="Oval 4"/>
          <p:cNvSpPr>
            <a:spLocks noChangeArrowheads="1"/>
          </p:cNvSpPr>
          <p:nvPr/>
        </p:nvSpPr>
        <p:spPr bwMode="auto">
          <a:xfrm>
            <a:off x="8925709" y="5424901"/>
            <a:ext cx="342860" cy="367924"/>
          </a:xfrm>
          <a:prstGeom prst="ellipse">
            <a:avLst/>
          </a:prstGeom>
          <a:noFill/>
          <a:ln w="50800">
            <a:solidFill>
              <a:srgbClr val="9900CC"/>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109"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932195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4" name="矩形 3"/>
          <p:cNvSpPr/>
          <p:nvPr/>
        </p:nvSpPr>
        <p:spPr>
          <a:xfrm>
            <a:off x="685800" y="6126853"/>
            <a:ext cx="10744200" cy="400110"/>
          </a:xfrm>
          <a:prstGeom prst="rect">
            <a:avLst/>
          </a:prstGeom>
          <a:ln w="19050">
            <a:solidFill>
              <a:srgbClr val="00B0F0"/>
            </a:solidFill>
          </a:ln>
        </p:spPr>
        <p:txBody>
          <a:bodyPr wrap="square">
            <a:spAutoFit/>
          </a:bodyPr>
          <a:lstStyle/>
          <a:p>
            <a:pPr algn="ctr"/>
            <a:r>
              <a:rPr lang="en-US" altLang="zh-CN" sz="2000" dirty="0" smtClean="0">
                <a:latin typeface="Arial" panose="020B0604020202020204" pitchFamily="34" charset="0"/>
                <a:cs typeface="Arial" panose="020B0604020202020204" pitchFamily="34" charset="0"/>
              </a:rPr>
              <a:t>S. Wanajo, H.-T. </a:t>
            </a:r>
            <a:r>
              <a:rPr lang="en-US" altLang="zh-CN" sz="2000" dirty="0" err="1" smtClean="0">
                <a:latin typeface="Arial" panose="020B0604020202020204" pitchFamily="34" charset="0"/>
                <a:cs typeface="Arial" panose="020B0604020202020204" pitchFamily="34" charset="0"/>
              </a:rPr>
              <a:t>Janka</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 </a:t>
            </a:r>
            <a:r>
              <a:rPr lang="en-US" altLang="zh-CN" sz="2000" dirty="0" smtClean="0">
                <a:latin typeface="Arial" panose="020B0604020202020204" pitchFamily="34" charset="0"/>
                <a:cs typeface="Arial" panose="020B0604020202020204" pitchFamily="34" charset="0"/>
              </a:rPr>
              <a:t>S. Kubono, The </a:t>
            </a:r>
            <a:r>
              <a:rPr lang="en-US" altLang="zh-CN" sz="2000" dirty="0">
                <a:latin typeface="Arial" panose="020B0604020202020204" pitchFamily="34" charset="0"/>
                <a:cs typeface="Arial" panose="020B0604020202020204" pitchFamily="34" charset="0"/>
              </a:rPr>
              <a:t>Astrophysical Journal, 729</a:t>
            </a:r>
            <a:r>
              <a:rPr lang="en-US" altLang="zh-CN" sz="2000" dirty="0" smtClean="0">
                <a:latin typeface="Arial" panose="020B0604020202020204" pitchFamily="34" charset="0"/>
                <a:cs typeface="Arial" panose="020B0604020202020204" pitchFamily="34" charset="0"/>
              </a:rPr>
              <a:t>: 46 </a:t>
            </a:r>
            <a:r>
              <a:rPr lang="en-US" altLang="zh-CN" sz="2000" dirty="0">
                <a:latin typeface="Arial" panose="020B0604020202020204" pitchFamily="34" charset="0"/>
                <a:cs typeface="Arial" panose="020B0604020202020204" pitchFamily="34" charset="0"/>
              </a:rPr>
              <a:t>(18pp), 2011 </a:t>
            </a:r>
            <a:r>
              <a:rPr lang="en-US" altLang="zh-CN" sz="2000" dirty="0" smtClean="0">
                <a:latin typeface="Arial" panose="020B0604020202020204" pitchFamily="34" charset="0"/>
                <a:cs typeface="Arial" panose="020B0604020202020204" pitchFamily="34" charset="0"/>
              </a:rPr>
              <a:t> </a:t>
            </a:r>
            <a:endParaRPr lang="zh-CN" altLang="en-US" sz="2000"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3"/>
          <a:stretch>
            <a:fillRect/>
          </a:stretch>
        </p:blipFill>
        <p:spPr>
          <a:xfrm>
            <a:off x="800100" y="1492423"/>
            <a:ext cx="8839200" cy="3662940"/>
          </a:xfrm>
          <a:prstGeom prst="rect">
            <a:avLst/>
          </a:prstGeom>
        </p:spPr>
      </p:pic>
      <p:sp>
        <p:nvSpPr>
          <p:cNvPr id="6" name="文本框 5"/>
          <p:cNvSpPr txBox="1"/>
          <p:nvPr/>
        </p:nvSpPr>
        <p:spPr>
          <a:xfrm>
            <a:off x="2628900" y="1447800"/>
            <a:ext cx="827662" cy="400110"/>
          </a:xfrm>
          <a:prstGeom prst="rect">
            <a:avLst/>
          </a:prstGeom>
          <a:noFill/>
        </p:spPr>
        <p:txBody>
          <a:bodyPr wrap="none" rtlCol="0">
            <a:spAutoFit/>
          </a:bodyPr>
          <a:lstStyle/>
          <a:p>
            <a:r>
              <a:rPr lang="en-US" altLang="zh-CN" sz="2000" b="1" dirty="0">
                <a:solidFill>
                  <a:srgbClr val="FF0000"/>
                </a:solidFill>
              </a:rPr>
              <a:t>Solar </a:t>
            </a:r>
            <a:endParaRPr lang="zh-CN" altLang="en-US" sz="2000" b="1" dirty="0">
              <a:solidFill>
                <a:srgbClr val="FF0000"/>
              </a:solidFill>
            </a:endParaRPr>
          </a:p>
        </p:txBody>
      </p:sp>
      <p:cxnSp>
        <p:nvCxnSpPr>
          <p:cNvPr id="11" name="直接箭头连接符 10"/>
          <p:cNvCxnSpPr/>
          <p:nvPr/>
        </p:nvCxnSpPr>
        <p:spPr>
          <a:xfrm>
            <a:off x="3042732" y="1808832"/>
            <a:ext cx="413831" cy="313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2476501" y="1815859"/>
            <a:ext cx="424977" cy="3677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790700" y="2793163"/>
            <a:ext cx="762000"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3456562" y="3021763"/>
            <a:ext cx="59541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4"/>
          <p:cNvSpPr>
            <a:spLocks noChangeArrowheads="1"/>
          </p:cNvSpPr>
          <p:nvPr/>
        </p:nvSpPr>
        <p:spPr bwMode="auto">
          <a:xfrm>
            <a:off x="8877300" y="3175243"/>
            <a:ext cx="571540" cy="1020373"/>
          </a:xfrm>
          <a:prstGeom prst="ellipse">
            <a:avLst/>
          </a:prstGeom>
          <a:noFill/>
          <a:ln w="50800">
            <a:solidFill>
              <a:srgbClr val="3333FF"/>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25" name="Oval 4"/>
          <p:cNvSpPr>
            <a:spLocks noChangeArrowheads="1"/>
          </p:cNvSpPr>
          <p:nvPr/>
        </p:nvSpPr>
        <p:spPr bwMode="auto">
          <a:xfrm>
            <a:off x="9010710" y="2722363"/>
            <a:ext cx="342860" cy="367924"/>
          </a:xfrm>
          <a:prstGeom prst="ellipse">
            <a:avLst/>
          </a:prstGeom>
          <a:noFill/>
          <a:ln w="50800">
            <a:solidFill>
              <a:srgbClr val="00B0F0"/>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28" name="Oval 4"/>
          <p:cNvSpPr>
            <a:spLocks noChangeArrowheads="1"/>
          </p:cNvSpPr>
          <p:nvPr/>
        </p:nvSpPr>
        <p:spPr bwMode="auto">
          <a:xfrm>
            <a:off x="7696240" y="2733311"/>
            <a:ext cx="342860" cy="356976"/>
          </a:xfrm>
          <a:prstGeom prst="ellipse">
            <a:avLst/>
          </a:prstGeom>
          <a:noFill/>
          <a:ln w="50800">
            <a:solidFill>
              <a:srgbClr val="00B0F0"/>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20" name="文本框 19"/>
          <p:cNvSpPr txBox="1"/>
          <p:nvPr/>
        </p:nvSpPr>
        <p:spPr>
          <a:xfrm>
            <a:off x="571500" y="5219656"/>
            <a:ext cx="9144000" cy="830997"/>
          </a:xfrm>
          <a:prstGeom prst="rect">
            <a:avLst/>
          </a:prstGeom>
          <a:noFill/>
        </p:spPr>
        <p:txBody>
          <a:bodyPr wrap="square" rtlCol="0">
            <a:spAutoFit/>
          </a:bodyPr>
          <a:lstStyle/>
          <a:p>
            <a:pPr algn="ctr"/>
            <a:r>
              <a:rPr lang="en-US" altLang="zh-CN" sz="2400" b="1" dirty="0" smtClean="0">
                <a:solidFill>
                  <a:srgbClr val="3333FF"/>
                </a:solidFill>
                <a:latin typeface="Arial" panose="020B0604020202020204" pitchFamily="34" charset="0"/>
                <a:cs typeface="Arial" panose="020B0604020202020204" pitchFamily="34" charset="0"/>
              </a:rPr>
              <a:t>Calculated abundance ratio of </a:t>
            </a:r>
            <a:r>
              <a:rPr lang="en-US" altLang="zh-CN" sz="2400" b="1" baseline="30000" dirty="0" smtClean="0">
                <a:solidFill>
                  <a:srgbClr val="3333FF"/>
                </a:solidFill>
                <a:latin typeface="Arial" panose="020B0604020202020204" pitchFamily="34" charset="0"/>
                <a:cs typeface="Arial" panose="020B0604020202020204" pitchFamily="34" charset="0"/>
              </a:rPr>
              <a:t>84</a:t>
            </a:r>
            <a:r>
              <a:rPr lang="en-US" altLang="zh-CN" sz="2400" b="1" dirty="0" smtClean="0">
                <a:solidFill>
                  <a:srgbClr val="3333FF"/>
                </a:solidFill>
                <a:latin typeface="Arial" panose="020B0604020202020204" pitchFamily="34" charset="0"/>
                <a:cs typeface="Arial" panose="020B0604020202020204" pitchFamily="34" charset="0"/>
              </a:rPr>
              <a:t>Sr/</a:t>
            </a:r>
            <a:r>
              <a:rPr lang="en-US" altLang="zh-CN" sz="2400" b="1" baseline="30000" dirty="0" smtClean="0">
                <a:solidFill>
                  <a:srgbClr val="3333FF"/>
                </a:solidFill>
                <a:latin typeface="Arial" panose="020B0604020202020204" pitchFamily="34" charset="0"/>
                <a:cs typeface="Arial" panose="020B0604020202020204" pitchFamily="34" charset="0"/>
              </a:rPr>
              <a:t>94</a:t>
            </a:r>
            <a:r>
              <a:rPr lang="en-US" altLang="zh-CN" sz="2400" b="1" dirty="0" smtClean="0">
                <a:solidFill>
                  <a:srgbClr val="3333FF"/>
                </a:solidFill>
                <a:latin typeface="Arial" panose="020B0604020202020204" pitchFamily="34" charset="0"/>
                <a:cs typeface="Arial" panose="020B0604020202020204" pitchFamily="34" charset="0"/>
              </a:rPr>
              <a:t>Mo should be lower than the observed one  </a:t>
            </a:r>
            <a:endParaRPr lang="zh-CN" altLang="en-US" sz="2400" b="1" dirty="0">
              <a:solidFill>
                <a:srgbClr val="3333FF"/>
              </a:solidFill>
              <a:latin typeface="Arial" panose="020B0604020202020204" pitchFamily="34" charset="0"/>
              <a:cs typeface="Arial" panose="020B0604020202020204" pitchFamily="34" charset="0"/>
            </a:endParaRPr>
          </a:p>
        </p:txBody>
      </p:sp>
      <p:sp>
        <p:nvSpPr>
          <p:cNvPr id="3" name="矩形 2"/>
          <p:cNvSpPr/>
          <p:nvPr/>
        </p:nvSpPr>
        <p:spPr>
          <a:xfrm>
            <a:off x="800101" y="3707563"/>
            <a:ext cx="5578771" cy="461665"/>
          </a:xfrm>
          <a:prstGeom prst="rect">
            <a:avLst/>
          </a:prstGeom>
          <a:solidFill>
            <a:srgbClr val="003366"/>
          </a:solidFill>
        </p:spPr>
        <p:txBody>
          <a:bodyPr wrap="none">
            <a:spAutoFit/>
          </a:bodyPr>
          <a:lstStyle/>
          <a:p>
            <a:r>
              <a:rPr lang="en-US" altLang="zh-CN" sz="2400" b="1" dirty="0">
                <a:solidFill>
                  <a:schemeClr val="bg1"/>
                </a:solidFill>
                <a:latin typeface="Arial" panose="020B0604020202020204" pitchFamily="34" charset="0"/>
                <a:cs typeface="Arial" panose="020B0604020202020204" pitchFamily="34" charset="0"/>
              </a:rPr>
              <a:t>Abundance ratio of </a:t>
            </a:r>
            <a:r>
              <a:rPr lang="en-US" altLang="zh-CN" sz="2400" b="1" baseline="30000" dirty="0">
                <a:solidFill>
                  <a:schemeClr val="bg1"/>
                </a:solidFill>
                <a:latin typeface="Arial" panose="020B0604020202020204" pitchFamily="34" charset="0"/>
                <a:cs typeface="Arial" panose="020B0604020202020204" pitchFamily="34" charset="0"/>
              </a:rPr>
              <a:t>84</a:t>
            </a:r>
            <a:r>
              <a:rPr lang="en-US" altLang="zh-CN" sz="2400" b="1" dirty="0">
                <a:solidFill>
                  <a:schemeClr val="bg1"/>
                </a:solidFill>
                <a:latin typeface="Arial" panose="020B0604020202020204" pitchFamily="34" charset="0"/>
                <a:cs typeface="Arial" panose="020B0604020202020204" pitchFamily="34" charset="0"/>
              </a:rPr>
              <a:t>Sr/</a:t>
            </a:r>
            <a:r>
              <a:rPr lang="en-US" altLang="zh-CN" sz="2400" b="1" baseline="30000" dirty="0">
                <a:solidFill>
                  <a:schemeClr val="bg1"/>
                </a:solidFill>
                <a:latin typeface="Arial" panose="020B0604020202020204" pitchFamily="34" charset="0"/>
                <a:cs typeface="Arial" panose="020B0604020202020204" pitchFamily="34" charset="0"/>
              </a:rPr>
              <a:t>94</a:t>
            </a:r>
            <a:r>
              <a:rPr lang="en-US" altLang="zh-CN" sz="2400" b="1" dirty="0">
                <a:solidFill>
                  <a:schemeClr val="bg1"/>
                </a:solidFill>
                <a:latin typeface="Arial" panose="020B0604020202020204" pitchFamily="34" charset="0"/>
                <a:cs typeface="Arial" panose="020B0604020202020204" pitchFamily="34" charset="0"/>
              </a:rPr>
              <a:t>Mo is 0.544</a:t>
            </a:r>
            <a:endParaRPr lang="zh-CN" altLang="en-US" sz="2400" dirty="0">
              <a:solidFill>
                <a:schemeClr val="bg1"/>
              </a:solidFill>
            </a:endParaRPr>
          </a:p>
        </p:txBody>
      </p:sp>
      <p:sp>
        <p:nvSpPr>
          <p:cNvPr id="19" name="矩形 18"/>
          <p:cNvSpPr/>
          <p:nvPr/>
        </p:nvSpPr>
        <p:spPr>
          <a:xfrm>
            <a:off x="370469" y="797496"/>
            <a:ext cx="8383857" cy="523220"/>
          </a:xfrm>
          <a:prstGeom prst="rect">
            <a:avLst/>
          </a:prstGeom>
          <a:ln w="28575">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ea typeface="宋体" charset="-122"/>
                <a:sym typeface="Symbol"/>
              </a:rPr>
              <a:t>Overproduction of </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-nucleus </a:t>
            </a:r>
            <a:r>
              <a:rPr lang="en-US" altLang="zh-CN" sz="2800" b="1" baseline="30000" dirty="0">
                <a:solidFill>
                  <a:srgbClr val="FF0000"/>
                </a:solidFill>
                <a:ea typeface="宋体" charset="-122"/>
                <a:sym typeface="Symbol"/>
              </a:rPr>
              <a:t>84</a:t>
            </a:r>
            <a:r>
              <a:rPr lang="en-US" altLang="zh-CN" sz="2800" b="1" dirty="0">
                <a:solidFill>
                  <a:srgbClr val="FF0000"/>
                </a:solidFill>
                <a:ea typeface="宋体" charset="-122"/>
                <a:sym typeface="Symbol"/>
              </a:rPr>
              <a:t>Sr</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p>
        </p:txBody>
      </p:sp>
      <p:sp>
        <p:nvSpPr>
          <p:cNvPr id="21" name="圆角矩形标注 20"/>
          <p:cNvSpPr/>
          <p:nvPr/>
        </p:nvSpPr>
        <p:spPr>
          <a:xfrm>
            <a:off x="9715500" y="4415281"/>
            <a:ext cx="2362200" cy="1076656"/>
          </a:xfrm>
          <a:prstGeom prst="wedgeRoundRectCallout">
            <a:avLst>
              <a:gd name="adj1" fmla="val -61919"/>
              <a:gd name="adj2" fmla="val -116424"/>
              <a:gd name="adj3" fmla="val 16667"/>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baseline="30000" dirty="0" smtClean="0">
                <a:solidFill>
                  <a:srgbClr val="FFFF00"/>
                </a:solidFill>
                <a:ea typeface="宋体" charset="-122"/>
                <a:sym typeface="Symbol"/>
              </a:rPr>
              <a:t>94</a:t>
            </a:r>
            <a:r>
              <a:rPr lang="en-US" altLang="zh-CN" sz="2400" b="1" dirty="0" smtClean="0">
                <a:solidFill>
                  <a:srgbClr val="FFFF00"/>
                </a:solidFill>
                <a:ea typeface="宋体" charset="-122"/>
                <a:sym typeface="Symbol"/>
              </a:rPr>
              <a:t>Mo</a:t>
            </a:r>
            <a:endParaRPr lang="zh-CN" altLang="en-US" sz="2400" dirty="0">
              <a:solidFill>
                <a:srgbClr val="FFFF00"/>
              </a:solidFill>
            </a:endParaRPr>
          </a:p>
          <a:p>
            <a:pPr algn="ctr"/>
            <a:r>
              <a:rPr lang="en-US" altLang="zh-CN" sz="2400" b="1" dirty="0" smtClean="0"/>
              <a:t>Only produced in </a:t>
            </a:r>
            <a:r>
              <a:rPr lang="en-US" altLang="zh-CN" sz="2400" b="1" dirty="0" smtClean="0">
                <a:sym typeface="Symbol" panose="05050102010706020507" pitchFamily="18" charset="2"/>
              </a:rPr>
              <a:t></a:t>
            </a:r>
            <a:r>
              <a:rPr lang="en-US" altLang="zh-CN" sz="2400" b="1" dirty="0" smtClean="0"/>
              <a:t>p-process</a:t>
            </a:r>
            <a:endParaRPr lang="zh-CN" altLang="en-US" sz="2400" b="1" dirty="0"/>
          </a:p>
        </p:txBody>
      </p:sp>
      <p:sp>
        <p:nvSpPr>
          <p:cNvPr id="22" name="Oval 4"/>
          <p:cNvSpPr>
            <a:spLocks noChangeArrowheads="1"/>
          </p:cNvSpPr>
          <p:nvPr/>
        </p:nvSpPr>
        <p:spPr bwMode="auto">
          <a:xfrm>
            <a:off x="5104223" y="2733311"/>
            <a:ext cx="342860" cy="356976"/>
          </a:xfrm>
          <a:prstGeom prst="ellipse">
            <a:avLst/>
          </a:prstGeom>
          <a:noFill/>
          <a:ln w="50800">
            <a:solidFill>
              <a:srgbClr val="00B0F0"/>
            </a:solidFill>
            <a:round/>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zh-CN" smtClean="0">
              <a:solidFill>
                <a:srgbClr val="0000CC"/>
              </a:solidFill>
              <a:latin typeface="Arial" panose="020B0604020202020204" pitchFamily="34" charset="0"/>
            </a:endParaRPr>
          </a:p>
        </p:txBody>
      </p:sp>
      <p:sp>
        <p:nvSpPr>
          <p:cNvPr id="7" name="矩形 6"/>
          <p:cNvSpPr/>
          <p:nvPr/>
        </p:nvSpPr>
        <p:spPr>
          <a:xfrm>
            <a:off x="10834980" y="2644715"/>
            <a:ext cx="784189" cy="523220"/>
          </a:xfrm>
          <a:prstGeom prst="rect">
            <a:avLst/>
          </a:prstGeom>
        </p:spPr>
        <p:txBody>
          <a:bodyPr wrap="none">
            <a:spAutoFit/>
          </a:bodyPr>
          <a:lstStyle/>
          <a:p>
            <a:r>
              <a:rPr lang="en-US" altLang="zh-CN" sz="2800" b="1" baseline="30000" dirty="0">
                <a:solidFill>
                  <a:srgbClr val="FF0000"/>
                </a:solidFill>
                <a:ea typeface="宋体" charset="-122"/>
                <a:sym typeface="Symbol"/>
              </a:rPr>
              <a:t>84</a:t>
            </a:r>
            <a:r>
              <a:rPr lang="en-US" altLang="zh-CN" sz="2800" b="1" dirty="0">
                <a:solidFill>
                  <a:srgbClr val="FF0000"/>
                </a:solidFill>
                <a:ea typeface="宋体" charset="-122"/>
                <a:sym typeface="Symbol"/>
              </a:rPr>
              <a:t>Sr</a:t>
            </a:r>
            <a:endParaRPr lang="zh-CN" altLang="en-US" sz="2800" dirty="0"/>
          </a:p>
        </p:txBody>
      </p:sp>
      <p:cxnSp>
        <p:nvCxnSpPr>
          <p:cNvPr id="9" name="直接箭头连接符 8"/>
          <p:cNvCxnSpPr/>
          <p:nvPr/>
        </p:nvCxnSpPr>
        <p:spPr>
          <a:xfrm flipH="1" flipV="1">
            <a:off x="9410701" y="2906325"/>
            <a:ext cx="1352609" cy="27382"/>
          </a:xfrm>
          <a:prstGeom prst="straightConnector1">
            <a:avLst/>
          </a:prstGeom>
          <a:ln w="825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028533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pic>
        <p:nvPicPr>
          <p:cNvPr id="3" name="图片 2"/>
          <p:cNvPicPr>
            <a:picLocks noChangeAspect="1"/>
          </p:cNvPicPr>
          <p:nvPr/>
        </p:nvPicPr>
        <p:blipFill>
          <a:blip r:embed="rId3"/>
          <a:stretch>
            <a:fillRect/>
          </a:stretch>
        </p:blipFill>
        <p:spPr>
          <a:xfrm>
            <a:off x="685800" y="2138065"/>
            <a:ext cx="4593721" cy="3046780"/>
          </a:xfrm>
          <a:prstGeom prst="rect">
            <a:avLst/>
          </a:prstGeom>
        </p:spPr>
      </p:pic>
      <p:pic>
        <p:nvPicPr>
          <p:cNvPr id="8" name="图片 7"/>
          <p:cNvPicPr>
            <a:picLocks noChangeAspect="1"/>
          </p:cNvPicPr>
          <p:nvPr/>
        </p:nvPicPr>
        <p:blipFill>
          <a:blip r:embed="rId4"/>
          <a:stretch>
            <a:fillRect/>
          </a:stretch>
        </p:blipFill>
        <p:spPr>
          <a:xfrm>
            <a:off x="5692081" y="2016948"/>
            <a:ext cx="5547538" cy="3698051"/>
          </a:xfrm>
          <a:prstGeom prst="rect">
            <a:avLst/>
          </a:prstGeom>
        </p:spPr>
      </p:pic>
      <p:sp>
        <p:nvSpPr>
          <p:cNvPr id="9" name="矩形 8"/>
          <p:cNvSpPr/>
          <p:nvPr/>
        </p:nvSpPr>
        <p:spPr>
          <a:xfrm>
            <a:off x="8017009" y="2214265"/>
            <a:ext cx="784189" cy="523220"/>
          </a:xfrm>
          <a:prstGeom prst="rect">
            <a:avLst/>
          </a:prstGeom>
        </p:spPr>
        <p:txBody>
          <a:bodyPr wrap="none">
            <a:spAutoFit/>
          </a:bodyPr>
          <a:lstStyle/>
          <a:p>
            <a:r>
              <a:rPr lang="en-US" altLang="zh-CN" sz="2800" b="1" baseline="30000" dirty="0">
                <a:solidFill>
                  <a:srgbClr val="00B050"/>
                </a:solidFill>
                <a:ea typeface="宋体" charset="-122"/>
                <a:sym typeface="Symbol"/>
              </a:rPr>
              <a:t>84</a:t>
            </a:r>
            <a:r>
              <a:rPr lang="en-US" altLang="zh-CN" sz="2800" b="1" dirty="0">
                <a:solidFill>
                  <a:srgbClr val="00B050"/>
                </a:solidFill>
                <a:ea typeface="宋体" charset="-122"/>
                <a:sym typeface="Symbol"/>
              </a:rPr>
              <a:t>Sr</a:t>
            </a:r>
            <a:endParaRPr lang="zh-CN" altLang="en-US" sz="2800" dirty="0">
              <a:solidFill>
                <a:srgbClr val="00B050"/>
              </a:solidFill>
            </a:endParaRPr>
          </a:p>
        </p:txBody>
      </p:sp>
      <p:sp>
        <p:nvSpPr>
          <p:cNvPr id="10" name="矩形 9"/>
          <p:cNvSpPr/>
          <p:nvPr/>
        </p:nvSpPr>
        <p:spPr>
          <a:xfrm>
            <a:off x="6563149" y="1529719"/>
            <a:ext cx="4382354"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 </a:t>
            </a:r>
            <a:r>
              <a:rPr lang="en-US" altLang="zh-CN" dirty="0" err="1" smtClean="0">
                <a:latin typeface="Arial" panose="020B0604020202020204" pitchFamily="34" charset="0"/>
                <a:cs typeface="Arial" panose="020B0604020202020204" pitchFamily="34" charset="0"/>
              </a:rPr>
              <a:t>Frohlich</a:t>
            </a:r>
            <a:r>
              <a:rPr lang="en-US" altLang="zh-CN" dirty="0" smtClean="0">
                <a:latin typeface="Arial" panose="020B0604020202020204" pitchFamily="34" charset="0"/>
                <a:cs typeface="Arial" panose="020B0604020202020204" pitchFamily="34" charset="0"/>
              </a:rPr>
              <a:t> et al., </a:t>
            </a:r>
            <a:r>
              <a:rPr lang="en-US" altLang="zh-CN" dirty="0">
                <a:latin typeface="Arial" panose="020B0604020202020204" pitchFamily="34" charset="0"/>
                <a:cs typeface="Arial" panose="020B0604020202020204" pitchFamily="34" charset="0"/>
              </a:rPr>
              <a:t>PRL </a:t>
            </a:r>
            <a:r>
              <a:rPr lang="en-US" altLang="zh-CN" b="1" dirty="0">
                <a:latin typeface="Arial" panose="020B0604020202020204" pitchFamily="34" charset="0"/>
                <a:cs typeface="Arial" panose="020B0604020202020204" pitchFamily="34" charset="0"/>
              </a:rPr>
              <a:t>96, </a:t>
            </a:r>
            <a:r>
              <a:rPr lang="en-US" altLang="zh-CN" dirty="0">
                <a:latin typeface="Arial" panose="020B0604020202020204" pitchFamily="34" charset="0"/>
                <a:cs typeface="Arial" panose="020B0604020202020204" pitchFamily="34" charset="0"/>
              </a:rPr>
              <a:t>142502 (2006)</a:t>
            </a:r>
            <a:endParaRPr lang="zh-CN" altLang="en-US" dirty="0">
              <a:latin typeface="Arial" panose="020B0604020202020204" pitchFamily="34" charset="0"/>
              <a:cs typeface="Arial" panose="020B0604020202020204" pitchFamily="34" charset="0"/>
            </a:endParaRPr>
          </a:p>
        </p:txBody>
      </p:sp>
      <p:sp>
        <p:nvSpPr>
          <p:cNvPr id="22" name="矩形 21"/>
          <p:cNvSpPr/>
          <p:nvPr/>
        </p:nvSpPr>
        <p:spPr>
          <a:xfrm>
            <a:off x="1278649" y="1692533"/>
            <a:ext cx="3886200" cy="369332"/>
          </a:xfrm>
          <a:prstGeom prst="rect">
            <a:avLst/>
          </a:prstGeom>
          <a:ln w="19050">
            <a:noFill/>
          </a:ln>
        </p:spPr>
        <p:txBody>
          <a:bodyPr wrap="square">
            <a:spAutoFit/>
          </a:bodyPr>
          <a:lstStyle/>
          <a:p>
            <a:r>
              <a:rPr lang="en-US" altLang="zh-CN" dirty="0" smtClean="0">
                <a:latin typeface="Arial" panose="020B0604020202020204" pitchFamily="34" charset="0"/>
                <a:cs typeface="Arial" panose="020B0604020202020204" pitchFamily="34" charset="0"/>
              </a:rPr>
              <a:t>S. </a:t>
            </a:r>
            <a:r>
              <a:rPr lang="en-US" altLang="zh-CN" dirty="0" err="1" smtClean="0">
                <a:latin typeface="Arial" panose="020B0604020202020204" pitchFamily="34" charset="0"/>
                <a:cs typeface="Arial" panose="020B0604020202020204" pitchFamily="34" charset="0"/>
              </a:rPr>
              <a:t>Wanajo</a:t>
            </a:r>
            <a:r>
              <a:rPr lang="en-US" altLang="zh-CN" dirty="0" smtClean="0">
                <a:latin typeface="Arial" panose="020B0604020202020204" pitchFamily="34" charset="0"/>
                <a:cs typeface="Arial" panose="020B0604020202020204" pitchFamily="34" charset="0"/>
              </a:rPr>
              <a:t> et al., </a:t>
            </a:r>
            <a:r>
              <a:rPr lang="en-US" altLang="zh-CN" dirty="0" err="1" smtClean="0">
                <a:latin typeface="Arial" panose="020B0604020202020204" pitchFamily="34" charset="0"/>
                <a:cs typeface="Arial" panose="020B0604020202020204" pitchFamily="34" charset="0"/>
              </a:rPr>
              <a:t>ApJ</a:t>
            </a:r>
            <a:r>
              <a:rPr lang="en-US" altLang="zh-CN" dirty="0" smtClean="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729:46 </a:t>
            </a:r>
            <a:r>
              <a:rPr lang="en-US" altLang="zh-CN" dirty="0" smtClean="0">
                <a:latin typeface="Arial" panose="020B0604020202020204" pitchFamily="34" charset="0"/>
                <a:cs typeface="Arial" panose="020B0604020202020204" pitchFamily="34" charset="0"/>
              </a:rPr>
              <a:t>(2011)</a:t>
            </a:r>
            <a:endParaRPr lang="zh-CN" altLang="en-US" dirty="0">
              <a:latin typeface="Arial" panose="020B0604020202020204" pitchFamily="34" charset="0"/>
              <a:cs typeface="Arial" panose="020B0604020202020204" pitchFamily="34" charset="0"/>
            </a:endParaRPr>
          </a:p>
        </p:txBody>
      </p:sp>
      <p:sp>
        <p:nvSpPr>
          <p:cNvPr id="12" name="文本框 11"/>
          <p:cNvSpPr txBox="1"/>
          <p:nvPr/>
        </p:nvSpPr>
        <p:spPr>
          <a:xfrm>
            <a:off x="475256" y="5881077"/>
            <a:ext cx="11674991" cy="523220"/>
          </a:xfrm>
          <a:prstGeom prst="rect">
            <a:avLst/>
          </a:prstGeom>
          <a:noFill/>
        </p:spPr>
        <p:txBody>
          <a:bodyPr wrap="none" rtlCol="0">
            <a:spAutoFit/>
          </a:bodyPr>
          <a:lstStyle/>
          <a:p>
            <a:r>
              <a:rPr lang="en-US" altLang="zh-CN" sz="2800" dirty="0">
                <a:solidFill>
                  <a:srgbClr val="0000FF"/>
                </a:solidFill>
              </a:rPr>
              <a:t>“Future precision measurements of both </a:t>
            </a:r>
            <a:r>
              <a:rPr lang="en-US" altLang="zh-CN" sz="2800" baseline="30000" dirty="0">
                <a:solidFill>
                  <a:srgbClr val="0000FF"/>
                </a:solidFill>
              </a:rPr>
              <a:t>82</a:t>
            </a:r>
            <a:r>
              <a:rPr lang="en-US" altLang="zh-CN" sz="2800" dirty="0">
                <a:solidFill>
                  <a:srgbClr val="0000FF"/>
                </a:solidFill>
              </a:rPr>
              <a:t>Zr and </a:t>
            </a:r>
            <a:r>
              <a:rPr lang="en-US" altLang="zh-CN" sz="2800" baseline="30000" dirty="0">
                <a:solidFill>
                  <a:srgbClr val="0000FF"/>
                </a:solidFill>
              </a:rPr>
              <a:t>83</a:t>
            </a:r>
            <a:r>
              <a:rPr lang="en-US" altLang="zh-CN" sz="2800" dirty="0">
                <a:solidFill>
                  <a:srgbClr val="0000FF"/>
                </a:solidFill>
              </a:rPr>
              <a:t>Nb are thus highly desired.” </a:t>
            </a:r>
            <a:endParaRPr lang="zh-CN" altLang="en-US" sz="2800" dirty="0">
              <a:solidFill>
                <a:srgbClr val="3333FF"/>
              </a:solidFill>
              <a:latin typeface="Arial" panose="020B0604020202020204" pitchFamily="34" charset="0"/>
              <a:cs typeface="Arial" panose="020B0604020202020204" pitchFamily="34" charset="0"/>
            </a:endParaRPr>
          </a:p>
        </p:txBody>
      </p:sp>
      <p:sp>
        <p:nvSpPr>
          <p:cNvPr id="29" name="矩形 28"/>
          <p:cNvSpPr/>
          <p:nvPr/>
        </p:nvSpPr>
        <p:spPr>
          <a:xfrm>
            <a:off x="609600" y="5435545"/>
            <a:ext cx="3886200" cy="369332"/>
          </a:xfrm>
          <a:prstGeom prst="rect">
            <a:avLst/>
          </a:prstGeom>
          <a:ln w="19050">
            <a:noFill/>
          </a:ln>
        </p:spPr>
        <p:txBody>
          <a:bodyPr wrap="square">
            <a:spAutoFit/>
          </a:bodyPr>
          <a:lstStyle/>
          <a:p>
            <a:r>
              <a:rPr lang="en-US" altLang="zh-CN" dirty="0" smtClean="0">
                <a:latin typeface="Arial" panose="020B0604020202020204" pitchFamily="34" charset="0"/>
                <a:cs typeface="Arial" panose="020B0604020202020204" pitchFamily="34" charset="0"/>
              </a:rPr>
              <a:t>S. </a:t>
            </a:r>
            <a:r>
              <a:rPr lang="en-US" altLang="zh-CN" dirty="0" err="1" smtClean="0">
                <a:latin typeface="Arial" panose="020B0604020202020204" pitchFamily="34" charset="0"/>
                <a:cs typeface="Arial" panose="020B0604020202020204" pitchFamily="34" charset="0"/>
              </a:rPr>
              <a:t>Wanajo</a:t>
            </a:r>
            <a:r>
              <a:rPr lang="en-US" altLang="zh-CN" dirty="0" smtClean="0">
                <a:latin typeface="Arial" panose="020B0604020202020204" pitchFamily="34" charset="0"/>
                <a:cs typeface="Arial" panose="020B0604020202020204" pitchFamily="34" charset="0"/>
              </a:rPr>
              <a:t> et al., </a:t>
            </a:r>
            <a:r>
              <a:rPr lang="en-US" altLang="zh-CN" dirty="0" err="1" smtClean="0">
                <a:latin typeface="Arial" panose="020B0604020202020204" pitchFamily="34" charset="0"/>
                <a:cs typeface="Arial" panose="020B0604020202020204" pitchFamily="34" charset="0"/>
              </a:rPr>
              <a:t>ApJ</a:t>
            </a:r>
            <a:r>
              <a:rPr lang="en-US" altLang="zh-CN" dirty="0" smtClean="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729:46 </a:t>
            </a:r>
            <a:r>
              <a:rPr lang="en-US" altLang="zh-CN" dirty="0" smtClean="0">
                <a:latin typeface="Arial" panose="020B0604020202020204" pitchFamily="34" charset="0"/>
                <a:cs typeface="Arial" panose="020B0604020202020204" pitchFamily="34" charset="0"/>
              </a:rPr>
              <a:t>(2011)</a:t>
            </a:r>
            <a:endParaRPr lang="zh-CN" altLang="en-US" dirty="0">
              <a:latin typeface="Arial" panose="020B0604020202020204" pitchFamily="34" charset="0"/>
              <a:cs typeface="Arial" panose="020B0604020202020204" pitchFamily="34" charset="0"/>
            </a:endParaRPr>
          </a:p>
        </p:txBody>
      </p:sp>
      <p:sp>
        <p:nvSpPr>
          <p:cNvPr id="14" name="矩形 13"/>
          <p:cNvSpPr/>
          <p:nvPr/>
        </p:nvSpPr>
        <p:spPr>
          <a:xfrm>
            <a:off x="370469" y="797496"/>
            <a:ext cx="8383857" cy="523220"/>
          </a:xfrm>
          <a:prstGeom prst="rect">
            <a:avLst/>
          </a:prstGeom>
          <a:ln w="28575">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ea typeface="宋体" charset="-122"/>
                <a:sym typeface="Symbol"/>
              </a:rPr>
              <a:t>Overproduction of </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-nucleus </a:t>
            </a:r>
            <a:r>
              <a:rPr lang="en-US" altLang="zh-CN" sz="2800" b="1" baseline="30000" dirty="0">
                <a:solidFill>
                  <a:srgbClr val="FF0000"/>
                </a:solidFill>
                <a:ea typeface="宋体" charset="-122"/>
                <a:sym typeface="Symbol"/>
              </a:rPr>
              <a:t>84</a:t>
            </a:r>
            <a:r>
              <a:rPr lang="en-US" altLang="zh-CN" sz="2800" b="1" dirty="0">
                <a:solidFill>
                  <a:srgbClr val="FF0000"/>
                </a:solidFill>
                <a:ea typeface="宋体" charset="-122"/>
                <a:sym typeface="Symbol"/>
              </a:rPr>
              <a:t>Sr</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p>
        </p:txBody>
      </p:sp>
      <p:sp>
        <p:nvSpPr>
          <p:cNvPr id="15"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237071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4"/>
          <p:cNvPicPr>
            <a:picLocks noChangeAspect="1"/>
          </p:cNvPicPr>
          <p:nvPr/>
        </p:nvPicPr>
        <p:blipFill>
          <a:blip r:embed="rId3"/>
          <a:srcRect/>
          <a:stretch>
            <a:fillRect/>
          </a:stretch>
        </p:blipFill>
        <p:spPr bwMode="auto">
          <a:xfrm>
            <a:off x="0" y="685801"/>
            <a:ext cx="9144000" cy="5902325"/>
          </a:xfrm>
          <a:prstGeom prst="rect">
            <a:avLst/>
          </a:prstGeom>
          <a:noFill/>
          <a:ln w="9525">
            <a:noFill/>
            <a:miter lim="800000"/>
            <a:headEnd/>
            <a:tailEnd/>
          </a:ln>
        </p:spPr>
      </p:pic>
      <p:sp>
        <p:nvSpPr>
          <p:cNvPr id="30726" name="TextBox 5"/>
          <p:cNvSpPr txBox="1">
            <a:spLocks noChangeArrowheads="1"/>
          </p:cNvSpPr>
          <p:nvPr/>
        </p:nvSpPr>
        <p:spPr bwMode="auto">
          <a:xfrm>
            <a:off x="838201" y="685800"/>
            <a:ext cx="4293884" cy="583558"/>
          </a:xfrm>
          <a:prstGeom prst="rect">
            <a:avLst/>
          </a:prstGeom>
          <a:noFill/>
          <a:ln w="9525">
            <a:noFill/>
            <a:miter lim="800000"/>
            <a:headEnd/>
            <a:tailEnd/>
          </a:ln>
          <a:effectLst/>
        </p:spPr>
        <p:txBody>
          <a:bodyPr wrap="square">
            <a:spAutoFit/>
          </a:bodyPr>
          <a:lstStyle/>
          <a:p>
            <a:pPr algn="ctr">
              <a:lnSpc>
                <a:spcPct val="114000"/>
              </a:lnSpc>
              <a:defRPr/>
            </a:pPr>
            <a:r>
              <a:rPr lang="en-US" altLang="zh-CN" sz="2800" b="1" dirty="0" err="1">
                <a:solidFill>
                  <a:srgbClr val="FF0000"/>
                </a:solidFill>
                <a:ea typeface="黑体" pitchFamily="49" charset="-122"/>
                <a:cs typeface="Times New Roman" pitchFamily="18" charset="0"/>
              </a:rPr>
              <a:t>rp</a:t>
            </a:r>
            <a:r>
              <a:rPr lang="en-US" altLang="zh-CN" sz="2800" b="1" dirty="0">
                <a:solidFill>
                  <a:srgbClr val="FF0000"/>
                </a:solidFill>
                <a:ea typeface="黑体" pitchFamily="49" charset="-122"/>
                <a:cs typeface="Times New Roman" pitchFamily="18" charset="0"/>
              </a:rPr>
              <a:t>-process in X-ray burst</a:t>
            </a:r>
            <a:endParaRPr lang="zh-CN" altLang="en-US" sz="2800" b="1" dirty="0">
              <a:solidFill>
                <a:srgbClr val="003366"/>
              </a:solidFill>
              <a:ea typeface="黑体" panose="02010609060101010101" pitchFamily="49" charset="-122"/>
              <a:cs typeface="Times New Roman" panose="02020603050405020304" pitchFamily="18" charset="0"/>
            </a:endParaRPr>
          </a:p>
        </p:txBody>
      </p:sp>
      <p:sp>
        <p:nvSpPr>
          <p:cNvPr id="16" name="Oval 7"/>
          <p:cNvSpPr>
            <a:spLocks noChangeArrowheads="1"/>
          </p:cNvSpPr>
          <p:nvPr/>
        </p:nvSpPr>
        <p:spPr bwMode="auto">
          <a:xfrm rot="-2298968">
            <a:off x="3155348" y="3337335"/>
            <a:ext cx="1166724" cy="332420"/>
          </a:xfrm>
          <a:prstGeom prst="ellipse">
            <a:avLst/>
          </a:prstGeom>
          <a:solidFill>
            <a:schemeClr val="bg1">
              <a:alpha val="0"/>
            </a:schemeClr>
          </a:solidFill>
          <a:ln w="25400">
            <a:solidFill>
              <a:srgbClr val="FF0000"/>
            </a:solidFill>
            <a:round/>
            <a:headEnd/>
            <a:tailEnd/>
          </a:ln>
        </p:spPr>
        <p:txBody>
          <a:bodyPr wrap="none" anchor="ctr"/>
          <a:lstStyle/>
          <a:p>
            <a:pPr>
              <a:defRPr/>
            </a:pPr>
            <a:endParaRPr lang="zh-CN" altLang="en-US" sz="1300">
              <a:solidFill>
                <a:prstClr val="black"/>
              </a:solidFill>
            </a:endParaRPr>
          </a:p>
        </p:txBody>
      </p:sp>
      <p:sp>
        <p:nvSpPr>
          <p:cNvPr id="17" name="Oval 7"/>
          <p:cNvSpPr>
            <a:spLocks noChangeArrowheads="1"/>
          </p:cNvSpPr>
          <p:nvPr/>
        </p:nvSpPr>
        <p:spPr bwMode="auto">
          <a:xfrm rot="-2298968">
            <a:off x="2751063" y="3964926"/>
            <a:ext cx="559743" cy="404851"/>
          </a:xfrm>
          <a:prstGeom prst="ellipse">
            <a:avLst/>
          </a:prstGeom>
          <a:solidFill>
            <a:schemeClr val="bg1">
              <a:alpha val="0"/>
            </a:schemeClr>
          </a:solidFill>
          <a:ln w="25400">
            <a:solidFill>
              <a:srgbClr val="CC00FF"/>
            </a:solidFill>
            <a:round/>
            <a:headEnd/>
            <a:tailEnd/>
          </a:ln>
        </p:spPr>
        <p:txBody>
          <a:bodyPr wrap="none" anchor="ctr"/>
          <a:lstStyle/>
          <a:p>
            <a:pPr>
              <a:defRPr/>
            </a:pPr>
            <a:endParaRPr lang="zh-CN" altLang="en-US" sz="1300">
              <a:solidFill>
                <a:prstClr val="black"/>
              </a:solidFill>
            </a:endParaRPr>
          </a:p>
        </p:txBody>
      </p:sp>
      <p:sp>
        <p:nvSpPr>
          <p:cNvPr id="18" name="圆角矩形标注 17"/>
          <p:cNvSpPr/>
          <p:nvPr/>
        </p:nvSpPr>
        <p:spPr>
          <a:xfrm>
            <a:off x="930219" y="1644416"/>
            <a:ext cx="2146495" cy="1002169"/>
          </a:xfrm>
          <a:prstGeom prst="wedgeRoundRectCallout">
            <a:avLst>
              <a:gd name="adj1" fmla="val 69358"/>
              <a:gd name="adj2" fmla="val 1281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000" b="1" dirty="0">
                <a:solidFill>
                  <a:prstClr val="white"/>
                </a:solidFill>
                <a:latin typeface="Arial" panose="020B0604020202020204" pitchFamily="34" charset="0"/>
                <a:ea typeface="黑体" panose="02010609060101010101" pitchFamily="49" charset="-122"/>
                <a:cs typeface="Arial" panose="020B0604020202020204" pitchFamily="34" charset="0"/>
              </a:rPr>
              <a:t>Waiting point </a:t>
            </a:r>
            <a:r>
              <a:rPr lang="en-US" altLang="zh-CN" sz="2000" b="1" baseline="30000" dirty="0">
                <a:solidFill>
                  <a:srgbClr val="FFFF00"/>
                </a:solidFill>
                <a:latin typeface="Arial" panose="020B0604020202020204" pitchFamily="34" charset="0"/>
                <a:ea typeface="黑体" panose="02010609060101010101" pitchFamily="49" charset="-122"/>
                <a:cs typeface="Arial" panose="020B0604020202020204" pitchFamily="34" charset="0"/>
              </a:rPr>
              <a:t>64</a:t>
            </a:r>
            <a:r>
              <a:rPr lang="en-US" altLang="zh-CN" sz="2000" b="1" dirty="0">
                <a:solidFill>
                  <a:srgbClr val="FFFF00"/>
                </a:solidFill>
                <a:latin typeface="Arial" panose="020B0604020202020204" pitchFamily="34" charset="0"/>
                <a:ea typeface="黑体" panose="02010609060101010101" pitchFamily="49" charset="-122"/>
                <a:cs typeface="Arial" panose="020B0604020202020204" pitchFamily="34" charset="0"/>
              </a:rPr>
              <a:t>Ge,</a:t>
            </a:r>
            <a:r>
              <a:rPr lang="en-US" altLang="zh-CN" sz="2000" b="1" baseline="30000" dirty="0">
                <a:solidFill>
                  <a:srgbClr val="FFFF00"/>
                </a:solidFill>
                <a:latin typeface="Arial" panose="020B0604020202020204" pitchFamily="34" charset="0"/>
                <a:ea typeface="黑体" panose="02010609060101010101" pitchFamily="49" charset="-122"/>
                <a:cs typeface="Arial" panose="020B0604020202020204" pitchFamily="34" charset="0"/>
              </a:rPr>
              <a:t>68</a:t>
            </a:r>
            <a:r>
              <a:rPr lang="en-US" altLang="zh-CN" sz="2000" b="1" dirty="0">
                <a:solidFill>
                  <a:srgbClr val="FFFF00"/>
                </a:solidFill>
                <a:latin typeface="Arial" panose="020B0604020202020204" pitchFamily="34" charset="0"/>
                <a:ea typeface="黑体" panose="02010609060101010101" pitchFamily="49" charset="-122"/>
                <a:cs typeface="Arial" panose="020B0604020202020204" pitchFamily="34" charset="0"/>
              </a:rPr>
              <a:t>Se,</a:t>
            </a:r>
            <a:r>
              <a:rPr lang="en-US" altLang="zh-CN" sz="2000" b="1" baseline="30000" dirty="0">
                <a:solidFill>
                  <a:srgbClr val="FFFF00"/>
                </a:solidFill>
                <a:latin typeface="Arial" panose="020B0604020202020204" pitchFamily="34" charset="0"/>
                <a:ea typeface="黑体" panose="02010609060101010101" pitchFamily="49" charset="-122"/>
                <a:cs typeface="Arial" panose="020B0604020202020204" pitchFamily="34" charset="0"/>
              </a:rPr>
              <a:t>72</a:t>
            </a:r>
            <a:r>
              <a:rPr lang="en-US" altLang="zh-CN" sz="2000" b="1" dirty="0">
                <a:solidFill>
                  <a:srgbClr val="FFFF00"/>
                </a:solidFill>
                <a:latin typeface="Arial" panose="020B0604020202020204" pitchFamily="34" charset="0"/>
                <a:ea typeface="黑体" panose="02010609060101010101" pitchFamily="49" charset="-122"/>
                <a:cs typeface="Arial" panose="020B0604020202020204" pitchFamily="34" charset="0"/>
              </a:rPr>
              <a:t>Kr</a:t>
            </a:r>
            <a:endParaRPr lang="zh-CN" altLang="en-US" sz="2000" b="1" dirty="0">
              <a:solidFill>
                <a:srgbClr val="FFFF00"/>
              </a:solidFill>
              <a:latin typeface="Arial" panose="020B0604020202020204" pitchFamily="34" charset="0"/>
              <a:ea typeface="黑体" panose="02010609060101010101" pitchFamily="49" charset="-122"/>
              <a:cs typeface="Arial" panose="020B0604020202020204" pitchFamily="34" charset="0"/>
            </a:endParaRPr>
          </a:p>
        </p:txBody>
      </p:sp>
      <p:sp>
        <p:nvSpPr>
          <p:cNvPr id="19" name="圆角矩形标注 18"/>
          <p:cNvSpPr/>
          <p:nvPr/>
        </p:nvSpPr>
        <p:spPr>
          <a:xfrm>
            <a:off x="964233" y="3100800"/>
            <a:ext cx="1368152" cy="642014"/>
          </a:xfrm>
          <a:prstGeom prst="wedgeRoundRectCallout">
            <a:avLst>
              <a:gd name="adj1" fmla="val 83941"/>
              <a:gd name="adj2" fmla="val 1013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000" b="1" dirty="0">
                <a:solidFill>
                  <a:prstClr val="white"/>
                </a:solidFill>
                <a:latin typeface="Arial" panose="020B0604020202020204" pitchFamily="34" charset="0"/>
                <a:ea typeface="黑体" panose="02010609060101010101" pitchFamily="49" charset="-122"/>
                <a:cs typeface="Arial" panose="020B0604020202020204" pitchFamily="34" charset="0"/>
              </a:rPr>
              <a:t>Ca-</a:t>
            </a:r>
            <a:r>
              <a:rPr lang="en-US" altLang="zh-CN" sz="2000" b="1" dirty="0" err="1">
                <a:solidFill>
                  <a:prstClr val="white"/>
                </a:solidFill>
                <a:latin typeface="Arial" panose="020B0604020202020204" pitchFamily="34" charset="0"/>
                <a:ea typeface="黑体" panose="02010609060101010101" pitchFamily="49" charset="-122"/>
                <a:cs typeface="Arial" panose="020B0604020202020204" pitchFamily="34" charset="0"/>
              </a:rPr>
              <a:t>Sc</a:t>
            </a:r>
            <a:r>
              <a:rPr lang="en-US" altLang="zh-CN" sz="2000" b="1" dirty="0">
                <a:solidFill>
                  <a:prstClr val="white"/>
                </a:solidFill>
                <a:latin typeface="Arial" panose="020B0604020202020204" pitchFamily="34" charset="0"/>
                <a:ea typeface="黑体" panose="02010609060101010101" pitchFamily="49" charset="-122"/>
                <a:cs typeface="Arial" panose="020B0604020202020204" pitchFamily="34" charset="0"/>
              </a:rPr>
              <a:t> Cycle</a:t>
            </a:r>
            <a:endParaRPr lang="zh-CN" altLang="en-US" sz="2000" b="1"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grpSp>
        <p:nvGrpSpPr>
          <p:cNvPr id="26" name="组合 25"/>
          <p:cNvGrpSpPr/>
          <p:nvPr/>
        </p:nvGrpSpPr>
        <p:grpSpPr>
          <a:xfrm>
            <a:off x="8003115" y="1024906"/>
            <a:ext cx="2967570" cy="2099294"/>
            <a:chOff x="5588000" y="2488852"/>
            <a:chExt cx="3556000" cy="2114550"/>
          </a:xfrm>
        </p:grpSpPr>
        <p:pic>
          <p:nvPicPr>
            <p:cNvPr id="27" name="Picture 4"/>
            <p:cNvPicPr>
              <a:picLocks noChangeAspect="1" noChangeArrowheads="1"/>
            </p:cNvPicPr>
            <p:nvPr/>
          </p:nvPicPr>
          <p:blipFill>
            <a:blip r:embed="rId4"/>
            <a:srcRect t="7657" b="10663"/>
            <a:stretch>
              <a:fillRect/>
            </a:stretch>
          </p:blipFill>
          <p:spPr bwMode="auto">
            <a:xfrm>
              <a:off x="5670550" y="2488852"/>
              <a:ext cx="3473450" cy="2114550"/>
            </a:xfrm>
            <a:prstGeom prst="rect">
              <a:avLst/>
            </a:prstGeom>
            <a:noFill/>
            <a:ln w="9525">
              <a:noFill/>
              <a:miter lim="800000"/>
              <a:headEnd/>
              <a:tailEnd/>
            </a:ln>
          </p:spPr>
        </p:pic>
        <p:sp>
          <p:nvSpPr>
            <p:cNvPr id="28" name="Text Box 8"/>
            <p:cNvSpPr txBox="1">
              <a:spLocks noChangeArrowheads="1"/>
            </p:cNvSpPr>
            <p:nvPr/>
          </p:nvSpPr>
          <p:spPr bwMode="auto">
            <a:xfrm>
              <a:off x="5588000" y="2488852"/>
              <a:ext cx="2738392" cy="465020"/>
            </a:xfrm>
            <a:prstGeom prst="rect">
              <a:avLst/>
            </a:prstGeom>
            <a:noFill/>
            <a:ln w="9525">
              <a:noFill/>
              <a:miter lim="800000"/>
              <a:headEnd/>
              <a:tailEnd/>
            </a:ln>
          </p:spPr>
          <p:txBody>
            <a:bodyPr wrap="square">
              <a:spAutoFit/>
            </a:bodyPr>
            <a:lstStyle/>
            <a:p>
              <a:pPr algn="ctr">
                <a:spcBef>
                  <a:spcPct val="15000"/>
                </a:spcBef>
                <a:spcAft>
                  <a:spcPct val="25000"/>
                </a:spcAft>
                <a:defRPr/>
              </a:pPr>
              <a:r>
                <a:rPr lang="en-US" altLang="zh-CN" sz="2400" b="1" dirty="0">
                  <a:solidFill>
                    <a:prstClr val="white"/>
                  </a:solidFill>
                  <a:ea typeface="黑体" pitchFamily="49" charset="-122"/>
                  <a:cs typeface="Times New Roman" pitchFamily="18" charset="0"/>
                </a:rPr>
                <a:t>X-ray burst</a:t>
              </a:r>
              <a:endParaRPr lang="zh-CN" altLang="en-US" sz="2400" b="1" dirty="0">
                <a:solidFill>
                  <a:prstClr val="white"/>
                </a:solidFill>
                <a:ea typeface="黑体" pitchFamily="49" charset="-122"/>
                <a:cs typeface="Times New Roman" pitchFamily="18" charset="0"/>
              </a:endParaRPr>
            </a:p>
          </p:txBody>
        </p:sp>
      </p:grpSp>
      <p:sp>
        <p:nvSpPr>
          <p:cNvPr id="30" name="Oval 7"/>
          <p:cNvSpPr>
            <a:spLocks noChangeArrowheads="1"/>
          </p:cNvSpPr>
          <p:nvPr/>
        </p:nvSpPr>
        <p:spPr bwMode="auto">
          <a:xfrm rot="-2298968">
            <a:off x="4320881" y="2799434"/>
            <a:ext cx="559743" cy="404851"/>
          </a:xfrm>
          <a:prstGeom prst="ellipse">
            <a:avLst/>
          </a:prstGeom>
          <a:solidFill>
            <a:schemeClr val="bg1">
              <a:alpha val="0"/>
            </a:schemeClr>
          </a:solidFill>
          <a:ln w="25400">
            <a:solidFill>
              <a:srgbClr val="CC00FF"/>
            </a:solidFill>
            <a:round/>
            <a:headEnd/>
            <a:tailEnd/>
          </a:ln>
        </p:spPr>
        <p:txBody>
          <a:bodyPr wrap="none" anchor="ctr"/>
          <a:lstStyle/>
          <a:p>
            <a:pPr>
              <a:defRPr/>
            </a:pPr>
            <a:endParaRPr lang="zh-CN" altLang="en-US" sz="1300">
              <a:solidFill>
                <a:prstClr val="black"/>
              </a:solidFill>
            </a:endParaRPr>
          </a:p>
        </p:txBody>
      </p:sp>
      <p:sp>
        <p:nvSpPr>
          <p:cNvPr id="31" name="圆角矩形标注 30"/>
          <p:cNvSpPr/>
          <p:nvPr/>
        </p:nvSpPr>
        <p:spPr>
          <a:xfrm>
            <a:off x="3232599" y="1190200"/>
            <a:ext cx="1368152" cy="679344"/>
          </a:xfrm>
          <a:prstGeom prst="wedgeRoundRectCallout">
            <a:avLst>
              <a:gd name="adj1" fmla="val 47739"/>
              <a:gd name="adj2" fmla="val 1821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000" b="1" dirty="0" err="1">
                <a:solidFill>
                  <a:prstClr val="white"/>
                </a:solidFill>
                <a:latin typeface="Arial" panose="020B0604020202020204" pitchFamily="34" charset="0"/>
                <a:ea typeface="黑体" panose="02010609060101010101" pitchFamily="49" charset="-122"/>
                <a:cs typeface="Arial" panose="020B0604020202020204" pitchFamily="34" charset="0"/>
              </a:rPr>
              <a:t>Zr-Nb</a:t>
            </a:r>
            <a:endParaRPr lang="en-US" altLang="zh-CN" sz="2000" b="1" dirty="0">
              <a:solidFill>
                <a:prstClr val="white"/>
              </a:solidFill>
              <a:latin typeface="Arial" panose="020B0604020202020204" pitchFamily="34" charset="0"/>
              <a:ea typeface="黑体" panose="02010609060101010101" pitchFamily="49" charset="-122"/>
              <a:cs typeface="Arial" panose="020B0604020202020204" pitchFamily="34" charset="0"/>
            </a:endParaRPr>
          </a:p>
          <a:p>
            <a:pPr algn="ctr">
              <a:defRPr/>
            </a:pPr>
            <a:r>
              <a:rPr lang="en-US" altLang="zh-CN" sz="2000" b="1" dirty="0">
                <a:solidFill>
                  <a:prstClr val="white"/>
                </a:solidFill>
                <a:latin typeface="Arial" panose="020B0604020202020204" pitchFamily="34" charset="0"/>
                <a:ea typeface="黑体" panose="02010609060101010101" pitchFamily="49" charset="-122"/>
                <a:cs typeface="Arial" panose="020B0604020202020204" pitchFamily="34" charset="0"/>
              </a:rPr>
              <a:t>Cycle</a:t>
            </a:r>
            <a:endParaRPr lang="zh-CN" altLang="en-US" sz="2000" b="1"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0"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pic>
        <p:nvPicPr>
          <p:cNvPr id="3" name="图片 2"/>
          <p:cNvPicPr>
            <a:picLocks noChangeAspect="1"/>
          </p:cNvPicPr>
          <p:nvPr/>
        </p:nvPicPr>
        <p:blipFill>
          <a:blip r:embed="rId5"/>
          <a:stretch>
            <a:fillRect/>
          </a:stretch>
        </p:blipFill>
        <p:spPr>
          <a:xfrm>
            <a:off x="5613915" y="3733800"/>
            <a:ext cx="5792324" cy="927532"/>
          </a:xfrm>
          <a:prstGeom prst="rect">
            <a:avLst/>
          </a:prstGeom>
        </p:spPr>
      </p:pic>
      <p:pic>
        <p:nvPicPr>
          <p:cNvPr id="5" name="图片 4"/>
          <p:cNvPicPr>
            <a:picLocks noChangeAspect="1"/>
          </p:cNvPicPr>
          <p:nvPr/>
        </p:nvPicPr>
        <p:blipFill>
          <a:blip r:embed="rId6"/>
          <a:stretch>
            <a:fillRect/>
          </a:stretch>
        </p:blipFill>
        <p:spPr>
          <a:xfrm>
            <a:off x="5587906" y="4648200"/>
            <a:ext cx="5842094" cy="1338170"/>
          </a:xfrm>
          <a:prstGeom prst="rect">
            <a:avLst/>
          </a:prstGeom>
        </p:spPr>
      </p:pic>
      <p:sp>
        <p:nvSpPr>
          <p:cNvPr id="4" name="文本框 3"/>
          <p:cNvSpPr txBox="1"/>
          <p:nvPr/>
        </p:nvSpPr>
        <p:spPr bwMode="auto">
          <a:xfrm>
            <a:off x="1219200" y="59436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defRPr/>
            </a:pPr>
            <a:r>
              <a:rPr lang="en-US" altLang="zh-CN" sz="2800" b="1" dirty="0">
                <a:solidFill>
                  <a:srgbClr val="0D02E0"/>
                </a:solidFill>
                <a:latin typeface="Arial" pitchFamily="34" charset="0"/>
              </a:rPr>
              <a:t>Nuclear inputs:  </a:t>
            </a:r>
            <a:r>
              <a:rPr lang="en-US" altLang="zh-CN" sz="2800" b="1" dirty="0">
                <a:solidFill>
                  <a:srgbClr val="FF0000"/>
                </a:solidFill>
                <a:latin typeface="Arial" pitchFamily="34" charset="0"/>
              </a:rPr>
              <a:t>Masses, Half-</a:t>
            </a:r>
            <a:r>
              <a:rPr lang="en-US" altLang="zh-CN" sz="2800" b="1" dirty="0" err="1">
                <a:solidFill>
                  <a:srgbClr val="FF0000"/>
                </a:solidFill>
                <a:latin typeface="Arial" pitchFamily="34" charset="0"/>
              </a:rPr>
              <a:t>lifes</a:t>
            </a:r>
            <a:r>
              <a:rPr lang="en-US" altLang="zh-CN" sz="2800" b="1" dirty="0">
                <a:solidFill>
                  <a:srgbClr val="FF0000"/>
                </a:solidFill>
                <a:latin typeface="Arial" pitchFamily="34" charset="0"/>
              </a:rPr>
              <a:t>, Reaction rates</a:t>
            </a:r>
            <a:endParaRPr lang="zh-CN" altLang="en-US" sz="2800" b="1" dirty="0">
              <a:solidFill>
                <a:srgbClr val="FF0000"/>
              </a:solidFill>
              <a:latin typeface="Arial" pitchFamily="34" charset="0"/>
            </a:endParaRPr>
          </a:p>
        </p:txBody>
      </p:sp>
      <p:sp>
        <p:nvSpPr>
          <p:cNvPr id="2" name="椭圆 1"/>
          <p:cNvSpPr/>
          <p:nvPr/>
        </p:nvSpPr>
        <p:spPr>
          <a:xfrm>
            <a:off x="10338315" y="3779254"/>
            <a:ext cx="914400" cy="40270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8436897" y="5136481"/>
            <a:ext cx="829766" cy="40270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1. </a:t>
            </a:r>
            <a:r>
              <a:rPr lang="en-US" altLang="zh-CN" sz="3200" b="1" dirty="0">
                <a:solidFill>
                  <a:srgbClr val="FFFF00"/>
                </a:solidFill>
                <a:latin typeface="Arial" panose="020B0604020202020204" pitchFamily="34" charset="0"/>
                <a:ea typeface="黑体" panose="02010609060101010101" pitchFamily="49" charset="-122"/>
              </a:rPr>
              <a:t>Introduction to mass measurements in </a:t>
            </a:r>
            <a:r>
              <a:rPr lang="en-US" altLang="zh-CN" sz="3200" b="1" dirty="0" err="1">
                <a:solidFill>
                  <a:srgbClr val="FFFF00"/>
                </a:solidFill>
                <a:latin typeface="Arial" panose="020B0604020202020204" pitchFamily="34" charset="0"/>
                <a:ea typeface="黑体" panose="02010609060101010101" pitchFamily="49" charset="-122"/>
              </a:rPr>
              <a:t>CSRe</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85682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705600" y="1600200"/>
            <a:ext cx="3744416" cy="2808052"/>
          </a:xfrm>
          <a:prstGeom prst="rect">
            <a:avLst/>
          </a:prstGeom>
        </p:spPr>
      </p:pic>
      <p:sp>
        <p:nvSpPr>
          <p:cNvPr id="13" name="文本框 12"/>
          <p:cNvSpPr txBox="1"/>
          <p:nvPr/>
        </p:nvSpPr>
        <p:spPr>
          <a:xfrm>
            <a:off x="457200" y="4648200"/>
            <a:ext cx="11201400" cy="1569660"/>
          </a:xfrm>
          <a:prstGeom prst="rect">
            <a:avLst/>
          </a:prstGeom>
          <a:noFill/>
          <a:ln w="22225">
            <a:solidFill>
              <a:srgbClr val="339966"/>
            </a:solidFill>
          </a:ln>
        </p:spPr>
        <p:txBody>
          <a:bodyPr wrap="square" rtlCol="0">
            <a:spAutoFit/>
          </a:bodyPr>
          <a:lstStyle/>
          <a:p>
            <a:r>
              <a:rPr lang="en-US" altLang="zh-CN" sz="2400" dirty="0">
                <a:latin typeface="Arial" panose="020B0604020202020204" pitchFamily="34" charset="0"/>
                <a:cs typeface="Arial" panose="020B0604020202020204" pitchFamily="34" charset="0"/>
              </a:rPr>
              <a:t>Conclusion:</a:t>
            </a:r>
          </a:p>
          <a:p>
            <a:r>
              <a:rPr lang="en-US" altLang="zh-CN" sz="2400" dirty="0" err="1">
                <a:latin typeface="Arial" panose="020B0604020202020204" pitchFamily="34" charset="0"/>
                <a:ea typeface="Arial Unicode MS" panose="020B0604020202020204" pitchFamily="34" charset="-122"/>
                <a:cs typeface="Arial" panose="020B0604020202020204" pitchFamily="34" charset="0"/>
              </a:rPr>
              <a:t>Sp</a:t>
            </a:r>
            <a:r>
              <a:rPr lang="en-US" altLang="zh-CN" sz="2400" dirty="0">
                <a:latin typeface="Arial" panose="020B0604020202020204" pitchFamily="34" charset="0"/>
                <a:ea typeface="Arial Unicode MS" panose="020B0604020202020204" pitchFamily="34" charset="-122"/>
                <a:cs typeface="Arial" panose="020B0604020202020204" pitchFamily="34" charset="0"/>
              </a:rPr>
              <a:t>(</a:t>
            </a:r>
            <a:r>
              <a:rPr lang="en-US" altLang="zh-CN" sz="2400" baseline="30000" dirty="0">
                <a:latin typeface="Arial" panose="020B0604020202020204" pitchFamily="34" charset="0"/>
                <a:ea typeface="Arial Unicode MS" panose="020B0604020202020204" pitchFamily="34" charset="-122"/>
                <a:cs typeface="Arial" panose="020B0604020202020204" pitchFamily="34" charset="0"/>
              </a:rPr>
              <a:t>83</a:t>
            </a:r>
            <a:r>
              <a:rPr lang="en-US" altLang="zh-CN" sz="2400" dirty="0">
                <a:latin typeface="Arial" panose="020B0604020202020204" pitchFamily="34" charset="0"/>
                <a:ea typeface="Arial Unicode MS" panose="020B0604020202020204" pitchFamily="34" charset="-122"/>
                <a:cs typeface="Arial" panose="020B0604020202020204" pitchFamily="34" charset="0"/>
              </a:rPr>
              <a:t>Nb) is </a:t>
            </a:r>
            <a:r>
              <a:rPr lang="en-US" altLang="zh-CN" sz="2400" dirty="0">
                <a:latin typeface="Arial" panose="020B0604020202020204" pitchFamily="34" charset="0"/>
                <a:cs typeface="Arial" panose="020B0604020202020204" pitchFamily="34" charset="0"/>
              </a:rPr>
              <a:t>reduced by </a:t>
            </a:r>
            <a:r>
              <a:rPr lang="en-US" altLang="zh-CN" sz="2400" dirty="0">
                <a:solidFill>
                  <a:srgbClr val="00B050"/>
                </a:solidFill>
                <a:latin typeface="Arial" panose="020B0604020202020204" pitchFamily="34" charset="0"/>
                <a:cs typeface="Arial" panose="020B0604020202020204" pitchFamily="34" charset="0"/>
              </a:rPr>
              <a:t>0.545 MeV, </a:t>
            </a:r>
            <a:r>
              <a:rPr lang="en-US" altLang="zh-CN" sz="2400" dirty="0">
                <a:latin typeface="Arial" panose="020B0604020202020204" pitchFamily="34" charset="0"/>
                <a:cs typeface="Arial" panose="020B0604020202020204" pitchFamily="34" charset="0"/>
              </a:rPr>
              <a:t>the (</a:t>
            </a:r>
            <a:r>
              <a:rPr lang="en-US" altLang="zh-CN" sz="2400" dirty="0" err="1">
                <a:latin typeface="Arial" panose="020B0604020202020204" pitchFamily="34" charset="0"/>
                <a:cs typeface="Arial" panose="020B0604020202020204" pitchFamily="34" charset="0"/>
              </a:rPr>
              <a:t>p,γ</a:t>
            </a:r>
            <a:r>
              <a:rPr lang="en-US" altLang="zh-CN" sz="2400" dirty="0">
                <a:latin typeface="Arial" panose="020B0604020202020204" pitchFamily="34" charset="0"/>
                <a:cs typeface="Arial" panose="020B0604020202020204" pitchFamily="34" charset="0"/>
              </a:rPr>
              <a:t>) reaction flow from </a:t>
            </a:r>
            <a:r>
              <a:rPr lang="en-US" altLang="zh-CN" sz="2400" baseline="30000" dirty="0">
                <a:latin typeface="Arial" panose="020B0604020202020204" pitchFamily="34" charset="0"/>
                <a:cs typeface="Arial" panose="020B0604020202020204" pitchFamily="34" charset="0"/>
              </a:rPr>
              <a:t>82</a:t>
            </a:r>
            <a:r>
              <a:rPr lang="en-US" altLang="zh-CN" sz="2400" dirty="0">
                <a:latin typeface="Arial" panose="020B0604020202020204" pitchFamily="34" charset="0"/>
                <a:cs typeface="Arial" panose="020B0604020202020204" pitchFamily="34" charset="0"/>
              </a:rPr>
              <a:t>Zr to </a:t>
            </a:r>
            <a:r>
              <a:rPr lang="en-US" altLang="zh-CN" sz="2400" baseline="30000" dirty="0">
                <a:latin typeface="Arial" panose="020B0604020202020204" pitchFamily="34" charset="0"/>
                <a:cs typeface="Arial" panose="020B0604020202020204" pitchFamily="34" charset="0"/>
              </a:rPr>
              <a:t>83</a:t>
            </a:r>
            <a:r>
              <a:rPr lang="en-US" altLang="zh-CN" sz="2400" dirty="0">
                <a:latin typeface="Arial" panose="020B0604020202020204" pitchFamily="34" charset="0"/>
                <a:cs typeface="Arial" panose="020B0604020202020204" pitchFamily="34" charset="0"/>
              </a:rPr>
              <a:t>Nb is suppressed because of the competition of (</a:t>
            </a:r>
            <a:r>
              <a:rPr lang="en-US" altLang="zh-CN" sz="2400" dirty="0" err="1">
                <a:latin typeface="Arial" panose="020B0604020202020204" pitchFamily="34" charset="0"/>
                <a:cs typeface="Arial" panose="020B0604020202020204" pitchFamily="34" charset="0"/>
              </a:rPr>
              <a:t>γ,p</a:t>
            </a:r>
            <a:r>
              <a:rPr lang="en-US" altLang="zh-CN" sz="2400" dirty="0">
                <a:latin typeface="Arial" panose="020B0604020202020204" pitchFamily="34" charset="0"/>
                <a:cs typeface="Arial" panose="020B0604020202020204" pitchFamily="34" charset="0"/>
              </a:rPr>
              <a:t>) reaction of </a:t>
            </a:r>
            <a:r>
              <a:rPr lang="en-US" altLang="zh-CN" sz="2400" baseline="30000" dirty="0">
                <a:latin typeface="Arial" panose="020B0604020202020204" pitchFamily="34" charset="0"/>
                <a:cs typeface="Arial" panose="020B0604020202020204" pitchFamily="34" charset="0"/>
              </a:rPr>
              <a:t>83</a:t>
            </a:r>
            <a:r>
              <a:rPr lang="en-US" altLang="zh-CN" sz="2400" dirty="0">
                <a:latin typeface="Arial" panose="020B0604020202020204" pitchFamily="34" charset="0"/>
                <a:cs typeface="Arial" panose="020B0604020202020204" pitchFamily="34" charset="0"/>
              </a:rPr>
              <a:t>Nb. Then a reduction of </a:t>
            </a:r>
            <a:r>
              <a:rPr lang="en-US" altLang="zh-CN" sz="2400" baseline="30000" dirty="0">
                <a:latin typeface="Arial" panose="020B0604020202020204" pitchFamily="34" charset="0"/>
                <a:cs typeface="Arial" panose="020B0604020202020204" pitchFamily="34" charset="0"/>
              </a:rPr>
              <a:t>84</a:t>
            </a:r>
            <a:r>
              <a:rPr lang="en-US" altLang="zh-CN" sz="2400" dirty="0">
                <a:latin typeface="Arial" panose="020B0604020202020204" pitchFamily="34" charset="0"/>
                <a:cs typeface="Arial" panose="020B0604020202020204" pitchFamily="34" charset="0"/>
              </a:rPr>
              <a:t>Mo, which is the precursor of </a:t>
            </a:r>
            <a:r>
              <a:rPr lang="en-US" altLang="zh-CN" sz="2400" baseline="30000" dirty="0">
                <a:latin typeface="Arial" panose="020B0604020202020204" pitchFamily="34" charset="0"/>
                <a:cs typeface="Arial" panose="020B0604020202020204" pitchFamily="34" charset="0"/>
              </a:rPr>
              <a:t>84</a:t>
            </a:r>
            <a:r>
              <a:rPr lang="en-US" altLang="zh-CN" sz="2400" dirty="0">
                <a:latin typeface="Arial" panose="020B0604020202020204" pitchFamily="34" charset="0"/>
                <a:cs typeface="Arial" panose="020B0604020202020204" pitchFamily="34" charset="0"/>
              </a:rPr>
              <a:t>Sr, will lead to a less abundance of </a:t>
            </a:r>
            <a:r>
              <a:rPr lang="en-US" altLang="zh-CN" sz="2400" baseline="30000" dirty="0">
                <a:latin typeface="Arial" panose="020B0604020202020204" pitchFamily="34" charset="0"/>
                <a:cs typeface="Arial" panose="020B0604020202020204" pitchFamily="34" charset="0"/>
              </a:rPr>
              <a:t>84</a:t>
            </a:r>
            <a:r>
              <a:rPr lang="en-US" altLang="zh-CN" sz="2400" dirty="0">
                <a:latin typeface="Arial" panose="020B0604020202020204" pitchFamily="34" charset="0"/>
                <a:cs typeface="Arial" panose="020B0604020202020204" pitchFamily="34" charset="0"/>
              </a:rPr>
              <a:t>Sr. </a:t>
            </a:r>
          </a:p>
        </p:txBody>
      </p:sp>
      <p:sp>
        <p:nvSpPr>
          <p:cNvPr id="11"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7" name="组合 6"/>
          <p:cNvGrpSpPr/>
          <p:nvPr/>
        </p:nvGrpSpPr>
        <p:grpSpPr>
          <a:xfrm>
            <a:off x="1828800" y="1828800"/>
            <a:ext cx="4709432" cy="2708466"/>
            <a:chOff x="4114800" y="1747031"/>
            <a:chExt cx="4709432" cy="2708466"/>
          </a:xfrm>
        </p:grpSpPr>
        <p:pic>
          <p:nvPicPr>
            <p:cNvPr id="15" name="図 1" descr="flow_a03.eps"/>
            <p:cNvPicPr>
              <a:picLocks noChangeAspect="1"/>
            </p:cNvPicPr>
            <p:nvPr/>
          </p:nvPicPr>
          <p:blipFill rotWithShape="1">
            <a:blip r:embed="rId3" cstate="print"/>
            <a:srcRect l="25977" t="31524" r="55827" b="29285"/>
            <a:stretch/>
          </p:blipFill>
          <p:spPr>
            <a:xfrm>
              <a:off x="4419600" y="1752600"/>
              <a:ext cx="1524000" cy="2133600"/>
            </a:xfrm>
            <a:prstGeom prst="rect">
              <a:avLst/>
            </a:prstGeom>
            <a:ln w="22225">
              <a:solidFill>
                <a:srgbClr val="00B0F0"/>
              </a:solidFill>
            </a:ln>
            <a:effectLst>
              <a:outerShdw blurRad="292100" dist="139700" dir="2700000" algn="tl" rotWithShape="0">
                <a:srgbClr val="333333">
                  <a:alpha val="65000"/>
                </a:srgbClr>
              </a:outerShdw>
            </a:effectLst>
          </p:spPr>
        </p:pic>
        <p:pic>
          <p:nvPicPr>
            <p:cNvPr id="16" name="図 1" descr="flow_csr.eps"/>
            <p:cNvPicPr>
              <a:picLocks noChangeAspect="1"/>
            </p:cNvPicPr>
            <p:nvPr/>
          </p:nvPicPr>
          <p:blipFill rotWithShape="1">
            <a:blip r:embed="rId4" cstate="print"/>
            <a:srcRect l="26096" t="31834" r="54519" b="28403"/>
            <a:stretch/>
          </p:blipFill>
          <p:spPr>
            <a:xfrm>
              <a:off x="6934200" y="1747031"/>
              <a:ext cx="1600200" cy="2133600"/>
            </a:xfrm>
            <a:prstGeom prst="rect">
              <a:avLst/>
            </a:prstGeom>
            <a:ln w="25400">
              <a:solidFill>
                <a:srgbClr val="00B0F0"/>
              </a:solidFill>
            </a:ln>
            <a:effectLst>
              <a:outerShdw blurRad="292100" dist="139700" dir="2700000" algn="tl" rotWithShape="0">
                <a:srgbClr val="333333">
                  <a:alpha val="65000"/>
                </a:srgbClr>
              </a:outerShdw>
            </a:effectLst>
          </p:spPr>
        </p:pic>
        <p:sp>
          <p:nvSpPr>
            <p:cNvPr id="3" name="右箭头 2"/>
            <p:cNvSpPr/>
            <p:nvPr/>
          </p:nvSpPr>
          <p:spPr>
            <a:xfrm>
              <a:off x="6034561" y="2581157"/>
              <a:ext cx="899639" cy="465347"/>
            </a:xfrm>
            <a:prstGeom prst="rightArrow">
              <a:avLst/>
            </a:prstGeom>
            <a:solidFill>
              <a:srgbClr val="9900CC"/>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03744" y="1831223"/>
              <a:ext cx="840295" cy="461665"/>
            </a:xfrm>
            <a:prstGeom prst="rect">
              <a:avLst/>
            </a:prstGeom>
            <a:noFill/>
          </p:spPr>
          <p:txBody>
            <a:bodyPr wrap="none" rtlCol="0">
              <a:spAutoFit/>
            </a:bodyPr>
            <a:lstStyle/>
            <a:p>
              <a:r>
                <a:rPr lang="en-US" altLang="zh-CN" sz="2400" baseline="30000" dirty="0">
                  <a:solidFill>
                    <a:srgbClr val="FF0000"/>
                  </a:solidFill>
                  <a:latin typeface="Arial" panose="020B0604020202020204" pitchFamily="34" charset="0"/>
                  <a:cs typeface="Arial" panose="020B0604020202020204" pitchFamily="34" charset="0"/>
                </a:rPr>
                <a:t>84</a:t>
              </a:r>
              <a:r>
                <a:rPr lang="en-US" altLang="zh-CN" sz="2400" dirty="0">
                  <a:solidFill>
                    <a:srgbClr val="FF0000"/>
                  </a:solidFill>
                  <a:latin typeface="Arial" panose="020B0604020202020204" pitchFamily="34" charset="0"/>
                  <a:cs typeface="Arial" panose="020B0604020202020204" pitchFamily="34" charset="0"/>
                </a:rPr>
                <a:t>Mo</a:t>
              </a:r>
              <a:endParaRPr lang="zh-CN" altLang="en-US" sz="2400" dirty="0">
                <a:solidFill>
                  <a:srgbClr val="FF0000"/>
                </a:solidFill>
                <a:latin typeface="Arial" panose="020B0604020202020204" pitchFamily="34" charset="0"/>
                <a:cs typeface="Arial" panose="020B0604020202020204" pitchFamily="34" charset="0"/>
              </a:endParaRPr>
            </a:p>
          </p:txBody>
        </p:sp>
        <p:sp>
          <p:nvSpPr>
            <p:cNvPr id="17" name="文本框 16"/>
            <p:cNvSpPr txBox="1"/>
            <p:nvPr/>
          </p:nvSpPr>
          <p:spPr>
            <a:xfrm>
              <a:off x="7239000" y="1866327"/>
              <a:ext cx="840295" cy="461665"/>
            </a:xfrm>
            <a:prstGeom prst="rect">
              <a:avLst/>
            </a:prstGeom>
            <a:noFill/>
          </p:spPr>
          <p:txBody>
            <a:bodyPr wrap="none" rtlCol="0">
              <a:spAutoFit/>
            </a:bodyPr>
            <a:lstStyle/>
            <a:p>
              <a:r>
                <a:rPr lang="en-US" altLang="zh-CN" sz="2400" baseline="30000" dirty="0">
                  <a:solidFill>
                    <a:srgbClr val="00B050"/>
                  </a:solidFill>
                  <a:latin typeface="Arial" panose="020B0604020202020204" pitchFamily="34" charset="0"/>
                  <a:cs typeface="Arial" panose="020B0604020202020204" pitchFamily="34" charset="0"/>
                </a:rPr>
                <a:t>84</a:t>
              </a:r>
              <a:r>
                <a:rPr lang="en-US" altLang="zh-CN" sz="2400" dirty="0">
                  <a:solidFill>
                    <a:srgbClr val="00B050"/>
                  </a:solidFill>
                  <a:latin typeface="Arial" panose="020B0604020202020204" pitchFamily="34" charset="0"/>
                  <a:cs typeface="Arial" panose="020B0604020202020204" pitchFamily="34" charset="0"/>
                </a:rPr>
                <a:t>Mo</a:t>
              </a:r>
              <a:endParaRPr lang="zh-CN" altLang="en-US" sz="2400" dirty="0">
                <a:solidFill>
                  <a:srgbClr val="00B050"/>
                </a:solidFill>
                <a:latin typeface="Arial" panose="020B0604020202020204" pitchFamily="34" charset="0"/>
                <a:cs typeface="Arial" panose="020B0604020202020204" pitchFamily="34" charset="0"/>
              </a:endParaRPr>
            </a:p>
          </p:txBody>
        </p:sp>
        <p:sp>
          <p:nvSpPr>
            <p:cNvPr id="5" name="矩形 4"/>
            <p:cNvSpPr/>
            <p:nvPr/>
          </p:nvSpPr>
          <p:spPr>
            <a:xfrm>
              <a:off x="4114800" y="4086165"/>
              <a:ext cx="2194832" cy="369332"/>
            </a:xfrm>
            <a:prstGeom prst="rect">
              <a:avLst/>
            </a:prstGeom>
          </p:spPr>
          <p:txBody>
            <a:bodyPr wrap="none">
              <a:spAutoFit/>
            </a:bodyPr>
            <a:lstStyle/>
            <a:p>
              <a:r>
                <a:rPr lang="en-US" altLang="zh-CN" dirty="0" err="1">
                  <a:solidFill>
                    <a:srgbClr val="FF0000"/>
                  </a:solidFill>
                  <a:latin typeface="Arial" panose="020B0604020202020204" pitchFamily="34" charset="0"/>
                  <a:ea typeface="Arial Unicode MS" panose="020B0604020202020204" pitchFamily="34" charset="-122"/>
                  <a:cs typeface="Arial" panose="020B0604020202020204" pitchFamily="34" charset="0"/>
                </a:rPr>
                <a:t>Sp</a:t>
              </a:r>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a:t>
              </a:r>
              <a:r>
                <a:rPr lang="en-US" altLang="zh-CN" baseline="30000" dirty="0">
                  <a:solidFill>
                    <a:srgbClr val="FF0000"/>
                  </a:solidFill>
                  <a:latin typeface="Arial" panose="020B0604020202020204" pitchFamily="34" charset="0"/>
                  <a:ea typeface="Arial Unicode MS" panose="020B0604020202020204" pitchFamily="34" charset="-122"/>
                  <a:cs typeface="Arial" panose="020B0604020202020204" pitchFamily="34" charset="0"/>
                </a:rPr>
                <a:t>83</a:t>
              </a:r>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Nb</a:t>
              </a:r>
              <a:r>
                <a:rPr lang="en-US" altLang="zh-CN" dirty="0" smtClean="0">
                  <a:solidFill>
                    <a:srgbClr val="FF0000"/>
                  </a:solidFill>
                  <a:latin typeface="Arial" panose="020B0604020202020204" pitchFamily="34" charset="0"/>
                  <a:ea typeface="Arial Unicode MS" panose="020B0604020202020204" pitchFamily="34" charset="-122"/>
                  <a:cs typeface="Arial" panose="020B0604020202020204" pitchFamily="34" charset="0"/>
                </a:rPr>
                <a:t>)=1759 </a:t>
              </a:r>
              <a:r>
                <a:rPr lang="en-US" altLang="zh-CN" dirty="0" err="1" smtClean="0">
                  <a:solidFill>
                    <a:srgbClr val="FF0000"/>
                  </a:solidFill>
                  <a:latin typeface="Arial" panose="020B0604020202020204" pitchFamily="34" charset="0"/>
                  <a:ea typeface="Arial Unicode MS" panose="020B0604020202020204" pitchFamily="34" charset="-122"/>
                  <a:cs typeface="Arial" panose="020B0604020202020204" pitchFamily="34" charset="0"/>
                </a:rPr>
                <a:t>keV</a:t>
              </a:r>
              <a:endParaRPr lang="zh-CN" altLang="en-US" dirty="0">
                <a:solidFill>
                  <a:srgbClr val="FF0000"/>
                </a:solidFill>
              </a:endParaRPr>
            </a:p>
          </p:txBody>
        </p:sp>
        <p:sp>
          <p:nvSpPr>
            <p:cNvPr id="18" name="矩形 17"/>
            <p:cNvSpPr/>
            <p:nvPr/>
          </p:nvSpPr>
          <p:spPr>
            <a:xfrm>
              <a:off x="6629400" y="4050268"/>
              <a:ext cx="2194832" cy="369332"/>
            </a:xfrm>
            <a:prstGeom prst="rect">
              <a:avLst/>
            </a:prstGeom>
          </p:spPr>
          <p:txBody>
            <a:bodyPr wrap="none">
              <a:spAutoFit/>
            </a:bodyPr>
            <a:lstStyle/>
            <a:p>
              <a:r>
                <a:rPr lang="en-US" altLang="zh-CN" dirty="0" err="1">
                  <a:solidFill>
                    <a:srgbClr val="00B050"/>
                  </a:solidFill>
                  <a:latin typeface="Arial" panose="020B0604020202020204" pitchFamily="34" charset="0"/>
                  <a:ea typeface="Arial Unicode MS" panose="020B0604020202020204" pitchFamily="34" charset="-122"/>
                  <a:cs typeface="Arial" panose="020B0604020202020204" pitchFamily="34" charset="0"/>
                </a:rPr>
                <a:t>Sp</a:t>
              </a:r>
              <a:r>
                <a:rPr lang="en-US" altLang="zh-CN" dirty="0">
                  <a:solidFill>
                    <a:srgbClr val="00B050"/>
                  </a:solidFill>
                  <a:latin typeface="Arial" panose="020B0604020202020204" pitchFamily="34" charset="0"/>
                  <a:ea typeface="Arial Unicode MS" panose="020B0604020202020204" pitchFamily="34" charset="-122"/>
                  <a:cs typeface="Arial" panose="020B0604020202020204" pitchFamily="34" charset="0"/>
                </a:rPr>
                <a:t>(</a:t>
              </a:r>
              <a:r>
                <a:rPr lang="en-US" altLang="zh-CN" baseline="30000" dirty="0">
                  <a:solidFill>
                    <a:srgbClr val="00B050"/>
                  </a:solidFill>
                  <a:latin typeface="Arial" panose="020B0604020202020204" pitchFamily="34" charset="0"/>
                  <a:ea typeface="Arial Unicode MS" panose="020B0604020202020204" pitchFamily="34" charset="-122"/>
                  <a:cs typeface="Arial" panose="020B0604020202020204" pitchFamily="34" charset="0"/>
                </a:rPr>
                <a:t>83</a:t>
              </a:r>
              <a:r>
                <a:rPr lang="en-US" altLang="zh-CN" dirty="0">
                  <a:solidFill>
                    <a:srgbClr val="00B050"/>
                  </a:solidFill>
                  <a:latin typeface="Arial" panose="020B0604020202020204" pitchFamily="34" charset="0"/>
                  <a:ea typeface="Arial Unicode MS" panose="020B0604020202020204" pitchFamily="34" charset="-122"/>
                  <a:cs typeface="Arial" panose="020B0604020202020204" pitchFamily="34" charset="0"/>
                </a:rPr>
                <a:t>Nb</a:t>
              </a:r>
              <a:r>
                <a:rPr lang="en-US" altLang="zh-CN" dirty="0" smtClean="0">
                  <a:solidFill>
                    <a:srgbClr val="00B050"/>
                  </a:solidFill>
                  <a:latin typeface="Arial" panose="020B0604020202020204" pitchFamily="34" charset="0"/>
                  <a:ea typeface="Arial Unicode MS" panose="020B0604020202020204" pitchFamily="34" charset="-122"/>
                  <a:cs typeface="Arial" panose="020B0604020202020204" pitchFamily="34" charset="0"/>
                </a:rPr>
                <a:t>)=1214 </a:t>
              </a:r>
              <a:r>
                <a:rPr lang="en-US" altLang="zh-CN" dirty="0" err="1" smtClean="0">
                  <a:solidFill>
                    <a:srgbClr val="00B050"/>
                  </a:solidFill>
                  <a:latin typeface="Arial" panose="020B0604020202020204" pitchFamily="34" charset="0"/>
                  <a:ea typeface="Arial Unicode MS" panose="020B0604020202020204" pitchFamily="34" charset="-122"/>
                  <a:cs typeface="Arial" panose="020B0604020202020204" pitchFamily="34" charset="0"/>
                </a:rPr>
                <a:t>keV</a:t>
              </a:r>
              <a:endParaRPr lang="zh-CN" altLang="en-US" dirty="0">
                <a:solidFill>
                  <a:srgbClr val="00B050"/>
                </a:solidFill>
              </a:endParaRPr>
            </a:p>
          </p:txBody>
        </p:sp>
        <p:sp>
          <p:nvSpPr>
            <p:cNvPr id="6" name="五角星 5"/>
            <p:cNvSpPr/>
            <p:nvPr/>
          </p:nvSpPr>
          <p:spPr>
            <a:xfrm>
              <a:off x="7574416" y="3196717"/>
              <a:ext cx="3048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五角星 18"/>
            <p:cNvSpPr/>
            <p:nvPr/>
          </p:nvSpPr>
          <p:spPr>
            <a:xfrm>
              <a:off x="7561962" y="2718413"/>
              <a:ext cx="304800" cy="304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370469" y="797496"/>
            <a:ext cx="8383857" cy="523220"/>
          </a:xfrm>
          <a:prstGeom prst="rect">
            <a:avLst/>
          </a:prstGeom>
          <a:ln w="28575">
            <a:solidFill>
              <a:srgbClr val="00B050"/>
            </a:solidFill>
          </a:ln>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ea typeface="宋体" charset="-122"/>
                <a:sym typeface="Symbol"/>
              </a:rPr>
              <a:t>Overproduction of </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-nucleus </a:t>
            </a:r>
            <a:r>
              <a:rPr lang="en-US" altLang="zh-CN" sz="2800" b="1" baseline="30000" dirty="0">
                <a:solidFill>
                  <a:srgbClr val="FF0000"/>
                </a:solidFill>
                <a:ea typeface="宋体" charset="-122"/>
                <a:sym typeface="Symbol"/>
              </a:rPr>
              <a:t>84</a:t>
            </a:r>
            <a:r>
              <a:rPr lang="en-US" altLang="zh-CN" sz="2800" b="1" dirty="0">
                <a:solidFill>
                  <a:srgbClr val="FF0000"/>
                </a:solidFill>
                <a:ea typeface="宋体" charset="-122"/>
                <a:sym typeface="Symbol"/>
              </a:rPr>
              <a:t>Sr</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p>
        </p:txBody>
      </p:sp>
      <p:sp>
        <p:nvSpPr>
          <p:cNvPr id="22" name="Text Box 14"/>
          <p:cNvSpPr txBox="1">
            <a:spLocks noChangeArrowheads="1"/>
          </p:cNvSpPr>
          <p:nvPr/>
        </p:nvSpPr>
        <p:spPr bwMode="auto">
          <a:xfrm>
            <a:off x="7924800" y="6288531"/>
            <a:ext cx="3886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1600" b="1" dirty="0" smtClean="0">
                <a:solidFill>
                  <a:srgbClr val="000066"/>
                </a:solidFill>
              </a:rPr>
              <a:t>Y.M. Xing et </a:t>
            </a:r>
            <a:r>
              <a:rPr lang="en-US" altLang="zh-CN" sz="1600" b="1" dirty="0">
                <a:solidFill>
                  <a:srgbClr val="000066"/>
                </a:solidFill>
              </a:rPr>
              <a:t>al., </a:t>
            </a:r>
            <a:r>
              <a:rPr lang="en-US" altLang="zh-CN" sz="1600" b="1" dirty="0" smtClean="0">
                <a:solidFill>
                  <a:srgbClr val="000066"/>
                </a:solidFill>
              </a:rPr>
              <a:t>PLB 781, 358 </a:t>
            </a:r>
            <a:r>
              <a:rPr lang="en-US" altLang="zh-CN" sz="1600" b="1" dirty="0">
                <a:solidFill>
                  <a:srgbClr val="000066"/>
                </a:solidFill>
              </a:rPr>
              <a:t>(</a:t>
            </a:r>
            <a:r>
              <a:rPr lang="en-US" altLang="zh-CN" sz="1600" b="1" dirty="0" smtClean="0">
                <a:solidFill>
                  <a:srgbClr val="000066"/>
                </a:solidFill>
              </a:rPr>
              <a:t>2018)</a:t>
            </a:r>
            <a:endParaRPr lang="en-US" altLang="zh-CN" sz="1600" b="1" dirty="0">
              <a:solidFill>
                <a:srgbClr val="000066"/>
              </a:solidFill>
            </a:endParaRPr>
          </a:p>
        </p:txBody>
      </p:sp>
      <p:sp>
        <p:nvSpPr>
          <p:cNvPr id="23"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592205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5"/>
          <p:cNvSpPr txBox="1">
            <a:spLocks noChangeArrowheads="1"/>
          </p:cNvSpPr>
          <p:nvPr/>
        </p:nvSpPr>
        <p:spPr bwMode="auto">
          <a:xfrm>
            <a:off x="762000" y="1371600"/>
            <a:ext cx="11125200"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ea typeface="宋体" charset="-122"/>
              </a:defRPr>
            </a:lvl1pPr>
            <a:lvl2pPr marL="800100" indent="-342900" eaLnBrk="0" hangingPunct="0">
              <a:defRPr>
                <a:solidFill>
                  <a:schemeClr val="tx1"/>
                </a:solidFill>
                <a:latin typeface="Arial" charset="0"/>
                <a:ea typeface="宋体" charset="-122"/>
              </a:defRPr>
            </a:lvl2pPr>
            <a:lvl3pPr marL="1257300" indent="-342900" eaLnBrk="0" hangingPunct="0">
              <a:defRPr>
                <a:solidFill>
                  <a:schemeClr val="tx1"/>
                </a:solidFill>
                <a:latin typeface="Arial" charset="0"/>
                <a:ea typeface="宋体" charset="-122"/>
              </a:defRPr>
            </a:lvl3pPr>
            <a:lvl4pPr marL="1714500" indent="-342900" eaLnBrk="0" hangingPunct="0">
              <a:defRPr>
                <a:solidFill>
                  <a:schemeClr val="tx1"/>
                </a:solidFill>
                <a:latin typeface="Arial" charset="0"/>
                <a:ea typeface="宋体" charset="-122"/>
              </a:defRPr>
            </a:lvl4pPr>
            <a:lvl5pPr marL="2171700" indent="-342900" eaLnBrk="0" hangingPunct="0">
              <a:defRPr>
                <a:solidFill>
                  <a:schemeClr val="tx1"/>
                </a:solidFill>
                <a:latin typeface="Arial" charset="0"/>
                <a:ea typeface="宋体" charset="-122"/>
              </a:defRPr>
            </a:lvl5pPr>
            <a:lvl6pPr marL="2628900" indent="-342900" eaLnBrk="0" fontAlgn="base" hangingPunct="0">
              <a:spcBef>
                <a:spcPct val="0"/>
              </a:spcBef>
              <a:spcAft>
                <a:spcPct val="0"/>
              </a:spcAft>
              <a:defRPr>
                <a:solidFill>
                  <a:schemeClr val="tx1"/>
                </a:solidFill>
                <a:latin typeface="Arial" charset="0"/>
                <a:ea typeface="宋体" charset="-122"/>
              </a:defRPr>
            </a:lvl6pPr>
            <a:lvl7pPr marL="3086100" indent="-342900" eaLnBrk="0" fontAlgn="base" hangingPunct="0">
              <a:spcBef>
                <a:spcPct val="0"/>
              </a:spcBef>
              <a:spcAft>
                <a:spcPct val="0"/>
              </a:spcAft>
              <a:defRPr>
                <a:solidFill>
                  <a:schemeClr val="tx1"/>
                </a:solidFill>
                <a:latin typeface="Arial" charset="0"/>
                <a:ea typeface="宋体" charset="-122"/>
              </a:defRPr>
            </a:lvl7pPr>
            <a:lvl8pPr marL="3543300" indent="-342900" eaLnBrk="0" fontAlgn="base" hangingPunct="0">
              <a:spcBef>
                <a:spcPct val="0"/>
              </a:spcBef>
              <a:spcAft>
                <a:spcPct val="0"/>
              </a:spcAft>
              <a:defRPr>
                <a:solidFill>
                  <a:schemeClr val="tx1"/>
                </a:solidFill>
                <a:latin typeface="Arial" charset="0"/>
                <a:ea typeface="宋体" charset="-122"/>
              </a:defRPr>
            </a:lvl8pPr>
            <a:lvl9pPr marL="4000500" indent="-342900" eaLnBrk="0" fontAlgn="base" hangingPunct="0">
              <a:spcBef>
                <a:spcPct val="0"/>
              </a:spcBef>
              <a:spcAft>
                <a:spcPct val="0"/>
              </a:spcAft>
              <a:defRPr>
                <a:solidFill>
                  <a:schemeClr val="tx1"/>
                </a:solidFill>
                <a:latin typeface="Arial" charset="0"/>
                <a:ea typeface="宋体" charset="-122"/>
              </a:defRPr>
            </a:lvl9pPr>
          </a:lstStyle>
          <a:p>
            <a:pPr eaLnBrk="1" hangingPunct="1">
              <a:spcBef>
                <a:spcPct val="20000"/>
              </a:spcBef>
              <a:buFontTx/>
              <a:buAutoNum type="arabicParenR"/>
            </a:pPr>
            <a:r>
              <a:rPr lang="en-US" altLang="zh-CN" sz="2800" b="1" dirty="0">
                <a:solidFill>
                  <a:srgbClr val="000066"/>
                </a:solidFill>
                <a:latin typeface="Times New Roman" pitchFamily="18" charset="0"/>
              </a:rPr>
              <a:t>IMS becomes available in </a:t>
            </a:r>
            <a:r>
              <a:rPr lang="en-US" altLang="zh-CN" sz="2800" b="1" dirty="0" err="1">
                <a:solidFill>
                  <a:srgbClr val="000066"/>
                </a:solidFill>
                <a:latin typeface="Times New Roman" pitchFamily="18" charset="0"/>
              </a:rPr>
              <a:t>CSRe</a:t>
            </a:r>
            <a:r>
              <a:rPr lang="en-US" altLang="zh-CN" sz="2800" b="1" dirty="0">
                <a:solidFill>
                  <a:srgbClr val="000066"/>
                </a:solidFill>
                <a:latin typeface="Times New Roman" pitchFamily="18" charset="0"/>
              </a:rPr>
              <a:t>-Lanzhou and </a:t>
            </a:r>
            <a:r>
              <a:rPr lang="en-US" altLang="zh-CN" sz="2800" b="1" dirty="0" smtClean="0">
                <a:solidFill>
                  <a:srgbClr val="000066"/>
                </a:solidFill>
                <a:latin typeface="Times New Roman" pitchFamily="18" charset="0"/>
              </a:rPr>
              <a:t>new masses have </a:t>
            </a:r>
            <a:r>
              <a:rPr lang="en-US" altLang="zh-CN" sz="2800" b="1" dirty="0">
                <a:solidFill>
                  <a:srgbClr val="000066"/>
                </a:solidFill>
                <a:latin typeface="Times New Roman" pitchFamily="18" charset="0"/>
              </a:rPr>
              <a:t>been obtained in the very neutron-deficient region below </a:t>
            </a:r>
            <a:r>
              <a:rPr lang="en-US" altLang="zh-CN" sz="2800" b="1" dirty="0" smtClean="0">
                <a:solidFill>
                  <a:srgbClr val="000066"/>
                </a:solidFill>
                <a:latin typeface="Times New Roman" pitchFamily="18" charset="0"/>
              </a:rPr>
              <a:t>A=100. </a:t>
            </a:r>
            <a:endParaRPr lang="en-US" altLang="zh-CN" sz="2800" b="1" dirty="0">
              <a:solidFill>
                <a:srgbClr val="000066"/>
              </a:solidFill>
              <a:latin typeface="Times New Roman" pitchFamily="18" charset="0"/>
            </a:endParaRPr>
          </a:p>
          <a:p>
            <a:pPr eaLnBrk="1" hangingPunct="1">
              <a:spcBef>
                <a:spcPct val="20000"/>
              </a:spcBef>
              <a:buFontTx/>
              <a:buAutoNum type="arabicParenR"/>
            </a:pPr>
            <a:r>
              <a:rPr lang="en-US" altLang="zh-CN" sz="2800" b="1" dirty="0">
                <a:solidFill>
                  <a:srgbClr val="000066"/>
                </a:solidFill>
                <a:latin typeface="Times New Roman" pitchFamily="18" charset="0"/>
              </a:rPr>
              <a:t>Some issues in the studies of nuclear astrophysics and nuclear structure have been </a:t>
            </a:r>
            <a:r>
              <a:rPr lang="en-US" altLang="zh-CN" sz="2800" b="1" dirty="0" smtClean="0">
                <a:solidFill>
                  <a:srgbClr val="000066"/>
                </a:solidFill>
                <a:latin typeface="Times New Roman" pitchFamily="18" charset="0"/>
              </a:rPr>
              <a:t>addressed.</a:t>
            </a:r>
            <a:endParaRPr lang="en-US" altLang="zh-CN" sz="2800" b="1" dirty="0">
              <a:solidFill>
                <a:srgbClr val="000066"/>
              </a:solidFill>
              <a:latin typeface="Times New Roman" pitchFamily="18" charset="0"/>
            </a:endParaRPr>
          </a:p>
          <a:p>
            <a:pPr marL="0" indent="0" eaLnBrk="1" hangingPunct="1">
              <a:spcBef>
                <a:spcPct val="20000"/>
              </a:spcBef>
            </a:pPr>
            <a:r>
              <a:rPr lang="en-US" altLang="zh-CN" sz="2800" b="1" dirty="0" smtClean="0">
                <a:solidFill>
                  <a:schemeClr val="bg1">
                    <a:lumMod val="50000"/>
                  </a:schemeClr>
                </a:solidFill>
                <a:latin typeface="Times New Roman" pitchFamily="18" charset="0"/>
              </a:rPr>
              <a:t>3) In-ring </a:t>
            </a:r>
            <a:r>
              <a:rPr lang="en-US" altLang="zh-CN" sz="2800" b="1" dirty="0">
                <a:solidFill>
                  <a:schemeClr val="bg1">
                    <a:lumMod val="50000"/>
                  </a:schemeClr>
                </a:solidFill>
                <a:latin typeface="Times New Roman" pitchFamily="18" charset="0"/>
              </a:rPr>
              <a:t>decay is observed and partial half-life measured </a:t>
            </a:r>
            <a:r>
              <a:rPr lang="en-US" altLang="zh-CN" sz="2800" b="1" dirty="0" smtClean="0">
                <a:solidFill>
                  <a:schemeClr val="bg1">
                    <a:lumMod val="50000"/>
                  </a:schemeClr>
                </a:solidFill>
                <a:latin typeface="Times New Roman" pitchFamily="18" charset="0"/>
              </a:rPr>
              <a:t>which </a:t>
            </a:r>
            <a:r>
              <a:rPr lang="en-US" altLang="zh-CN" sz="2800" b="1" dirty="0">
                <a:solidFill>
                  <a:schemeClr val="bg1">
                    <a:lumMod val="50000"/>
                  </a:schemeClr>
                </a:solidFill>
                <a:latin typeface="Times New Roman" pitchFamily="18" charset="0"/>
              </a:rPr>
              <a:t>shows </a:t>
            </a:r>
            <a:endParaRPr lang="en-US" altLang="zh-CN" sz="2800" b="1" dirty="0" smtClean="0">
              <a:solidFill>
                <a:schemeClr val="bg1">
                  <a:lumMod val="50000"/>
                </a:schemeClr>
              </a:solidFill>
              <a:latin typeface="Times New Roman" pitchFamily="18" charset="0"/>
            </a:endParaRPr>
          </a:p>
          <a:p>
            <a:pPr marL="0" indent="0" eaLnBrk="1" hangingPunct="1">
              <a:spcBef>
                <a:spcPct val="20000"/>
              </a:spcBef>
            </a:pPr>
            <a:r>
              <a:rPr lang="en-US" altLang="zh-CN" sz="2800" b="1" dirty="0">
                <a:solidFill>
                  <a:schemeClr val="bg1">
                    <a:lumMod val="50000"/>
                  </a:schemeClr>
                </a:solidFill>
                <a:latin typeface="Times New Roman" pitchFamily="18" charset="0"/>
              </a:rPr>
              <a:t> </a:t>
            </a:r>
            <a:r>
              <a:rPr lang="en-US" altLang="zh-CN" sz="2800" b="1" dirty="0" smtClean="0">
                <a:solidFill>
                  <a:schemeClr val="bg1">
                    <a:lumMod val="50000"/>
                  </a:schemeClr>
                </a:solidFill>
                <a:latin typeface="Times New Roman" pitchFamily="18" charset="0"/>
              </a:rPr>
              <a:t>    the </a:t>
            </a:r>
            <a:r>
              <a:rPr lang="en-US" altLang="zh-CN" sz="2800" b="1" dirty="0">
                <a:solidFill>
                  <a:schemeClr val="bg1">
                    <a:lumMod val="50000"/>
                  </a:schemeClr>
                </a:solidFill>
                <a:latin typeface="Times New Roman" pitchFamily="18" charset="0"/>
              </a:rPr>
              <a:t>capability of IMS at </a:t>
            </a:r>
            <a:r>
              <a:rPr lang="en-US" altLang="zh-CN" sz="2800" b="1" dirty="0" err="1" smtClean="0">
                <a:solidFill>
                  <a:schemeClr val="bg1">
                    <a:lumMod val="50000"/>
                  </a:schemeClr>
                </a:solidFill>
                <a:latin typeface="Times New Roman" pitchFamily="18" charset="0"/>
              </a:rPr>
              <a:t>CSRe</a:t>
            </a:r>
            <a:r>
              <a:rPr lang="en-US" altLang="zh-CN" sz="2800" b="1" dirty="0" smtClean="0">
                <a:solidFill>
                  <a:schemeClr val="bg1">
                    <a:lumMod val="50000"/>
                  </a:schemeClr>
                </a:solidFill>
                <a:latin typeface="Times New Roman" pitchFamily="18" charset="0"/>
              </a:rPr>
              <a:t>.</a:t>
            </a:r>
            <a:endParaRPr lang="en-US" altLang="zh-CN" sz="2800" b="1" dirty="0">
              <a:solidFill>
                <a:schemeClr val="bg1">
                  <a:lumMod val="50000"/>
                </a:schemeClr>
              </a:solidFill>
              <a:latin typeface="Times New Roman" pitchFamily="18" charset="0"/>
            </a:endParaRPr>
          </a:p>
          <a:p>
            <a:pPr marL="0" indent="0" eaLnBrk="1" hangingPunct="1">
              <a:spcBef>
                <a:spcPct val="20000"/>
              </a:spcBef>
            </a:pPr>
            <a:r>
              <a:rPr lang="en-US" altLang="zh-CN" sz="2800" b="1" dirty="0" smtClean="0">
                <a:solidFill>
                  <a:schemeClr val="bg1">
                    <a:lumMod val="50000"/>
                  </a:schemeClr>
                </a:solidFill>
                <a:latin typeface="Times New Roman" pitchFamily="18" charset="0"/>
              </a:rPr>
              <a:t>4) Mass </a:t>
            </a:r>
            <a:r>
              <a:rPr lang="en-US" altLang="zh-CN" sz="2800" b="1" dirty="0">
                <a:solidFill>
                  <a:schemeClr val="bg1">
                    <a:lumMod val="50000"/>
                  </a:schemeClr>
                </a:solidFill>
                <a:latin typeface="Times New Roman" pitchFamily="18" charset="0"/>
              </a:rPr>
              <a:t>measurement for the shortest state of 70 </a:t>
            </a:r>
            <a:r>
              <a:rPr lang="en-US" altLang="zh-CN" sz="2800" b="1" dirty="0">
                <a:solidFill>
                  <a:schemeClr val="bg1">
                    <a:lumMod val="50000"/>
                  </a:schemeClr>
                </a:solidFill>
                <a:latin typeface="Symbol" pitchFamily="18" charset="2"/>
              </a:rPr>
              <a:t>m</a:t>
            </a:r>
            <a:r>
              <a:rPr lang="en-US" altLang="zh-CN" sz="2800" b="1" dirty="0">
                <a:solidFill>
                  <a:schemeClr val="bg1">
                    <a:lumMod val="50000"/>
                  </a:schemeClr>
                </a:solidFill>
                <a:latin typeface="Times New Roman" pitchFamily="18" charset="0"/>
              </a:rPr>
              <a:t>s is achieved </a:t>
            </a:r>
            <a:endParaRPr lang="en-US" altLang="zh-CN" sz="2800" b="1" dirty="0" smtClean="0">
              <a:solidFill>
                <a:schemeClr val="bg1">
                  <a:lumMod val="50000"/>
                </a:schemeClr>
              </a:solidFill>
              <a:latin typeface="Times New Roman" pitchFamily="18" charset="0"/>
            </a:endParaRPr>
          </a:p>
          <a:p>
            <a:pPr marL="0" indent="0" eaLnBrk="1" hangingPunct="1">
              <a:spcBef>
                <a:spcPct val="20000"/>
              </a:spcBef>
            </a:pPr>
            <a:r>
              <a:rPr lang="en-US" altLang="zh-CN" sz="2800" b="1" dirty="0" smtClean="0">
                <a:solidFill>
                  <a:srgbClr val="00B050"/>
                </a:solidFill>
                <a:latin typeface="Times New Roman" pitchFamily="18" charset="0"/>
              </a:rPr>
              <a:t>5</a:t>
            </a:r>
            <a:r>
              <a:rPr lang="en-US" altLang="zh-CN" sz="2800" b="1" dirty="0">
                <a:solidFill>
                  <a:srgbClr val="00B050"/>
                </a:solidFill>
                <a:latin typeface="Times New Roman" pitchFamily="18" charset="0"/>
              </a:rPr>
              <a:t>) </a:t>
            </a:r>
            <a:r>
              <a:rPr lang="en-US" altLang="zh-CN" sz="2800" b="1" dirty="0" smtClean="0">
                <a:solidFill>
                  <a:srgbClr val="00B050"/>
                </a:solidFill>
                <a:latin typeface="Times New Roman" pitchFamily="18" charset="0"/>
              </a:rPr>
              <a:t>We </a:t>
            </a:r>
            <a:r>
              <a:rPr lang="en-US" altLang="zh-CN" sz="2800" b="1" dirty="0">
                <a:solidFill>
                  <a:srgbClr val="00B050"/>
                </a:solidFill>
                <a:latin typeface="Times New Roman" pitchFamily="18" charset="0"/>
              </a:rPr>
              <a:t>will develop and use a Double-</a:t>
            </a:r>
            <a:r>
              <a:rPr lang="en-US" altLang="zh-CN" sz="2800" b="1" dirty="0" err="1">
                <a:solidFill>
                  <a:srgbClr val="00B050"/>
                </a:solidFill>
                <a:latin typeface="Times New Roman" pitchFamily="18" charset="0"/>
              </a:rPr>
              <a:t>ToF</a:t>
            </a:r>
            <a:r>
              <a:rPr lang="en-US" altLang="zh-CN" sz="2800" b="1" dirty="0">
                <a:solidFill>
                  <a:srgbClr val="00B050"/>
                </a:solidFill>
                <a:latin typeface="Times New Roman" pitchFamily="18" charset="0"/>
              </a:rPr>
              <a:t> IMS technique, which </a:t>
            </a:r>
            <a:r>
              <a:rPr lang="en-US" altLang="zh-CN" sz="2800" b="1" dirty="0" smtClean="0">
                <a:solidFill>
                  <a:srgbClr val="00B050"/>
                </a:solidFill>
                <a:latin typeface="Times New Roman" pitchFamily="18" charset="0"/>
              </a:rPr>
              <a:t>may</a:t>
            </a:r>
          </a:p>
          <a:p>
            <a:pPr marL="0" indent="0" eaLnBrk="1" hangingPunct="1">
              <a:spcBef>
                <a:spcPct val="20000"/>
              </a:spcBef>
            </a:pPr>
            <a:r>
              <a:rPr lang="en-US" altLang="zh-CN" sz="2800" b="1" dirty="0">
                <a:solidFill>
                  <a:srgbClr val="00B050"/>
                </a:solidFill>
                <a:latin typeface="Times New Roman" pitchFamily="18" charset="0"/>
              </a:rPr>
              <a:t> </a:t>
            </a:r>
            <a:r>
              <a:rPr lang="en-US" altLang="zh-CN" sz="2800" b="1" dirty="0" smtClean="0">
                <a:solidFill>
                  <a:srgbClr val="00B050"/>
                </a:solidFill>
                <a:latin typeface="Times New Roman" pitchFamily="18" charset="0"/>
              </a:rPr>
              <a:t>    </a:t>
            </a:r>
            <a:r>
              <a:rPr lang="en-US" altLang="zh-CN" sz="2800" b="1" dirty="0">
                <a:solidFill>
                  <a:srgbClr val="00B050"/>
                </a:solidFill>
                <a:latin typeface="Times New Roman" pitchFamily="18" charset="0"/>
              </a:rPr>
              <a:t>further improve the precision of IMS in </a:t>
            </a:r>
            <a:r>
              <a:rPr lang="en-US" altLang="zh-CN" sz="2800" b="1" dirty="0" err="1">
                <a:solidFill>
                  <a:srgbClr val="00B050"/>
                </a:solidFill>
                <a:latin typeface="Times New Roman" pitchFamily="18" charset="0"/>
              </a:rPr>
              <a:t>CSRe</a:t>
            </a:r>
            <a:r>
              <a:rPr lang="en-US" altLang="zh-CN" sz="2800" b="1" dirty="0">
                <a:solidFill>
                  <a:srgbClr val="00B050"/>
                </a:solidFill>
                <a:latin typeface="Times New Roman" pitchFamily="18" charset="0"/>
              </a:rPr>
              <a:t>.</a:t>
            </a:r>
          </a:p>
        </p:txBody>
      </p:sp>
      <p:sp>
        <p:nvSpPr>
          <p:cNvPr id="4"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6"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243468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293222" y="3074176"/>
            <a:ext cx="181821" cy="371513"/>
          </a:xfrm>
          <a:prstGeom prst="rect">
            <a:avLst/>
          </a:prstGeom>
          <a:noFill/>
          <a:ln w="9525" algn="ctr">
            <a:noFill/>
            <a:miter lim="800000"/>
            <a:headEnd/>
            <a:tailEnd/>
          </a:ln>
          <a:effectLst/>
        </p:spPr>
        <p:txBody>
          <a:bodyPr wrap="none" lIns="90000" tIns="46800" rIns="90000" bIns="46800" anchor="ctr">
            <a:spAutoFit/>
          </a:bodyPr>
          <a:lstStyle/>
          <a:p>
            <a:pPr algn="ctr"/>
            <a:endParaRPr lang="zh-CN" altLang="en-US">
              <a:solidFill>
                <a:srgbClr val="FFFFFF"/>
              </a:solidFill>
              <a:latin typeface="Arial" charset="0"/>
            </a:endParaRPr>
          </a:p>
        </p:txBody>
      </p:sp>
      <p:sp>
        <p:nvSpPr>
          <p:cNvPr id="41987" name="Rectangle 3"/>
          <p:cNvSpPr>
            <a:spLocks noChangeArrowheads="1"/>
          </p:cNvSpPr>
          <p:nvPr/>
        </p:nvSpPr>
        <p:spPr bwMode="auto">
          <a:xfrm>
            <a:off x="6148758" y="3110687"/>
            <a:ext cx="181822" cy="371513"/>
          </a:xfrm>
          <a:prstGeom prst="rect">
            <a:avLst/>
          </a:prstGeom>
          <a:noFill/>
          <a:ln w="9525" algn="ctr">
            <a:noFill/>
            <a:miter lim="800000"/>
            <a:headEnd/>
            <a:tailEnd/>
          </a:ln>
          <a:effectLst/>
        </p:spPr>
        <p:txBody>
          <a:bodyPr wrap="none" lIns="90000" tIns="46800" rIns="90000" bIns="46800" anchor="ctr">
            <a:spAutoFit/>
          </a:bodyPr>
          <a:lstStyle/>
          <a:p>
            <a:pPr algn="ctr"/>
            <a:endParaRPr lang="zh-CN" altLang="en-US">
              <a:solidFill>
                <a:srgbClr val="FFFFFF"/>
              </a:solidFill>
              <a:latin typeface="Arial" charset="0"/>
            </a:endParaRPr>
          </a:p>
        </p:txBody>
      </p:sp>
      <p:pic>
        <p:nvPicPr>
          <p:cNvPr id="41988" name="Picture 4" descr="未命名"/>
          <p:cNvPicPr>
            <a:picLocks noChangeAspect="1" noChangeArrowheads="1"/>
          </p:cNvPicPr>
          <p:nvPr/>
        </p:nvPicPr>
        <p:blipFill>
          <a:blip r:embed="rId4"/>
          <a:srcRect l="2180" t="8482" r="186" b="1630"/>
          <a:stretch>
            <a:fillRect/>
          </a:stretch>
        </p:blipFill>
        <p:spPr bwMode="auto">
          <a:xfrm>
            <a:off x="1524000" y="838200"/>
            <a:ext cx="8915400" cy="5880100"/>
          </a:xfrm>
          <a:prstGeom prst="rect">
            <a:avLst/>
          </a:prstGeom>
          <a:noFill/>
          <a:ln w="9525">
            <a:noFill/>
            <a:miter lim="800000"/>
            <a:headEnd/>
            <a:tailEnd/>
          </a:ln>
        </p:spPr>
      </p:pic>
      <p:sp>
        <p:nvSpPr>
          <p:cNvPr id="41989" name="Line 5"/>
          <p:cNvSpPr>
            <a:spLocks noChangeShapeType="1"/>
          </p:cNvSpPr>
          <p:nvPr/>
        </p:nvSpPr>
        <p:spPr bwMode="auto">
          <a:xfrm flipV="1">
            <a:off x="2286001" y="1181101"/>
            <a:ext cx="720725" cy="360363"/>
          </a:xfrm>
          <a:prstGeom prst="line">
            <a:avLst/>
          </a:prstGeom>
          <a:noFill/>
          <a:ln w="50800">
            <a:solidFill>
              <a:srgbClr val="800000"/>
            </a:solidFill>
            <a:round/>
            <a:headEnd/>
            <a:tailEnd type="triangle" w="med" len="med"/>
          </a:ln>
          <a:effectLst/>
        </p:spPr>
        <p:txBody>
          <a:bodyPr lIns="90000" tIns="46800" rIns="90000" bIns="46800">
            <a:spAutoFit/>
          </a:bodyPr>
          <a:lstStyle/>
          <a:p>
            <a:endParaRPr lang="zh-CN" altLang="en-US">
              <a:solidFill>
                <a:srgbClr val="FFFFFF"/>
              </a:solidFill>
              <a:latin typeface="Arial" charset="0"/>
            </a:endParaRPr>
          </a:p>
        </p:txBody>
      </p:sp>
      <p:sp>
        <p:nvSpPr>
          <p:cNvPr id="41990" name="Text Box 6"/>
          <p:cNvSpPr txBox="1">
            <a:spLocks noChangeArrowheads="1"/>
          </p:cNvSpPr>
          <p:nvPr/>
        </p:nvSpPr>
        <p:spPr bwMode="auto">
          <a:xfrm rot="20070299">
            <a:off x="1888405" y="984718"/>
            <a:ext cx="1234931" cy="402291"/>
          </a:xfrm>
          <a:prstGeom prst="rect">
            <a:avLst/>
          </a:prstGeom>
          <a:noFill/>
          <a:ln w="9525" algn="ctr">
            <a:noFill/>
            <a:miter lim="800000"/>
            <a:headEnd/>
            <a:tailEnd/>
          </a:ln>
          <a:effectLst/>
        </p:spPr>
        <p:txBody>
          <a:bodyPr wrap="none" lIns="90000" tIns="46800" rIns="90000" bIns="46800">
            <a:spAutoFit/>
          </a:bodyPr>
          <a:lstStyle/>
          <a:p>
            <a:pPr algn="ctr"/>
            <a:r>
              <a:rPr lang="en-US" altLang="zh-CN" sz="2000" b="1" dirty="0">
                <a:solidFill>
                  <a:srgbClr val="990033"/>
                </a:solidFill>
                <a:latin typeface="Arial" charset="0"/>
              </a:rPr>
              <a:t>Injection</a:t>
            </a:r>
          </a:p>
        </p:txBody>
      </p:sp>
      <p:sp>
        <p:nvSpPr>
          <p:cNvPr id="41993" name="Line 4"/>
          <p:cNvSpPr>
            <a:spLocks noChangeShapeType="1"/>
          </p:cNvSpPr>
          <p:nvPr/>
        </p:nvSpPr>
        <p:spPr bwMode="auto">
          <a:xfrm>
            <a:off x="3496469" y="4783138"/>
            <a:ext cx="1167606" cy="1693862"/>
          </a:xfrm>
          <a:prstGeom prst="line">
            <a:avLst/>
          </a:prstGeom>
          <a:noFill/>
          <a:ln w="25400">
            <a:solidFill>
              <a:srgbClr val="FF0000"/>
            </a:solidFill>
            <a:round/>
            <a:headEnd/>
            <a:tailEnd type="triangle" w="med" len="med"/>
          </a:ln>
          <a:effectLst/>
        </p:spPr>
        <p:txBody>
          <a:bodyPr wrap="none" lIns="90000" tIns="46800" rIns="90000" bIns="46800" anchor="ctr"/>
          <a:lstStyle/>
          <a:p>
            <a:endParaRPr lang="zh-CN" altLang="en-US">
              <a:solidFill>
                <a:srgbClr val="FFFFFF"/>
              </a:solidFill>
              <a:latin typeface="Arial" charset="0"/>
            </a:endParaRPr>
          </a:p>
        </p:txBody>
      </p:sp>
      <p:sp>
        <p:nvSpPr>
          <p:cNvPr id="41994" name="Line 5"/>
          <p:cNvSpPr>
            <a:spLocks noChangeShapeType="1"/>
          </p:cNvSpPr>
          <p:nvPr/>
        </p:nvSpPr>
        <p:spPr bwMode="auto">
          <a:xfrm flipH="1">
            <a:off x="7696200" y="4706938"/>
            <a:ext cx="1063625" cy="1770062"/>
          </a:xfrm>
          <a:prstGeom prst="line">
            <a:avLst/>
          </a:prstGeom>
          <a:noFill/>
          <a:ln w="25400">
            <a:solidFill>
              <a:srgbClr val="FF0000"/>
            </a:solidFill>
            <a:round/>
            <a:headEnd/>
            <a:tailEnd type="triangle" w="med" len="med"/>
          </a:ln>
          <a:effectLst/>
        </p:spPr>
        <p:txBody>
          <a:bodyPr wrap="none" lIns="90000" tIns="46800" rIns="90000" bIns="46800" anchor="ctr"/>
          <a:lstStyle/>
          <a:p>
            <a:endParaRPr lang="zh-CN" altLang="en-US">
              <a:solidFill>
                <a:srgbClr val="FFFFFF"/>
              </a:solidFill>
              <a:latin typeface="Arial" charset="0"/>
            </a:endParaRPr>
          </a:p>
        </p:txBody>
      </p:sp>
      <p:sp>
        <p:nvSpPr>
          <p:cNvPr id="41995" name="Text Box 7"/>
          <p:cNvSpPr txBox="1">
            <a:spLocks noChangeArrowheads="1"/>
          </p:cNvSpPr>
          <p:nvPr/>
        </p:nvSpPr>
        <p:spPr bwMode="auto">
          <a:xfrm>
            <a:off x="4800600" y="3581400"/>
            <a:ext cx="2736850" cy="863600"/>
          </a:xfrm>
          <a:prstGeom prst="rect">
            <a:avLst/>
          </a:prstGeom>
          <a:noFill/>
          <a:ln w="25400">
            <a:solidFill>
              <a:srgbClr val="7030A0"/>
            </a:solidFill>
            <a:miter lim="800000"/>
            <a:headEnd/>
            <a:tailEnd/>
          </a:ln>
          <a:effectLst/>
        </p:spPr>
        <p:txBody>
          <a:bodyPr lIns="90000" tIns="46800" rIns="90000" bIns="46800">
            <a:spAutoFit/>
          </a:bodyPr>
          <a:lstStyle/>
          <a:p>
            <a:pPr algn="ctr">
              <a:spcBef>
                <a:spcPct val="50000"/>
              </a:spcBef>
            </a:pPr>
            <a:r>
              <a:rPr lang="en-US" altLang="zh-CN" sz="2000" b="1" dirty="0">
                <a:solidFill>
                  <a:srgbClr val="FF0000"/>
                </a:solidFill>
              </a:rPr>
              <a:t>Double-</a:t>
            </a:r>
            <a:r>
              <a:rPr lang="en-US" altLang="zh-CN" sz="2000" b="1" dirty="0" err="1">
                <a:solidFill>
                  <a:srgbClr val="FF0000"/>
                </a:solidFill>
              </a:rPr>
              <a:t>ToF</a:t>
            </a:r>
            <a:r>
              <a:rPr lang="en-US" altLang="zh-CN" sz="2000" b="1" dirty="0">
                <a:solidFill>
                  <a:srgbClr val="FF0000"/>
                </a:solidFill>
              </a:rPr>
              <a:t>  Detectors</a:t>
            </a:r>
          </a:p>
          <a:p>
            <a:pPr algn="ctr">
              <a:spcBef>
                <a:spcPct val="50000"/>
              </a:spcBef>
            </a:pPr>
            <a:r>
              <a:rPr lang="en-US" altLang="zh-CN" sz="2000" b="1" dirty="0">
                <a:solidFill>
                  <a:srgbClr val="FF0000"/>
                </a:solidFill>
              </a:rPr>
              <a:t>18 m ( 85 ns )</a:t>
            </a:r>
          </a:p>
        </p:txBody>
      </p:sp>
      <p:pic>
        <p:nvPicPr>
          <p:cNvPr id="15" name="Picture 7" descr="IMG_0141-1"/>
          <p:cNvPicPr>
            <a:picLocks noChangeAspect="1" noChangeArrowheads="1"/>
          </p:cNvPicPr>
          <p:nvPr/>
        </p:nvPicPr>
        <p:blipFill>
          <a:blip r:embed="rId5"/>
          <a:srcRect/>
          <a:stretch>
            <a:fillRect/>
          </a:stretch>
        </p:blipFill>
        <p:spPr bwMode="auto">
          <a:xfrm>
            <a:off x="7848600" y="3276600"/>
            <a:ext cx="1981200" cy="1430338"/>
          </a:xfrm>
          <a:prstGeom prst="rect">
            <a:avLst/>
          </a:prstGeom>
          <a:noFill/>
          <a:ln w="9525">
            <a:noFill/>
            <a:miter lim="800000"/>
            <a:headEnd/>
            <a:tailEnd/>
          </a:ln>
        </p:spPr>
      </p:pic>
      <p:pic>
        <p:nvPicPr>
          <p:cNvPr id="16" name="Picture 7" descr="IMG_0141-1"/>
          <p:cNvPicPr>
            <a:picLocks noChangeAspect="1" noChangeArrowheads="1"/>
          </p:cNvPicPr>
          <p:nvPr/>
        </p:nvPicPr>
        <p:blipFill>
          <a:blip r:embed="rId5"/>
          <a:srcRect/>
          <a:stretch>
            <a:fillRect/>
          </a:stretch>
        </p:blipFill>
        <p:spPr bwMode="auto">
          <a:xfrm>
            <a:off x="2514600" y="3294062"/>
            <a:ext cx="1981200" cy="1430338"/>
          </a:xfrm>
          <a:prstGeom prst="rect">
            <a:avLst/>
          </a:prstGeom>
          <a:noFill/>
          <a:ln w="9525">
            <a:noFill/>
            <a:miter lim="800000"/>
            <a:headEnd/>
            <a:tailEnd/>
          </a:ln>
        </p:spPr>
      </p:pic>
      <p:sp>
        <p:nvSpPr>
          <p:cNvPr id="3" name="TextBox 2"/>
          <p:cNvSpPr txBox="1"/>
          <p:nvPr/>
        </p:nvSpPr>
        <p:spPr>
          <a:xfrm>
            <a:off x="4622921" y="2133600"/>
            <a:ext cx="2992102" cy="523220"/>
          </a:xfrm>
          <a:prstGeom prst="rect">
            <a:avLst/>
          </a:prstGeom>
          <a:noFill/>
        </p:spPr>
        <p:txBody>
          <a:bodyPr wrap="none" rtlCol="0">
            <a:spAutoFit/>
          </a:bodyPr>
          <a:lstStyle/>
          <a:p>
            <a:pPr algn="ctr"/>
            <a:r>
              <a:rPr lang="en-US" altLang="zh-CN" sz="2800" b="1" dirty="0">
                <a:solidFill>
                  <a:srgbClr val="C00000"/>
                </a:solidFill>
                <a:latin typeface="Arial" charset="0"/>
              </a:rPr>
              <a:t>Double-</a:t>
            </a:r>
            <a:r>
              <a:rPr lang="en-US" altLang="zh-CN" sz="2800" b="1" dirty="0" err="1">
                <a:solidFill>
                  <a:srgbClr val="C00000"/>
                </a:solidFill>
                <a:latin typeface="Arial" charset="0"/>
              </a:rPr>
              <a:t>ToF</a:t>
            </a:r>
            <a:r>
              <a:rPr lang="en-US" altLang="zh-CN" sz="2800" b="1" dirty="0">
                <a:solidFill>
                  <a:srgbClr val="C00000"/>
                </a:solidFill>
                <a:latin typeface="Arial" charset="0"/>
              </a:rPr>
              <a:t> IMS</a:t>
            </a:r>
          </a:p>
        </p:txBody>
      </p:sp>
      <p:graphicFrame>
        <p:nvGraphicFramePr>
          <p:cNvPr id="2" name="对象 1"/>
          <p:cNvGraphicFramePr>
            <a:graphicFrameLocks noChangeAspect="1"/>
          </p:cNvGraphicFramePr>
          <p:nvPr>
            <p:extLst/>
          </p:nvPr>
        </p:nvGraphicFramePr>
        <p:xfrm>
          <a:off x="4953000" y="4938712"/>
          <a:ext cx="2451100" cy="700088"/>
        </p:xfrm>
        <a:graphic>
          <a:graphicData uri="http://schemas.openxmlformats.org/presentationml/2006/ole">
            <mc:AlternateContent xmlns:mc="http://schemas.openxmlformats.org/markup-compatibility/2006">
              <mc:Choice xmlns:v="urn:schemas-microsoft-com:vml" Requires="v">
                <p:oleObj spid="_x0000_s25694" name="公式" r:id="rId6" imgW="800100" imgH="228600" progId="Equation.3">
                  <p:embed/>
                </p:oleObj>
              </mc:Choice>
              <mc:Fallback>
                <p:oleObj name="公式" r:id="rId6" imgW="8001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4938712"/>
                        <a:ext cx="2451100" cy="700088"/>
                      </a:xfrm>
                      <a:prstGeom prst="rect">
                        <a:avLst/>
                      </a:prstGeom>
                      <a:noFill/>
                      <a:ln w="22225">
                        <a:solidFill>
                          <a:srgbClr val="7030A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椭圆 22"/>
          <p:cNvSpPr/>
          <p:nvPr/>
        </p:nvSpPr>
        <p:spPr>
          <a:xfrm rot="19175605">
            <a:off x="8626051" y="868594"/>
            <a:ext cx="2158786" cy="1139254"/>
          </a:xfrm>
          <a:prstGeom prst="ellipse">
            <a:avLst/>
          </a:prstGeom>
          <a:noFill/>
          <a:ln w="254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rot="18560029">
            <a:off x="9084086" y="1139622"/>
            <a:ext cx="1802819" cy="461665"/>
          </a:xfrm>
          <a:prstGeom prst="rect">
            <a:avLst/>
          </a:prstGeom>
          <a:noFill/>
        </p:spPr>
        <p:txBody>
          <a:bodyPr wrap="square" rtlCol="0">
            <a:spAutoFit/>
          </a:bodyPr>
          <a:lstStyle/>
          <a:p>
            <a:r>
              <a:rPr lang="en-US" altLang="zh-CN" sz="2400" b="1" dirty="0">
                <a:solidFill>
                  <a:srgbClr val="000099"/>
                </a:solidFill>
              </a:rPr>
              <a:t>Single </a:t>
            </a:r>
            <a:r>
              <a:rPr lang="en-US" altLang="zh-CN" sz="2400" b="1" dirty="0" err="1">
                <a:solidFill>
                  <a:srgbClr val="000099"/>
                </a:solidFill>
              </a:rPr>
              <a:t>ToF</a:t>
            </a:r>
            <a:endParaRPr lang="zh-CN" altLang="en-US" sz="2400" b="1" dirty="0">
              <a:solidFill>
                <a:srgbClr val="000099"/>
              </a:solidFill>
            </a:endParaRPr>
          </a:p>
        </p:txBody>
      </p:sp>
      <p:sp>
        <p:nvSpPr>
          <p:cNvPr id="18"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9"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4227053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p:cNvSpPr txBox="1"/>
              <p:nvPr/>
            </p:nvSpPr>
            <p:spPr>
              <a:xfrm>
                <a:off x="381000" y="838200"/>
                <a:ext cx="11658600" cy="1410964"/>
              </a:xfrm>
              <a:prstGeom prst="rect">
                <a:avLst/>
              </a:prstGeom>
              <a:noFill/>
              <a:ln w="15875">
                <a:solidFill>
                  <a:srgbClr val="00B050"/>
                </a:solidFill>
              </a:ln>
            </p:spPr>
            <p:txBody>
              <a:bodyPr wrap="square" rtlCol="0">
                <a:spAutoFit/>
              </a:bodyPr>
              <a:lstStyle/>
              <a:p>
                <a:r>
                  <a:rPr lang="en-US" altLang="zh-CN" sz="2800" dirty="0">
                    <a:solidFill>
                      <a:srgbClr val="FF0000"/>
                    </a:solidFill>
                    <a:latin typeface="+mj-lt"/>
                    <a:ea typeface="黑体" panose="02010609060101010101" pitchFamily="49" charset="-122"/>
                  </a:rPr>
                  <a:t>Principle:</a:t>
                </a:r>
              </a:p>
              <a:p>
                <a:r>
                  <a:rPr lang="en-US" altLang="zh-CN" sz="2800" dirty="0">
                    <a:solidFill>
                      <a:srgbClr val="000099"/>
                    </a:solidFill>
                    <a:latin typeface="+mj-lt"/>
                    <a:ea typeface="黑体" panose="02010609060101010101" pitchFamily="49" charset="-122"/>
                  </a:rPr>
                  <a:t>If </a:t>
                </a:r>
                <a14:m>
                  <m:oMath xmlns:m="http://schemas.openxmlformats.org/officeDocument/2006/math">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 </m:t>
                        </m:r>
                        <m:r>
                          <a:rPr lang="en-US" altLang="zh-CN" sz="2800" i="1">
                            <a:solidFill>
                              <a:srgbClr val="FF0000"/>
                            </a:solidFill>
                            <a:latin typeface="Cambria Math" panose="02040503050406030204" pitchFamily="18" charset="0"/>
                          </a:rPr>
                          <m:t>𝑇</m:t>
                        </m:r>
                      </m:e>
                      <m:sub>
                        <m:r>
                          <a:rPr lang="en-US" altLang="zh-CN" sz="2800" i="1">
                            <a:solidFill>
                              <a:srgbClr val="FF0000"/>
                            </a:solidFill>
                            <a:latin typeface="Cambria Math" panose="02040503050406030204" pitchFamily="18" charset="0"/>
                          </a:rPr>
                          <m:t>𝑖</m:t>
                        </m:r>
                      </m:sub>
                    </m:sSub>
                    <m:r>
                      <a:rPr lang="en-US" altLang="zh-CN" sz="2800">
                        <a:solidFill>
                          <a:srgbClr val="000099"/>
                        </a:solidFill>
                        <a:latin typeface="Cambria Math" panose="02040503050406030204" pitchFamily="18" charset="0"/>
                      </a:rPr>
                      <m:t> </m:t>
                    </m:r>
                  </m:oMath>
                </a14:m>
                <a:r>
                  <a:rPr lang="en-US" altLang="zh-CN" sz="2800" dirty="0">
                    <a:solidFill>
                      <a:srgbClr val="000099"/>
                    </a:solidFill>
                    <a:latin typeface="+mj-lt"/>
                    <a:ea typeface="黑体" panose="02010609060101010101" pitchFamily="49" charset="-122"/>
                  </a:rPr>
                  <a:t>and </a:t>
                </a:r>
                <a14:m>
                  <m:oMath xmlns:m="http://schemas.openxmlformats.org/officeDocument/2006/math">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𝑣</m:t>
                        </m:r>
                      </m:e>
                      <m:sub>
                        <m:r>
                          <a:rPr lang="en-US" altLang="zh-CN" sz="2800" i="1">
                            <a:solidFill>
                              <a:srgbClr val="FF0000"/>
                            </a:solidFill>
                            <a:latin typeface="Cambria Math" panose="02040503050406030204" pitchFamily="18" charset="0"/>
                          </a:rPr>
                          <m:t>𝑖</m:t>
                        </m:r>
                      </m:sub>
                    </m:sSub>
                  </m:oMath>
                </a14:m>
                <a:r>
                  <a:rPr lang="zh-CN" altLang="en-US" sz="2800" dirty="0">
                    <a:solidFill>
                      <a:srgbClr val="000099"/>
                    </a:solidFill>
                    <a:latin typeface="+mj-lt"/>
                    <a:ea typeface="黑体" panose="02010609060101010101" pitchFamily="49" charset="-122"/>
                  </a:rPr>
                  <a:t> </a:t>
                </a:r>
                <a:r>
                  <a:rPr lang="en-US" altLang="zh-CN" sz="2800" dirty="0">
                    <a:solidFill>
                      <a:srgbClr val="000099"/>
                    </a:solidFill>
                    <a:latin typeface="+mj-lt"/>
                    <a:ea typeface="黑体" panose="02010609060101010101" pitchFamily="49" charset="-122"/>
                  </a:rPr>
                  <a:t>are measured</a:t>
                </a:r>
                <a:r>
                  <a:rPr lang="zh-CN" altLang="en-US" sz="2800" dirty="0">
                    <a:solidFill>
                      <a:srgbClr val="000099"/>
                    </a:solidFill>
                    <a:latin typeface="+mj-lt"/>
                    <a:ea typeface="黑体" panose="02010609060101010101" pitchFamily="49" charset="-122"/>
                  </a:rPr>
                  <a:t>，</a:t>
                </a:r>
                <a:r>
                  <a:rPr lang="en-US" altLang="zh-CN" sz="2800" dirty="0">
                    <a:solidFill>
                      <a:srgbClr val="000099"/>
                    </a:solidFill>
                    <a:latin typeface="+mj-lt"/>
                    <a:ea typeface="黑体" panose="02010609060101010101" pitchFamily="49" charset="-122"/>
                  </a:rPr>
                  <a:t>we have </a:t>
                </a:r>
                <a14:m>
                  <m:oMath xmlns:m="http://schemas.openxmlformats.org/officeDocument/2006/math">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𝐶</m:t>
                        </m:r>
                      </m:e>
                      <m:sub>
                        <m:r>
                          <a:rPr lang="en-US" altLang="zh-CN" sz="2800" i="1">
                            <a:solidFill>
                              <a:srgbClr val="FF0000"/>
                            </a:solidFill>
                            <a:latin typeface="Cambria Math" panose="02040503050406030204" pitchFamily="18" charset="0"/>
                          </a:rPr>
                          <m:t>𝑖</m:t>
                        </m:r>
                      </m:sub>
                    </m:sSub>
                    <m:r>
                      <a:rPr lang="en-US" altLang="zh-CN" sz="2800" i="1">
                        <a:solidFill>
                          <a:srgbClr val="FF0000"/>
                        </a:solidFill>
                        <a:latin typeface="Cambria Math" panose="02040503050406030204" pitchFamily="18" charset="0"/>
                      </a:rPr>
                      <m:t>=</m:t>
                    </m:r>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𝑣</m:t>
                        </m:r>
                      </m:e>
                      <m:sub>
                        <m:r>
                          <a:rPr lang="en-US" altLang="zh-CN" sz="2800" i="1">
                            <a:solidFill>
                              <a:srgbClr val="FF0000"/>
                            </a:solidFill>
                            <a:latin typeface="Cambria Math" panose="02040503050406030204" pitchFamily="18" charset="0"/>
                          </a:rPr>
                          <m:t>𝑖</m:t>
                        </m:r>
                      </m:sub>
                    </m:sSub>
                    <m:r>
                      <a:rPr lang="en-US" altLang="zh-CN" sz="2800" i="1" kern="100">
                        <a:solidFill>
                          <a:srgbClr val="FF0000"/>
                        </a:solidFill>
                        <a:latin typeface="Cambria Math" panose="02040503050406030204" pitchFamily="18" charset="0"/>
                        <a:cs typeface="Times New Roman" panose="02020603050405020304" pitchFamily="18" charset="0"/>
                      </a:rPr>
                      <m:t>∙</m:t>
                    </m:r>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𝑇</m:t>
                        </m:r>
                      </m:e>
                      <m:sub>
                        <m:r>
                          <a:rPr lang="en-US" altLang="zh-CN" sz="2800" i="1">
                            <a:solidFill>
                              <a:srgbClr val="FF0000"/>
                            </a:solidFill>
                            <a:latin typeface="Cambria Math" panose="02040503050406030204" pitchFamily="18" charset="0"/>
                          </a:rPr>
                          <m:t>𝑖</m:t>
                        </m:r>
                      </m:sub>
                    </m:sSub>
                    <m:r>
                      <a:rPr lang="en-US" altLang="zh-CN" sz="2800" i="1">
                        <a:solidFill>
                          <a:srgbClr val="000099"/>
                        </a:solidFill>
                        <a:latin typeface="Cambria Math" panose="02040503050406030204" pitchFamily="18" charset="0"/>
                      </a:rPr>
                      <m:t> ,</m:t>
                    </m:r>
                  </m:oMath>
                </a14:m>
                <a:r>
                  <a:rPr lang="en-US" altLang="zh-CN" sz="2800" dirty="0" smtClean="0">
                    <a:solidFill>
                      <a:srgbClr val="000099"/>
                    </a:solidFill>
                    <a:latin typeface="+mj-lt"/>
                  </a:rPr>
                  <a:t> </a:t>
                </a:r>
                <a:r>
                  <a:rPr lang="en-US" altLang="zh-CN" sz="2800" dirty="0" smtClean="0">
                    <a:solidFill>
                      <a:srgbClr val="000099"/>
                    </a:solidFill>
                    <a:latin typeface="+mj-lt"/>
                    <a:ea typeface="黑体" panose="02010609060101010101" pitchFamily="49" charset="-122"/>
                  </a:rPr>
                  <a:t>Then </a:t>
                </a:r>
                <a:r>
                  <a:rPr lang="en-US" altLang="zh-CN" sz="2800" dirty="0">
                    <a:solidFill>
                      <a:srgbClr val="000099"/>
                    </a:solidFill>
                    <a:latin typeface="+mj-lt"/>
                    <a:ea typeface="黑体" panose="02010609060101010101" pitchFamily="49" charset="-122"/>
                  </a:rPr>
                  <a:t>the revolution time </a:t>
                </a:r>
                <a14:m>
                  <m:oMath xmlns:m="http://schemas.openxmlformats.org/officeDocument/2006/math">
                    <m:sSubSup>
                      <m:sSubSupPr>
                        <m:ctrlPr>
                          <a:rPr lang="zh-CN"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zh-CN" sz="2800" i="1" kern="100">
                            <a:solidFill>
                              <a:srgbClr val="FF0000"/>
                            </a:solidFill>
                            <a:latin typeface="Cambria Math" panose="02040503050406030204" pitchFamily="18" charset="0"/>
                            <a:cs typeface="Times New Roman" panose="02020603050405020304" pitchFamily="18" charset="0"/>
                          </a:rPr>
                          <m:t>0</m:t>
                        </m:r>
                      </m:sub>
                      <m:sup>
                        <m:r>
                          <a:rPr lang="en-US" altLang="zh-CN" sz="2800" i="1" kern="100">
                            <a:solidFill>
                              <a:srgbClr val="FF0000"/>
                            </a:solidFill>
                            <a:latin typeface="Cambria Math" panose="02040503050406030204" pitchFamily="18" charset="0"/>
                            <a:cs typeface="Times New Roman" panose="02020603050405020304" pitchFamily="18" charset="0"/>
                          </a:rPr>
                          <m:t>𝑖</m:t>
                        </m:r>
                      </m:sup>
                    </m:sSubSup>
                  </m:oMath>
                </a14:m>
                <a:r>
                  <a:rPr lang="en-US" altLang="zh-CN" sz="2800" dirty="0">
                    <a:solidFill>
                      <a:srgbClr val="000099"/>
                    </a:solidFill>
                    <a:latin typeface="+mj-lt"/>
                    <a:ea typeface="黑体" panose="02010609060101010101" pitchFamily="49" charset="-122"/>
                  </a:rPr>
                  <a:t> at the ideal orbit length </a:t>
                </a:r>
                <a14:m>
                  <m:oMath xmlns:m="http://schemas.openxmlformats.org/officeDocument/2006/math">
                    <m:r>
                      <a:rPr lang="en-US" altLang="zh-CN" sz="2800" i="1">
                        <a:solidFill>
                          <a:srgbClr val="FF0000"/>
                        </a:solidFill>
                        <a:latin typeface="Cambria Math" panose="02040503050406030204" pitchFamily="18" charset="0"/>
                      </a:rPr>
                      <m:t>𝐶</m:t>
                    </m:r>
                  </m:oMath>
                </a14:m>
                <a:r>
                  <a:rPr lang="en-US" altLang="zh-CN" sz="2800" baseline="-25000" dirty="0">
                    <a:solidFill>
                      <a:srgbClr val="FF0000"/>
                    </a:solidFill>
                    <a:latin typeface="+mj-lt"/>
                  </a:rPr>
                  <a:t>0</a:t>
                </a:r>
                <a:r>
                  <a:rPr lang="en-US" altLang="zh-CN" sz="2800" dirty="0">
                    <a:solidFill>
                      <a:srgbClr val="FF0000"/>
                    </a:solidFill>
                    <a:latin typeface="+mj-lt"/>
                  </a:rPr>
                  <a:t>=12880 </a:t>
                </a:r>
                <a:r>
                  <a:rPr lang="en-US" altLang="zh-CN" sz="2800" dirty="0">
                    <a:solidFill>
                      <a:srgbClr val="000099"/>
                    </a:solidFill>
                    <a:latin typeface="+mj-lt"/>
                  </a:rPr>
                  <a:t>cm can </a:t>
                </a:r>
                <a:r>
                  <a:rPr lang="en-US" altLang="zh-CN" sz="2800" dirty="0" smtClean="0">
                    <a:solidFill>
                      <a:srgbClr val="000099"/>
                    </a:solidFill>
                    <a:latin typeface="+mj-lt"/>
                  </a:rPr>
                  <a:t>be deduced</a:t>
                </a:r>
                <a:r>
                  <a:rPr lang="en-US" altLang="zh-CN" sz="2800" dirty="0">
                    <a:solidFill>
                      <a:srgbClr val="000099"/>
                    </a:solidFill>
                    <a:latin typeface="+mj-lt"/>
                  </a:rPr>
                  <a:t>.</a:t>
                </a:r>
                <a:endParaRPr lang="zh-CN" altLang="en-US" sz="2800" dirty="0">
                  <a:solidFill>
                    <a:srgbClr val="000099"/>
                  </a:solidFill>
                  <a:latin typeface="+mj-lt"/>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381000" y="838200"/>
                <a:ext cx="11658600" cy="1410964"/>
              </a:xfrm>
              <a:prstGeom prst="rect">
                <a:avLst/>
              </a:prstGeom>
              <a:blipFill rotWithShape="0">
                <a:blip r:embed="rId2"/>
                <a:stretch>
                  <a:fillRect l="-1044" t="-3846" b="-10256"/>
                </a:stretch>
              </a:blipFill>
              <a:ln w="15875">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6094397" y="2565063"/>
                <a:ext cx="5015732" cy="1074397"/>
              </a:xfrm>
              <a:prstGeom prst="rect">
                <a:avLst/>
              </a:prstGeom>
              <a:ln w="22225">
                <a:solidFill>
                  <a:srgbClr val="00B05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zh-CN" sz="2800" i="1" kern="100">
                              <a:solidFill>
                                <a:srgbClr val="0000CC"/>
                              </a:solidFill>
                              <a:latin typeface="Cambria Math" panose="02040503050406030204" pitchFamily="18" charset="0"/>
                              <a:cs typeface="Times New Roman" panose="02020603050405020304" pitchFamily="18" charset="0"/>
                            </a:rPr>
                            <m:t>0</m:t>
                          </m:r>
                        </m:sub>
                        <m:sup>
                          <m:r>
                            <a:rPr lang="en-US" altLang="zh-CN" sz="2800" i="1" kern="100">
                              <a:solidFill>
                                <a:srgbClr val="0000CC"/>
                              </a:solidFill>
                              <a:latin typeface="Cambria Math" panose="02040503050406030204" pitchFamily="18" charset="0"/>
                              <a:cs typeface="Times New Roman" panose="02020603050405020304" pitchFamily="18" charset="0"/>
                            </a:rPr>
                            <m:t>𝑖</m:t>
                          </m:r>
                        </m:sup>
                      </m:sSubSup>
                      <m:r>
                        <a:rPr lang="en-US" altLang="zh-CN" sz="2800" i="1" kern="100">
                          <a:solidFill>
                            <a:srgbClr val="0000CC"/>
                          </a:solidFill>
                          <a:latin typeface="Cambria Math" panose="02040503050406030204" pitchFamily="18" charset="0"/>
                          <a:cs typeface="Times New Roman" panose="02020603050405020304" pitchFamily="18" charset="0"/>
                        </a:rPr>
                        <m:t>=</m:t>
                      </m:r>
                      <m:sSub>
                        <m:sSubPr>
                          <m:ctrlPr>
                            <a:rPr lang="en-US" altLang="zh-CN" sz="2800" i="1">
                              <a:solidFill>
                                <a:srgbClr val="0000CC"/>
                              </a:solidFill>
                              <a:latin typeface="Cambria Math" panose="02040503050406030204" pitchFamily="18" charset="0"/>
                            </a:rPr>
                          </m:ctrlPr>
                        </m:sSubPr>
                        <m:e>
                          <m:r>
                            <a:rPr lang="en-US" altLang="zh-CN" sz="2800" i="1">
                              <a:solidFill>
                                <a:srgbClr val="0000CC"/>
                              </a:solidFill>
                              <a:latin typeface="Cambria Math" panose="02040503050406030204" pitchFamily="18" charset="0"/>
                            </a:rPr>
                            <m:t>𝑇</m:t>
                          </m:r>
                        </m:e>
                        <m:sub>
                          <m:r>
                            <a:rPr lang="en-US" altLang="zh-CN" sz="2800" i="1">
                              <a:solidFill>
                                <a:srgbClr val="0000CC"/>
                              </a:solidFill>
                              <a:latin typeface="Cambria Math" panose="02040503050406030204" pitchFamily="18" charset="0"/>
                            </a:rPr>
                            <m:t>𝑖</m:t>
                          </m:r>
                        </m:sub>
                      </m:sSub>
                      <m:r>
                        <a:rPr lang="en-US" altLang="zh-CN" sz="2800" i="1">
                          <a:solidFill>
                            <a:srgbClr val="0000CC"/>
                          </a:solidFill>
                          <a:latin typeface="Cambria Math" panose="02040503050406030204" pitchFamily="18" charset="0"/>
                        </a:rPr>
                        <m:t>+</m:t>
                      </m:r>
                      <m:sSub>
                        <m:sSubPr>
                          <m:ctrlPr>
                            <a:rPr lang="en-US" altLang="zh-CN" sz="2800" i="1">
                              <a:solidFill>
                                <a:srgbClr val="0000CC"/>
                              </a:solidFill>
                              <a:latin typeface="Cambria Math" panose="02040503050406030204" pitchFamily="18" charset="0"/>
                            </a:rPr>
                          </m:ctrlPr>
                        </m:sSubPr>
                        <m:e>
                          <m:r>
                            <a:rPr lang="en-US" altLang="zh-CN" sz="2800" i="1">
                              <a:solidFill>
                                <a:srgbClr val="0000CC"/>
                              </a:solidFill>
                              <a:latin typeface="Cambria Math" panose="02040503050406030204" pitchFamily="18" charset="0"/>
                            </a:rPr>
                            <m:t>𝑇</m:t>
                          </m:r>
                        </m:e>
                        <m:sub>
                          <m:r>
                            <a:rPr lang="en-US" altLang="zh-CN" sz="2800" i="1">
                              <a:solidFill>
                                <a:srgbClr val="0000CC"/>
                              </a:solidFill>
                              <a:latin typeface="Cambria Math" panose="02040503050406030204" pitchFamily="18" charset="0"/>
                            </a:rPr>
                            <m:t>𝑖</m:t>
                          </m:r>
                        </m:sub>
                      </m:sSub>
                      <m:r>
                        <a:rPr lang="en-US" altLang="zh-CN" sz="2800" i="1" kern="100">
                          <a:solidFill>
                            <a:srgbClr val="0000CC"/>
                          </a:solidFill>
                          <a:latin typeface="Cambria Math" panose="02040503050406030204" pitchFamily="18" charset="0"/>
                          <a:cs typeface="Times New Roman" panose="02020603050405020304" pitchFamily="18" charset="0"/>
                        </a:rPr>
                        <m:t>∙</m:t>
                      </m:r>
                      <m:r>
                        <a:rPr lang="en-US" altLang="zh-CN" sz="2800" kern="100">
                          <a:solidFill>
                            <a:srgbClr val="0000CC"/>
                          </a:solidFill>
                          <a:latin typeface="Cambria Math" panose="02040503050406030204" pitchFamily="18" charset="0"/>
                          <a:cs typeface="Times New Roman" panose="02020603050405020304" pitchFamily="18" charset="0"/>
                        </a:rPr>
                        <m:t>(1</m:t>
                      </m:r>
                      <m:r>
                        <a:rPr lang="en-US" altLang="zh-CN" sz="2800" i="1" kern="100">
                          <a:solidFill>
                            <a:srgbClr val="0000CC"/>
                          </a:solidFill>
                          <a:latin typeface="Cambria Math" panose="02040503050406030204" pitchFamily="18" charset="0"/>
                          <a:cs typeface="Times New Roman" panose="02020603050405020304" pitchFamily="18" charset="0"/>
                        </a:rPr>
                        <m:t>−</m:t>
                      </m:r>
                      <m:f>
                        <m:fPr>
                          <m:ctrlPr>
                            <a:rPr lang="zh-CN"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solidFill>
                                    <a:srgbClr val="FF0000"/>
                                  </a:solidFill>
                                  <a:latin typeface="Cambria Math" panose="02040503050406030204" pitchFamily="18" charset="0"/>
                                  <a:cs typeface="Times New Roman" panose="02020603050405020304" pitchFamily="18" charset="0"/>
                                </a:rPr>
                                <m:t>𝛾</m:t>
                              </m:r>
                            </m:e>
                            <m:sub>
                              <m:r>
                                <a:rPr lang="en-US" altLang="zh-CN" sz="2800" i="1" kern="100">
                                  <a:solidFill>
                                    <a:srgbClr val="FF0000"/>
                                  </a:solidFill>
                                  <a:latin typeface="Cambria Math" panose="02040503050406030204" pitchFamily="18" charset="0"/>
                                  <a:cs typeface="Times New Roman" panose="02020603050405020304" pitchFamily="18" charset="0"/>
                                </a:rPr>
                                <m:t>𝑡</m:t>
                              </m:r>
                            </m:sub>
                            <m:sup>
                              <m:r>
                                <a:rPr lang="en-US" altLang="zh-CN" sz="2800" i="1" kern="100">
                                  <a:solidFill>
                                    <a:srgbClr val="FF0000"/>
                                  </a:solidFill>
                                  <a:latin typeface="Cambria Math" panose="02040503050406030204" pitchFamily="18" charset="0"/>
                                  <a:cs typeface="Times New Roman" panose="02020603050405020304" pitchFamily="18" charset="0"/>
                                </a:rPr>
                                <m:t>2</m:t>
                              </m:r>
                            </m:sup>
                          </m:sSubSup>
                        </m:num>
                        <m:den>
                          <m:sSubSup>
                            <m:sSubSupPr>
                              <m:ctrlPr>
                                <a:rPr lang="zh-CN"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solidFill>
                                    <a:srgbClr val="0000CC"/>
                                  </a:solidFill>
                                  <a:latin typeface="Cambria Math" panose="02040503050406030204" pitchFamily="18" charset="0"/>
                                  <a:cs typeface="Times New Roman" panose="02020603050405020304" pitchFamily="18" charset="0"/>
                                </a:rPr>
                                <m:t>𝛾</m:t>
                              </m:r>
                            </m:e>
                            <m:sub>
                              <m:r>
                                <a:rPr lang="en-US" altLang="zh-CN" sz="2800" i="1" kern="100">
                                  <a:solidFill>
                                    <a:srgbClr val="0000CC"/>
                                  </a:solidFill>
                                  <a:latin typeface="Cambria Math" panose="02040503050406030204" pitchFamily="18" charset="0"/>
                                  <a:cs typeface="Times New Roman" panose="02020603050405020304" pitchFamily="18" charset="0"/>
                                </a:rPr>
                                <m:t>𝑖</m:t>
                              </m:r>
                            </m:sub>
                            <m:sup>
                              <m:r>
                                <a:rPr lang="en-US" altLang="zh-CN" sz="2800" i="1" kern="100">
                                  <a:solidFill>
                                    <a:srgbClr val="0000CC"/>
                                  </a:solidFill>
                                  <a:latin typeface="Cambria Math" panose="02040503050406030204" pitchFamily="18" charset="0"/>
                                  <a:cs typeface="Times New Roman" panose="02020603050405020304" pitchFamily="18" charset="0"/>
                                </a:rPr>
                                <m:t>2</m:t>
                              </m:r>
                            </m:sup>
                          </m:sSubSup>
                        </m:den>
                      </m:f>
                      <m:r>
                        <a:rPr lang="en-US" altLang="zh-CN" sz="2800" i="1" kern="100">
                          <a:solidFill>
                            <a:srgbClr val="0000CC"/>
                          </a:solidFill>
                          <a:latin typeface="Cambria Math" panose="02040503050406030204" pitchFamily="18" charset="0"/>
                          <a:cs typeface="Times New Roman" panose="02020603050405020304" pitchFamily="18" charset="0"/>
                        </a:rPr>
                        <m:t>)∙</m:t>
                      </m:r>
                      <m:f>
                        <m:fPr>
                          <m:ctrlPr>
                            <a:rPr lang="zh-CN"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𝑖</m:t>
                              </m:r>
                            </m:sub>
                          </m:sSub>
                        </m:num>
                        <m:den>
                          <m:sSub>
                            <m:sSubPr>
                              <m:ctrlP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altLang="zh-CN" sz="2800" i="1" kern="100">
                                  <a:solidFill>
                                    <a:srgbClr val="0000CC"/>
                                  </a:solidFill>
                                  <a:latin typeface="Cambria Math" panose="02040503050406030204" pitchFamily="18" charset="0"/>
                                  <a:ea typeface="Cambria Math" panose="02040503050406030204" pitchFamily="18" charset="0"/>
                                  <a:cs typeface="Times New Roman" panose="02020603050405020304" pitchFamily="18" charset="0"/>
                                </a:rPr>
                                <m:t>𝑖</m:t>
                              </m:r>
                            </m:sub>
                          </m:sSub>
                        </m:den>
                      </m:f>
                    </m:oMath>
                  </m:oMathPara>
                </a14:m>
                <a:endParaRPr lang="zh-CN" altLang="en-US" sz="2800" dirty="0">
                  <a:solidFill>
                    <a:srgbClr val="0000CC"/>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6094397" y="2565063"/>
                <a:ext cx="5015732" cy="1074397"/>
              </a:xfrm>
              <a:prstGeom prst="rect">
                <a:avLst/>
              </a:prstGeom>
              <a:blipFill rotWithShape="0">
                <a:blip r:embed="rId3"/>
                <a:stretch>
                  <a:fillRect/>
                </a:stretch>
              </a:blipFill>
              <a:ln w="22225">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85800" y="2565063"/>
                <a:ext cx="4765279" cy="969176"/>
              </a:xfrm>
              <a:prstGeom prst="rect">
                <a:avLst/>
              </a:prstGeom>
            </p:spPr>
            <p:txBody>
              <a:bodyPr wrap="none">
                <a:spAutoFit/>
              </a:bodyPr>
              <a:lstStyle/>
              <a:p>
                <a14:m>
                  <m:oMath xmlns:m="http://schemas.openxmlformats.org/officeDocument/2006/math">
                    <m:sSub>
                      <m:sSubPr>
                        <m:ctrlPr>
                          <a:rPr lang="en-US" altLang="zh-CN" sz="2800" b="1" i="1">
                            <a:solidFill>
                              <a:srgbClr val="0000CC"/>
                            </a:solidFill>
                            <a:latin typeface="Cambria Math" panose="02040503050406030204" pitchFamily="18" charset="0"/>
                          </a:rPr>
                        </m:ctrlPr>
                      </m:sSubPr>
                      <m:e>
                        <m:r>
                          <a:rPr lang="en-US" altLang="zh-CN" sz="2800" b="1" i="1">
                            <a:solidFill>
                              <a:srgbClr val="0000CC"/>
                            </a:solidFill>
                            <a:latin typeface="Cambria Math" panose="02040503050406030204" pitchFamily="18" charset="0"/>
                          </a:rPr>
                          <m:t>𝑪</m:t>
                        </m:r>
                      </m:e>
                      <m:sub>
                        <m:r>
                          <a:rPr lang="en-US" altLang="zh-CN" sz="2800" b="1" i="1">
                            <a:solidFill>
                              <a:srgbClr val="0000CC"/>
                            </a:solidFill>
                            <a:latin typeface="Cambria Math" panose="02040503050406030204" pitchFamily="18" charset="0"/>
                          </a:rPr>
                          <m:t>𝒊</m:t>
                        </m:r>
                      </m:sub>
                    </m:sSub>
                    <m:r>
                      <a:rPr lang="en-US" altLang="zh-CN" sz="2800" b="1" i="1">
                        <a:solidFill>
                          <a:srgbClr val="0000CC"/>
                        </a:solidFill>
                        <a:latin typeface="Cambria Math" panose="02040503050406030204" pitchFamily="18" charset="0"/>
                      </a:rPr>
                      <m:t>=</m:t>
                    </m:r>
                    <m:sSub>
                      <m:sSubPr>
                        <m:ctrlPr>
                          <a:rPr lang="en-US" altLang="zh-CN" sz="2800" b="1" i="1">
                            <a:solidFill>
                              <a:srgbClr val="0000CC"/>
                            </a:solidFill>
                            <a:latin typeface="Cambria Math" panose="02040503050406030204" pitchFamily="18" charset="0"/>
                          </a:rPr>
                        </m:ctrlPr>
                      </m:sSubPr>
                      <m:e>
                        <m:r>
                          <a:rPr lang="en-US" altLang="zh-CN" sz="2800" b="1" i="1">
                            <a:solidFill>
                              <a:srgbClr val="0000CC"/>
                            </a:solidFill>
                            <a:latin typeface="Cambria Math" panose="02040503050406030204" pitchFamily="18" charset="0"/>
                          </a:rPr>
                          <m:t>𝒗</m:t>
                        </m:r>
                      </m:e>
                      <m:sub>
                        <m:r>
                          <a:rPr lang="en-US" altLang="zh-CN" sz="2800" b="1" i="1">
                            <a:solidFill>
                              <a:srgbClr val="0000CC"/>
                            </a:solidFill>
                            <a:latin typeface="Cambria Math" panose="02040503050406030204" pitchFamily="18" charset="0"/>
                          </a:rPr>
                          <m:t>𝒊</m:t>
                        </m:r>
                      </m:sub>
                    </m:sSub>
                    <m:r>
                      <a:rPr lang="en-US" altLang="zh-CN" sz="2800" b="1" i="1" kern="100">
                        <a:solidFill>
                          <a:srgbClr val="0000CC"/>
                        </a:solidFill>
                        <a:latin typeface="Cambria Math" panose="02040503050406030204" pitchFamily="18" charset="0"/>
                        <a:cs typeface="Times New Roman" panose="02020603050405020304" pitchFamily="18" charset="0"/>
                      </a:rPr>
                      <m:t>∙</m:t>
                    </m:r>
                    <m:sSub>
                      <m:sSubPr>
                        <m:ctrlPr>
                          <a:rPr lang="en-US" altLang="zh-CN" sz="2800" b="1" i="1">
                            <a:solidFill>
                              <a:srgbClr val="0000CC"/>
                            </a:solidFill>
                            <a:latin typeface="Cambria Math" panose="02040503050406030204" pitchFamily="18" charset="0"/>
                          </a:rPr>
                        </m:ctrlPr>
                      </m:sSubPr>
                      <m:e>
                        <m:r>
                          <a:rPr lang="en-US" altLang="zh-CN" sz="2800" b="1" i="1">
                            <a:solidFill>
                              <a:srgbClr val="0000CC"/>
                            </a:solidFill>
                            <a:latin typeface="Cambria Math" panose="02040503050406030204" pitchFamily="18" charset="0"/>
                          </a:rPr>
                          <m:t>𝑻</m:t>
                        </m:r>
                      </m:e>
                      <m:sub>
                        <m:r>
                          <a:rPr lang="en-US" altLang="zh-CN" sz="2800" b="1" i="1">
                            <a:solidFill>
                              <a:srgbClr val="0000CC"/>
                            </a:solidFill>
                            <a:latin typeface="Cambria Math" panose="02040503050406030204" pitchFamily="18" charset="0"/>
                          </a:rPr>
                          <m:t>𝒊</m:t>
                        </m:r>
                      </m:sub>
                    </m:sSub>
                  </m:oMath>
                </a14:m>
                <a:r>
                  <a:rPr lang="zh-CN" altLang="en-US" sz="2800" b="1" dirty="0">
                    <a:solidFill>
                      <a:srgbClr val="000000"/>
                    </a:solidFill>
                  </a:rPr>
                  <a:t>，</a:t>
                </a:r>
                <a14:m>
                  <m:oMath xmlns:m="http://schemas.openxmlformats.org/officeDocument/2006/math">
                    <m:sSub>
                      <m:sSubPr>
                        <m:ctrlPr>
                          <a:rPr lang="en-US" altLang="zh-CN" sz="2800" b="1" i="1">
                            <a:solidFill>
                              <a:srgbClr val="0000CC"/>
                            </a:solidFill>
                            <a:latin typeface="Cambria Math" panose="02040503050406030204" pitchFamily="18" charset="0"/>
                          </a:rPr>
                        </m:ctrlPr>
                      </m:sSubPr>
                      <m:e>
                        <m:r>
                          <a:rPr lang="en-US" altLang="zh-CN" sz="2800" b="1" i="1">
                            <a:solidFill>
                              <a:srgbClr val="0000CC"/>
                            </a:solidFill>
                            <a:latin typeface="Cambria Math" panose="02040503050406030204" pitchFamily="18" charset="0"/>
                            <a:sym typeface="Symbol" panose="05050102010706020507" pitchFamily="18" charset="2"/>
                          </a:rPr>
                          <m:t></m:t>
                        </m:r>
                      </m:e>
                      <m:sub>
                        <m:r>
                          <a:rPr lang="en-US" altLang="zh-CN" sz="2800" b="1" i="1">
                            <a:solidFill>
                              <a:srgbClr val="0000CC"/>
                            </a:solidFill>
                            <a:latin typeface="Cambria Math" panose="02040503050406030204" pitchFamily="18" charset="0"/>
                          </a:rPr>
                          <m:t>𝒊</m:t>
                        </m:r>
                      </m:sub>
                    </m:sSub>
                    <m:r>
                      <a:rPr lang="en-US" altLang="zh-CN" sz="2800" b="1" i="1">
                        <a:solidFill>
                          <a:srgbClr val="0000CC"/>
                        </a:solidFill>
                        <a:latin typeface="Cambria Math" panose="02040503050406030204" pitchFamily="18" charset="0"/>
                      </a:rPr>
                      <m:t>=</m:t>
                    </m:r>
                    <m:r>
                      <a:rPr lang="en-US" altLang="zh-CN" sz="2800" b="1" i="1">
                        <a:solidFill>
                          <a:srgbClr val="0000CC"/>
                        </a:solidFill>
                        <a:latin typeface="Cambria Math" panose="02040503050406030204" pitchFamily="18" charset="0"/>
                      </a:rPr>
                      <m:t>𝟏</m:t>
                    </m:r>
                    <m:r>
                      <a:rPr lang="en-US" altLang="zh-CN" sz="2800" b="1" i="1">
                        <a:solidFill>
                          <a:srgbClr val="0000CC"/>
                        </a:solidFill>
                        <a:latin typeface="Cambria Math" panose="02040503050406030204" pitchFamily="18" charset="0"/>
                      </a:rPr>
                      <m:t>/</m:t>
                    </m:r>
                    <m:rad>
                      <m:radPr>
                        <m:degHide m:val="on"/>
                        <m:ctrlPr>
                          <a:rPr lang="en-US" altLang="zh-CN" sz="2800" b="1" i="1">
                            <a:solidFill>
                              <a:srgbClr val="0000CC"/>
                            </a:solidFill>
                            <a:latin typeface="Cambria Math" panose="02040503050406030204" pitchFamily="18" charset="0"/>
                          </a:rPr>
                        </m:ctrlPr>
                      </m:radPr>
                      <m:deg/>
                      <m:e>
                        <m:r>
                          <a:rPr lang="en-US" altLang="zh-CN" sz="2800" b="1" i="1">
                            <a:solidFill>
                              <a:srgbClr val="0000CC"/>
                            </a:solidFill>
                            <a:latin typeface="Cambria Math" panose="02040503050406030204" pitchFamily="18" charset="0"/>
                          </a:rPr>
                          <m:t>𝟏</m:t>
                        </m:r>
                        <m:r>
                          <a:rPr lang="en-US" altLang="zh-CN" sz="2800" b="1" i="1">
                            <a:solidFill>
                              <a:srgbClr val="0000CC"/>
                            </a:solidFill>
                            <a:latin typeface="Cambria Math" panose="02040503050406030204" pitchFamily="18" charset="0"/>
                          </a:rPr>
                          <m:t>−</m:t>
                        </m:r>
                        <m:sSubSup>
                          <m:sSubSupPr>
                            <m:ctrlPr>
                              <a:rPr lang="en-US" altLang="zh-CN" sz="2800" b="1" i="1">
                                <a:solidFill>
                                  <a:srgbClr val="0000CC"/>
                                </a:solidFill>
                                <a:latin typeface="Cambria Math" panose="02040503050406030204" pitchFamily="18" charset="0"/>
                              </a:rPr>
                            </m:ctrlPr>
                          </m:sSubSupPr>
                          <m:e>
                            <m:r>
                              <a:rPr lang="en-US" altLang="zh-CN" sz="2800" b="1" i="1">
                                <a:solidFill>
                                  <a:srgbClr val="0000CC"/>
                                </a:solidFill>
                                <a:latin typeface="Cambria Math" panose="02040503050406030204" pitchFamily="18" charset="0"/>
                                <a:sym typeface="Symbol" panose="05050102010706020507" pitchFamily="18" charset="2"/>
                              </a:rPr>
                              <m:t></m:t>
                            </m:r>
                          </m:e>
                          <m:sub>
                            <m:r>
                              <a:rPr lang="en-US" altLang="zh-CN" sz="2800" b="1" i="1">
                                <a:solidFill>
                                  <a:srgbClr val="0000CC"/>
                                </a:solidFill>
                                <a:latin typeface="Cambria Math" panose="02040503050406030204" pitchFamily="18" charset="0"/>
                              </a:rPr>
                              <m:t>𝒊</m:t>
                            </m:r>
                          </m:sub>
                          <m:sup>
                            <m:r>
                              <a:rPr lang="en-US" altLang="zh-CN" sz="2800" b="1" i="1">
                                <a:solidFill>
                                  <a:srgbClr val="0000CC"/>
                                </a:solidFill>
                                <a:latin typeface="Cambria Math" panose="02040503050406030204" pitchFamily="18" charset="0"/>
                              </a:rPr>
                              <m:t>𝟐</m:t>
                            </m:r>
                          </m:sup>
                        </m:sSubSup>
                      </m:e>
                    </m:rad>
                  </m:oMath>
                </a14:m>
                <a:r>
                  <a:rPr lang="zh-CN" altLang="en-US" sz="2800" b="1" dirty="0">
                    <a:solidFill>
                      <a:srgbClr val="000000"/>
                    </a:solidFill>
                  </a:rPr>
                  <a:t> </a:t>
                </a:r>
              </a:p>
            </p:txBody>
          </p:sp>
        </mc:Choice>
        <mc:Fallback xmlns="">
          <p:sp>
            <p:nvSpPr>
              <p:cNvPr id="5" name="矩形 4"/>
              <p:cNvSpPr>
                <a:spLocks noRot="1" noChangeAspect="1" noMove="1" noResize="1" noEditPoints="1" noAdjustHandles="1" noChangeArrowheads="1" noChangeShapeType="1" noTextEdit="1"/>
              </p:cNvSpPr>
              <p:nvPr/>
            </p:nvSpPr>
            <p:spPr>
              <a:xfrm>
                <a:off x="685800" y="2565063"/>
                <a:ext cx="4765279" cy="969176"/>
              </a:xfrm>
              <a:prstGeom prst="rect">
                <a:avLst/>
              </a:prstGeom>
              <a:blipFill rotWithShape="0">
                <a:blip r:embed="rId4"/>
                <a:stretch>
                  <a:fillRect/>
                </a:stretch>
              </a:blipFill>
            </p:spPr>
            <p:txBody>
              <a:bodyPr/>
              <a:lstStyle/>
              <a:p>
                <a:r>
                  <a:rPr lang="zh-CN" altLang="en-US">
                    <a:noFill/>
                  </a:rPr>
                  <a:t> </a:t>
                </a:r>
              </a:p>
            </p:txBody>
          </p:sp>
        </mc:Fallback>
      </mc:AlternateContent>
      <p:pic>
        <p:nvPicPr>
          <p:cNvPr id="30" name="Picture 23" descr="201410231358_3.png"/>
          <p:cNvPicPr>
            <a:picLocks noChangeAspect="1"/>
          </p:cNvPicPr>
          <p:nvPr/>
        </p:nvPicPr>
        <p:blipFill rotWithShape="1">
          <a:blip r:embed="rId5" cstate="print"/>
          <a:srcRect l="34108" t="10261" r="34831" b="47107"/>
          <a:stretch/>
        </p:blipFill>
        <p:spPr>
          <a:xfrm>
            <a:off x="1066798" y="3763153"/>
            <a:ext cx="3733802" cy="2713847"/>
          </a:xfrm>
          <a:prstGeom prst="rect">
            <a:avLst/>
          </a:prstGeom>
        </p:spPr>
      </p:pic>
      <p:pic>
        <p:nvPicPr>
          <p:cNvPr id="31" name="Picture 12" descr="201410231358_3.png"/>
          <p:cNvPicPr>
            <a:picLocks noChangeAspect="1"/>
          </p:cNvPicPr>
          <p:nvPr/>
        </p:nvPicPr>
        <p:blipFill>
          <a:blip r:embed="rId5" cstate="print"/>
          <a:srcRect l="1519" t="53383" r="68547" b="3687"/>
          <a:stretch>
            <a:fillRect/>
          </a:stretch>
        </p:blipFill>
        <p:spPr>
          <a:xfrm>
            <a:off x="7757841" y="3765823"/>
            <a:ext cx="3534309" cy="2684191"/>
          </a:xfrm>
          <a:prstGeom prst="rect">
            <a:avLst/>
          </a:prstGeom>
        </p:spPr>
      </p:pic>
      <p:sp>
        <p:nvSpPr>
          <p:cNvPr id="16" name="右箭头 15"/>
          <p:cNvSpPr/>
          <p:nvPr/>
        </p:nvSpPr>
        <p:spPr bwMode="auto">
          <a:xfrm>
            <a:off x="4923873" y="4557044"/>
            <a:ext cx="2133600" cy="421632"/>
          </a:xfrm>
          <a:prstGeom prst="rightArrow">
            <a:avLst/>
          </a:prstGeom>
          <a:solidFill>
            <a:schemeClr val="accent1"/>
          </a:solidFill>
          <a:ln w="9525" cap="flat" cmpd="sng" algn="ctr">
            <a:solidFill>
              <a:schemeClr val="tx1"/>
            </a:solidFill>
            <a:prstDash val="solid"/>
            <a:round/>
            <a:headEnd type="none" w="med" len="med"/>
            <a:tailEnd type="none" w="med" len="med"/>
          </a:ln>
          <a:effectLst>
            <a:prstShdw prst="shdw13" dist="53882" dir="13500000">
              <a:schemeClr val="bg2">
                <a:alpha val="50000"/>
              </a:schemeClr>
            </a:prstShdw>
          </a:effectLst>
        </p:spPr>
        <p:txBody>
          <a:bodyPr vert="horz" wrap="square" lIns="91440" tIns="45720" rIns="91440" bIns="45720" numCol="1" rtlCol="0" anchor="t" anchorCtr="0" compatLnSpc="1">
            <a:prstTxWarp prst="textNoShape">
              <a:avLst/>
            </a:prstTxWarp>
          </a:bodyPr>
          <a:lstStyle/>
          <a:p>
            <a:endParaRPr lang="zh-CN" altLang="en-US" smtClean="0">
              <a:solidFill>
                <a:srgbClr val="000000"/>
              </a:solidFill>
            </a:endParaRPr>
          </a:p>
        </p:txBody>
      </p:sp>
      <mc:AlternateContent xmlns:mc="http://schemas.openxmlformats.org/markup-compatibility/2006" xmlns:a14="http://schemas.microsoft.com/office/drawing/2010/main">
        <mc:Choice Requires="a14">
          <p:sp>
            <p:nvSpPr>
              <p:cNvPr id="27" name="文本框 26"/>
              <p:cNvSpPr txBox="1"/>
              <p:nvPr/>
            </p:nvSpPr>
            <p:spPr>
              <a:xfrm>
                <a:off x="4635325" y="5066934"/>
                <a:ext cx="2710696" cy="490071"/>
              </a:xfrm>
              <a:prstGeom prst="rect">
                <a:avLst/>
              </a:prstGeom>
              <a:noFill/>
              <a:ln w="22225">
                <a:noFill/>
              </a:ln>
            </p:spPr>
            <p:txBody>
              <a:bodyPr wrap="square" rtlCol="0">
                <a:spAutoFit/>
              </a:bodyPr>
              <a:lstStyle/>
              <a:p>
                <a:pPr algn="ctr"/>
                <a14:m>
                  <m:oMath xmlns:m="http://schemas.openxmlformats.org/officeDocument/2006/math">
                    <m:sSubSup>
                      <m:sSubSupPr>
                        <m:ctrlPr>
                          <a:rPr lang="zh-CN" altLang="zh-CN" sz="2400" b="1"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b="1"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US" altLang="zh-CN" sz="2400" b="1" i="1" kern="100">
                            <a:solidFill>
                              <a:srgbClr val="FF0000"/>
                            </a:solidFill>
                            <a:latin typeface="Cambria Math" panose="02040503050406030204" pitchFamily="18" charset="0"/>
                            <a:cs typeface="Times New Roman" panose="02020603050405020304" pitchFamily="18" charset="0"/>
                          </a:rPr>
                          <m:t>𝟎</m:t>
                        </m:r>
                      </m:sub>
                      <m:sup>
                        <m:r>
                          <a:rPr lang="en-US" altLang="zh-CN" sz="2400" b="1" i="1" kern="100">
                            <a:solidFill>
                              <a:srgbClr val="FF0000"/>
                            </a:solidFill>
                            <a:latin typeface="Cambria Math" panose="02040503050406030204" pitchFamily="18" charset="0"/>
                            <a:cs typeface="Times New Roman" panose="02020603050405020304" pitchFamily="18" charset="0"/>
                          </a:rPr>
                          <m:t>𝒊</m:t>
                        </m:r>
                      </m:sup>
                    </m:sSubSup>
                  </m:oMath>
                </a14:m>
                <a:r>
                  <a:rPr lang="zh-CN" altLang="en-US" sz="2400" b="1" dirty="0">
                    <a:solidFill>
                      <a:srgbClr val="000000"/>
                    </a:solidFill>
                    <a:latin typeface="黑体" panose="02010609060101010101" pitchFamily="49" charset="-122"/>
                    <a:ea typeface="黑体" panose="02010609060101010101" pitchFamily="49" charset="-122"/>
                  </a:rPr>
                  <a:t> </a:t>
                </a:r>
                <a:r>
                  <a:rPr lang="en-US" altLang="zh-CN" sz="2400" b="1" dirty="0">
                    <a:solidFill>
                      <a:srgbClr val="3333FF"/>
                    </a:solidFill>
                    <a:ea typeface="黑体" panose="02010609060101010101" pitchFamily="49" charset="-122"/>
                    <a:cs typeface="Times New Roman" panose="02020603050405020304" pitchFamily="18" charset="0"/>
                  </a:rPr>
                  <a:t>@</a:t>
                </a:r>
                <a:r>
                  <a:rPr lang="en-US" altLang="zh-CN" sz="2400" b="1" dirty="0">
                    <a:solidFill>
                      <a:srgbClr val="000000"/>
                    </a:solidFill>
                    <a:latin typeface="黑体" panose="02010609060101010101" pitchFamily="49" charset="-122"/>
                    <a:ea typeface="黑体" panose="02010609060101010101" pitchFamily="49" charset="-122"/>
                  </a:rPr>
                  <a:t> </a:t>
                </a:r>
                <a14:m>
                  <m:oMath xmlns:m="http://schemas.openxmlformats.org/officeDocument/2006/math">
                    <m:r>
                      <a:rPr lang="en-US" altLang="zh-CN" sz="2400" b="1" i="1">
                        <a:solidFill>
                          <a:srgbClr val="FF0000"/>
                        </a:solidFill>
                        <a:latin typeface="Cambria Math" panose="02040503050406030204" pitchFamily="18" charset="0"/>
                      </a:rPr>
                      <m:t>𝑪</m:t>
                    </m:r>
                  </m:oMath>
                </a14:m>
                <a:r>
                  <a:rPr lang="en-US" altLang="zh-CN" sz="2400" b="1" baseline="-25000" dirty="0">
                    <a:solidFill>
                      <a:srgbClr val="FF0000"/>
                    </a:solidFill>
                    <a:latin typeface="黑体" panose="02010609060101010101" pitchFamily="49" charset="-122"/>
                    <a:ea typeface="黑体" panose="02010609060101010101" pitchFamily="49" charset="-122"/>
                  </a:rPr>
                  <a:t>0</a:t>
                </a:r>
                <a:r>
                  <a:rPr lang="en-US" altLang="zh-CN" sz="2400" b="1" dirty="0">
                    <a:solidFill>
                      <a:srgbClr val="FF0000"/>
                    </a:solidFill>
                    <a:latin typeface="黑体" panose="02010609060101010101" pitchFamily="49" charset="-122"/>
                    <a:ea typeface="黑体" panose="02010609060101010101" pitchFamily="49" charset="-122"/>
                  </a:rPr>
                  <a:t>=12880cm </a:t>
                </a:r>
                <a:endParaRPr lang="en-US" altLang="zh-CN" sz="2400" b="1" dirty="0">
                  <a:solidFill>
                    <a:srgbClr val="0000CC"/>
                  </a:solidFill>
                  <a:latin typeface="黑体" panose="02010609060101010101" pitchFamily="49" charset="-122"/>
                  <a:ea typeface="黑体" panose="02010609060101010101" pitchFamily="49" charset="-122"/>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4635325" y="5066934"/>
                <a:ext cx="2710696" cy="490071"/>
              </a:xfrm>
              <a:prstGeom prst="rect">
                <a:avLst/>
              </a:prstGeom>
              <a:blipFill rotWithShape="0">
                <a:blip r:embed="rId6"/>
                <a:stretch>
                  <a:fillRect t="-9877" r="-7416" b="-25926"/>
                </a:stretch>
              </a:blipFill>
              <a:ln w="222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rot="16200000">
                <a:off x="615905" y="4700538"/>
                <a:ext cx="901787" cy="52322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𝑇</m:t>
                          </m:r>
                        </m:e>
                        <m:sub>
                          <m:r>
                            <a:rPr lang="en-US" altLang="zh-CN" sz="2800" i="1">
                              <a:solidFill>
                                <a:srgbClr val="FF0000"/>
                              </a:solidFill>
                              <a:latin typeface="Cambria Math" panose="02040503050406030204" pitchFamily="18" charset="0"/>
                            </a:rPr>
                            <m:t>𝑖</m:t>
                          </m:r>
                        </m:sub>
                      </m:sSub>
                    </m:oMath>
                  </m:oMathPara>
                </a14:m>
                <a:endParaRPr lang="zh-CN" altLang="en-US" sz="2800" dirty="0">
                  <a:solidFill>
                    <a:srgbClr val="FF0000"/>
                  </a:solidFill>
                </a:endParaRPr>
              </a:p>
            </p:txBody>
          </p:sp>
        </mc:Choice>
        <mc:Fallback xmlns="">
          <p:sp>
            <p:nvSpPr>
              <p:cNvPr id="6" name="矩形 5"/>
              <p:cNvSpPr>
                <a:spLocks noRot="1" noChangeAspect="1" noMove="1" noResize="1" noEditPoints="1" noAdjustHandles="1" noChangeArrowheads="1" noChangeShapeType="1" noTextEdit="1"/>
              </p:cNvSpPr>
              <p:nvPr/>
            </p:nvSpPr>
            <p:spPr>
              <a:xfrm rot="16200000">
                <a:off x="615905" y="4700538"/>
                <a:ext cx="901787" cy="523220"/>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rot="16200000">
                <a:off x="7509447" y="5037374"/>
                <a:ext cx="622093" cy="54918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800"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zh-CN" sz="2800" i="1" kern="100">
                              <a:solidFill>
                                <a:srgbClr val="FF0000"/>
                              </a:solidFill>
                              <a:latin typeface="Cambria Math" panose="02040503050406030204" pitchFamily="18" charset="0"/>
                              <a:cs typeface="Times New Roman" panose="02020603050405020304" pitchFamily="18" charset="0"/>
                            </a:rPr>
                            <m:t>0</m:t>
                          </m:r>
                        </m:sub>
                        <m:sup>
                          <m:r>
                            <a:rPr lang="en-US" altLang="zh-CN" sz="2800" i="1" kern="100">
                              <a:solidFill>
                                <a:srgbClr val="FF0000"/>
                              </a:solidFill>
                              <a:latin typeface="Cambria Math" panose="02040503050406030204" pitchFamily="18" charset="0"/>
                              <a:cs typeface="Times New Roman" panose="02020603050405020304" pitchFamily="18" charset="0"/>
                            </a:rPr>
                            <m:t>𝑖</m:t>
                          </m:r>
                        </m:sup>
                      </m:sSubSup>
                    </m:oMath>
                  </m:oMathPara>
                </a14:m>
                <a:endParaRPr lang="zh-CN" altLang="en-US" sz="2800" dirty="0">
                  <a:solidFill>
                    <a:srgbClr val="FF0000"/>
                  </a:solidFill>
                </a:endParaRPr>
              </a:p>
            </p:txBody>
          </p:sp>
        </mc:Choice>
        <mc:Fallback xmlns="">
          <p:sp>
            <p:nvSpPr>
              <p:cNvPr id="7" name="矩形 6"/>
              <p:cNvSpPr>
                <a:spLocks noRot="1" noChangeAspect="1" noMove="1" noResize="1" noEditPoints="1" noAdjustHandles="1" noChangeArrowheads="1" noChangeShapeType="1" noTextEdit="1"/>
              </p:cNvSpPr>
              <p:nvPr/>
            </p:nvSpPr>
            <p:spPr>
              <a:xfrm rot="16200000">
                <a:off x="7509447" y="5037374"/>
                <a:ext cx="622093" cy="549189"/>
              </a:xfrm>
              <a:prstGeom prst="rect">
                <a:avLst/>
              </a:prstGeom>
              <a:blipFill rotWithShape="0">
                <a:blip r:embed="rId8"/>
                <a:stretch>
                  <a:fillRect/>
                </a:stretch>
              </a:blipFill>
            </p:spPr>
            <p:txBody>
              <a:bodyPr/>
              <a:lstStyle/>
              <a:p>
                <a:r>
                  <a:rPr lang="zh-CN" altLang="en-US">
                    <a:noFill/>
                  </a:rPr>
                  <a:t> </a:t>
                </a:r>
              </a:p>
            </p:txBody>
          </p:sp>
        </mc:Fallback>
      </mc:AlternateContent>
      <p:sp>
        <p:nvSpPr>
          <p:cNvPr id="1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4" name="文本框 3"/>
          <p:cNvSpPr txBox="1"/>
          <p:nvPr/>
        </p:nvSpPr>
        <p:spPr>
          <a:xfrm>
            <a:off x="5034136" y="3988034"/>
            <a:ext cx="1863011" cy="523220"/>
          </a:xfrm>
          <a:prstGeom prst="rect">
            <a:avLst/>
          </a:prstGeom>
          <a:noFill/>
        </p:spPr>
        <p:txBody>
          <a:bodyPr wrap="none" rtlCol="0">
            <a:spAutoFit/>
          </a:bodyPr>
          <a:lstStyle/>
          <a:p>
            <a:r>
              <a:rPr lang="en-US" altLang="zh-CN" sz="2800" b="1" dirty="0" smtClean="0">
                <a:solidFill>
                  <a:srgbClr val="FF0000"/>
                </a:solidFill>
              </a:rPr>
              <a:t>Simulation</a:t>
            </a:r>
            <a:endParaRPr lang="zh-CN" altLang="en-US" sz="2800" b="1" dirty="0">
              <a:solidFill>
                <a:srgbClr val="FF0000"/>
              </a:solidFill>
            </a:endParaRPr>
          </a:p>
        </p:txBody>
      </p:sp>
    </p:spTree>
    <p:extLst>
      <p:ext uri="{BB962C8B-B14F-4D97-AF65-F5344CB8AC3E}">
        <p14:creationId xmlns:p14="http://schemas.microsoft.com/office/powerpoint/2010/main" val="3582035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日期占位符 2"/>
          <p:cNvSpPr txBox="1">
            <a:spLocks/>
          </p:cNvSpPr>
          <p:nvPr/>
        </p:nvSpPr>
        <p:spPr>
          <a:xfrm>
            <a:off x="7924800" y="6356350"/>
            <a:ext cx="2289048" cy="365760"/>
          </a:xfrm>
          <a:prstGeom prst="rect">
            <a:avLst/>
          </a:prstGeom>
        </p:spPr>
        <p:txBody>
          <a:bodyPr/>
          <a:lstStyle>
            <a:defPPr>
              <a:defRPr lang="zh-CN"/>
            </a:defPPr>
            <a:lvl1pPr algn="l" rtl="0" fontAlgn="base">
              <a:spcBef>
                <a:spcPct val="0"/>
              </a:spcBef>
              <a:spcAft>
                <a:spcPct val="0"/>
              </a:spcAft>
              <a:defRPr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ern="1200">
                <a:solidFill>
                  <a:schemeClr val="tx1"/>
                </a:solidFill>
                <a:latin typeface="Times New Roman" pitchFamily="18" charset="0"/>
                <a:ea typeface="宋体" pitchFamily="2" charset="-122"/>
                <a:cs typeface="+mn-cs"/>
              </a:defRPr>
            </a:lvl5pPr>
            <a:lvl6pPr marL="2286000" algn="l" defTabSz="914400" rtl="0" eaLnBrk="1" latinLnBrk="0" hangingPunct="1">
              <a:defRPr kern="1200">
                <a:solidFill>
                  <a:schemeClr val="tx1"/>
                </a:solidFill>
                <a:latin typeface="Times New Roman" pitchFamily="18" charset="0"/>
                <a:ea typeface="宋体" pitchFamily="2" charset="-122"/>
                <a:cs typeface="+mn-cs"/>
              </a:defRPr>
            </a:lvl6pPr>
            <a:lvl7pPr marL="2743200" algn="l" defTabSz="914400" rtl="0" eaLnBrk="1" latinLnBrk="0" hangingPunct="1">
              <a:defRPr kern="1200">
                <a:solidFill>
                  <a:schemeClr val="tx1"/>
                </a:solidFill>
                <a:latin typeface="Times New Roman" pitchFamily="18" charset="0"/>
                <a:ea typeface="宋体" pitchFamily="2" charset="-122"/>
                <a:cs typeface="+mn-cs"/>
              </a:defRPr>
            </a:lvl7pPr>
            <a:lvl8pPr marL="3200400" algn="l" defTabSz="914400" rtl="0" eaLnBrk="1" latinLnBrk="0" hangingPunct="1">
              <a:defRPr kern="1200">
                <a:solidFill>
                  <a:schemeClr val="tx1"/>
                </a:solidFill>
                <a:latin typeface="Times New Roman" pitchFamily="18" charset="0"/>
                <a:ea typeface="宋体" pitchFamily="2" charset="-122"/>
                <a:cs typeface="+mn-cs"/>
              </a:defRPr>
            </a:lvl8pPr>
            <a:lvl9pPr marL="3657600" algn="l" defTabSz="914400" rtl="0" eaLnBrk="1" latinLnBrk="0" hangingPunct="1">
              <a:defRPr kern="1200">
                <a:solidFill>
                  <a:schemeClr val="tx1"/>
                </a:solidFill>
                <a:latin typeface="Times New Roman" pitchFamily="18" charset="0"/>
                <a:ea typeface="宋体" pitchFamily="2" charset="-122"/>
                <a:cs typeface="+mn-cs"/>
              </a:defRPr>
            </a:lvl9pPr>
          </a:lstStyle>
          <a:p>
            <a:fld id="{56185FDD-838C-405A-B2AC-5B3D7E10E590}" type="datetime1">
              <a:rPr lang="zh-CN" altLang="en-US" smtClean="0">
                <a:solidFill>
                  <a:srgbClr val="000000"/>
                </a:solidFill>
              </a:rPr>
              <a:pPr/>
              <a:t>2018/6/28</a:t>
            </a:fld>
            <a:endParaRPr lang="zh-CN" altLang="en-US">
              <a:solidFill>
                <a:srgbClr val="000000"/>
              </a:solidFill>
            </a:endParaRPr>
          </a:p>
        </p:txBody>
      </p:sp>
      <p:sp>
        <p:nvSpPr>
          <p:cNvPr id="23" name="灯片编号占位符 3"/>
          <p:cNvSpPr txBox="1">
            <a:spLocks/>
          </p:cNvSpPr>
          <p:nvPr/>
        </p:nvSpPr>
        <p:spPr>
          <a:xfrm>
            <a:off x="2136648" y="6356350"/>
            <a:ext cx="1981200" cy="365760"/>
          </a:xfrm>
          <a:prstGeom prst="rect">
            <a:avLst/>
          </a:prstGeom>
        </p:spPr>
        <p:txBody>
          <a:bodyPr/>
          <a:lstStyle>
            <a:defPPr>
              <a:defRPr lang="zh-CN"/>
            </a:defPPr>
            <a:lvl1pPr algn="l" rtl="0" fontAlgn="base">
              <a:spcBef>
                <a:spcPct val="0"/>
              </a:spcBef>
              <a:spcAft>
                <a:spcPct val="0"/>
              </a:spcAft>
              <a:defRPr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ern="1200">
                <a:solidFill>
                  <a:schemeClr val="tx1"/>
                </a:solidFill>
                <a:latin typeface="Times New Roman" pitchFamily="18" charset="0"/>
                <a:ea typeface="宋体" pitchFamily="2" charset="-122"/>
                <a:cs typeface="+mn-cs"/>
              </a:defRPr>
            </a:lvl5pPr>
            <a:lvl6pPr marL="2286000" algn="l" defTabSz="914400" rtl="0" eaLnBrk="1" latinLnBrk="0" hangingPunct="1">
              <a:defRPr kern="1200">
                <a:solidFill>
                  <a:schemeClr val="tx1"/>
                </a:solidFill>
                <a:latin typeface="Times New Roman" pitchFamily="18" charset="0"/>
                <a:ea typeface="宋体" pitchFamily="2" charset="-122"/>
                <a:cs typeface="+mn-cs"/>
              </a:defRPr>
            </a:lvl6pPr>
            <a:lvl7pPr marL="2743200" algn="l" defTabSz="914400" rtl="0" eaLnBrk="1" latinLnBrk="0" hangingPunct="1">
              <a:defRPr kern="1200">
                <a:solidFill>
                  <a:schemeClr val="tx1"/>
                </a:solidFill>
                <a:latin typeface="Times New Roman" pitchFamily="18" charset="0"/>
                <a:ea typeface="宋体" pitchFamily="2" charset="-122"/>
                <a:cs typeface="+mn-cs"/>
              </a:defRPr>
            </a:lvl7pPr>
            <a:lvl8pPr marL="3200400" algn="l" defTabSz="914400" rtl="0" eaLnBrk="1" latinLnBrk="0" hangingPunct="1">
              <a:defRPr kern="1200">
                <a:solidFill>
                  <a:schemeClr val="tx1"/>
                </a:solidFill>
                <a:latin typeface="Times New Roman" pitchFamily="18" charset="0"/>
                <a:ea typeface="宋体" pitchFamily="2" charset="-122"/>
                <a:cs typeface="+mn-cs"/>
              </a:defRPr>
            </a:lvl8pPr>
            <a:lvl9pPr marL="3657600" algn="l" defTabSz="914400" rtl="0" eaLnBrk="1" latinLnBrk="0" hangingPunct="1">
              <a:defRPr kern="1200">
                <a:solidFill>
                  <a:schemeClr val="tx1"/>
                </a:solidFill>
                <a:latin typeface="Times New Roman" pitchFamily="18" charset="0"/>
                <a:ea typeface="宋体" pitchFamily="2" charset="-122"/>
                <a:cs typeface="+mn-cs"/>
              </a:defRPr>
            </a:lvl9pPr>
          </a:lstStyle>
          <a:p>
            <a:fld id="{B19096A7-0A5F-477C-A0E0-AED64A7B26CA}" type="slidenum">
              <a:rPr lang="zh-CN" altLang="en-US" smtClean="0">
                <a:solidFill>
                  <a:srgbClr val="000000"/>
                </a:solidFill>
              </a:rPr>
              <a:pPr/>
              <a:t>34</a:t>
            </a:fld>
            <a:endParaRPr lang="zh-CN" altLang="en-US">
              <a:solidFill>
                <a:srgbClr val="000000"/>
              </a:solidFill>
            </a:endParaRPr>
          </a:p>
        </p:txBody>
      </p:sp>
      <p:pic>
        <p:nvPicPr>
          <p:cNvPr id="24" name="Picture 1" descr="C:\Users\chenruijiu\AppData\Local\YNote\data\chenrj04@163.com\e2e759212967455db4c05576277bafe5\2016100212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000" y="1237518"/>
            <a:ext cx="9000000" cy="5620482"/>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p:cNvSpPr txBox="1"/>
          <p:nvPr/>
        </p:nvSpPr>
        <p:spPr>
          <a:xfrm>
            <a:off x="7565748" y="5685717"/>
            <a:ext cx="2951962" cy="954107"/>
          </a:xfrm>
          <a:prstGeom prst="rect">
            <a:avLst/>
          </a:prstGeom>
          <a:noFill/>
        </p:spPr>
        <p:txBody>
          <a:bodyPr wrap="none" rtlCol="0">
            <a:spAutoFit/>
          </a:bodyPr>
          <a:lstStyle/>
          <a:p>
            <a:pPr algn="ctr"/>
            <a:r>
              <a:rPr lang="en-US" altLang="zh-CN" sz="2800" b="1" dirty="0" smtClean="0">
                <a:solidFill>
                  <a:srgbClr val="3333FF"/>
                </a:solidFill>
                <a:latin typeface="+mn-lt"/>
                <a:ea typeface="黑体" panose="02010609060101010101" pitchFamily="49" charset="-122"/>
              </a:rPr>
              <a:t>Without </a:t>
            </a:r>
          </a:p>
          <a:p>
            <a:pPr algn="ctr"/>
            <a:r>
              <a:rPr lang="en-US" altLang="zh-CN" sz="2800" b="1" dirty="0" smtClean="0">
                <a:solidFill>
                  <a:srgbClr val="3333FF"/>
                </a:solidFill>
                <a:latin typeface="+mn-lt"/>
                <a:ea typeface="黑体" panose="02010609060101010101" pitchFamily="49" charset="-122"/>
              </a:rPr>
              <a:t>velocity correction</a:t>
            </a:r>
            <a:endParaRPr lang="zh-CN" altLang="en-US" sz="2800" b="1" dirty="0">
              <a:solidFill>
                <a:srgbClr val="3333FF"/>
              </a:solidFill>
              <a:latin typeface="+mn-lt"/>
              <a:ea typeface="黑体" panose="02010609060101010101" pitchFamily="49" charset="-122"/>
            </a:endParaRPr>
          </a:p>
        </p:txBody>
      </p:sp>
      <p:sp>
        <p:nvSpPr>
          <p:cNvPr id="1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mc:AlternateContent xmlns:mc="http://schemas.openxmlformats.org/markup-compatibility/2006" xmlns:a14="http://schemas.microsoft.com/office/drawing/2010/main">
        <mc:Choice Requires="a14">
          <p:sp>
            <p:nvSpPr>
              <p:cNvPr id="9" name="文本框 8"/>
              <p:cNvSpPr txBox="1"/>
              <p:nvPr/>
            </p:nvSpPr>
            <p:spPr>
              <a:xfrm>
                <a:off x="1524000" y="714208"/>
                <a:ext cx="9829800" cy="584775"/>
              </a:xfrm>
              <a:prstGeom prst="rect">
                <a:avLst/>
              </a:prstGeom>
              <a:noFill/>
              <a:ln w="22225">
                <a:noFill/>
              </a:ln>
            </p:spPr>
            <p:txBody>
              <a:bodyPr wrap="square" rtlCol="0">
                <a:spAutoFit/>
              </a:bodyPr>
              <a:lstStyle/>
              <a:p>
                <a:pPr algn="ctr"/>
                <a14:m>
                  <m:oMathPara xmlns:m="http://schemas.openxmlformats.org/officeDocument/2006/math">
                    <m:oMathParaPr>
                      <m:jc m:val="left"/>
                    </m:oMathParaPr>
                    <m:oMath xmlns:m="http://schemas.openxmlformats.org/officeDocument/2006/math">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𝐏𝐥𝐨𝐭</m:t>
                      </m:r>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𝐨𝐟</m:t>
                      </m:r>
                      <m:sSub>
                        <m:sSubPr>
                          <m:ctrlPr>
                            <a:rPr lang="en-US" altLang="zh-CN" sz="3200" b="1" i="1">
                              <a:solidFill>
                                <a:srgbClr val="FF0000"/>
                              </a:solidFill>
                              <a:latin typeface="Cambria Math" panose="02040503050406030204" pitchFamily="18" charset="0"/>
                            </a:rPr>
                          </m:ctrlPr>
                        </m:sSubPr>
                        <m:e>
                          <m:r>
                            <a:rPr lang="en-US" altLang="zh-CN" sz="3200" b="1" i="1">
                              <a:solidFill>
                                <a:srgbClr val="FF0000"/>
                              </a:solidFill>
                              <a:latin typeface="Cambria Math" panose="02040503050406030204" pitchFamily="18" charset="0"/>
                            </a:rPr>
                            <m:t> </m:t>
                          </m:r>
                          <m:r>
                            <a:rPr lang="en-US" altLang="zh-CN" sz="3200" b="1" i="1">
                              <a:solidFill>
                                <a:srgbClr val="FF0000"/>
                              </a:solidFill>
                              <a:latin typeface="Cambria Math" panose="02040503050406030204" pitchFamily="18" charset="0"/>
                            </a:rPr>
                            <m:t>𝑻</m:t>
                          </m:r>
                        </m:e>
                        <m:sub>
                          <m:r>
                            <a:rPr lang="en-US" altLang="zh-CN" sz="3200" b="1" i="1">
                              <a:solidFill>
                                <a:srgbClr val="FF0000"/>
                              </a:solidFill>
                              <a:latin typeface="Cambria Math" panose="02040503050406030204" pitchFamily="18" charset="0"/>
                            </a:rPr>
                            <m:t>𝒊</m:t>
                          </m:r>
                        </m:sub>
                      </m:sSub>
                      <m:r>
                        <a:rPr lang="en-US" altLang="zh-CN" sz="3200" b="1">
                          <a:solidFill>
                            <a:srgbClr val="FF0000"/>
                          </a:solidFill>
                          <a:latin typeface="Cambria Math" panose="02040503050406030204" pitchFamily="18" charset="0"/>
                        </a:rPr>
                        <m:t> </m:t>
                      </m:r>
                      <m:r>
                        <a:rPr lang="en-US" altLang="zh-CN" sz="3200" b="1">
                          <a:solidFill>
                            <a:srgbClr val="3333FF"/>
                          </a:solidFill>
                          <a:latin typeface="Cambria Math" panose="02040503050406030204" pitchFamily="18" charset="0"/>
                        </a:rPr>
                        <m:t>𝐯</m:t>
                      </m:r>
                      <m:r>
                        <a:rPr lang="en-US" altLang="zh-CN" sz="3200" b="1" i="0" smtClean="0">
                          <a:solidFill>
                            <a:srgbClr val="3333FF"/>
                          </a:solidFill>
                          <a:latin typeface="Cambria Math" panose="02040503050406030204" pitchFamily="18" charset="0"/>
                        </a:rPr>
                        <m:t>𝐬</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𝐨𝐫𝐛𝐢𝐭</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𝐥𝐞𝐧𝐠𝐭𝐡</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𝐟𝐨𝐫</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𝐭𝐡𝐞</m:t>
                      </m:r>
                      <m:r>
                        <a:rPr lang="en-US" altLang="zh-CN" sz="3200" b="1" i="0" smtClean="0">
                          <a:solidFill>
                            <a:srgbClr val="3333FF"/>
                          </a:solidFill>
                          <a:latin typeface="Cambria Math" panose="02040503050406030204" pitchFamily="18" charset="0"/>
                        </a:rPr>
                        <m:t> </m:t>
                      </m:r>
                      <m:r>
                        <a:rPr lang="en-US" altLang="zh-CN" sz="3200" b="1" kern="100" baseline="30000">
                          <a:solidFill>
                            <a:srgbClr val="3333FF"/>
                          </a:solidFill>
                          <a:latin typeface="Cambria Math" panose="02040503050406030204" pitchFamily="18" charset="0"/>
                          <a:cs typeface="Times New Roman" panose="02020603050405020304" pitchFamily="18" charset="0"/>
                        </a:rPr>
                        <m:t>𝟑𝟔</m:t>
                      </m:r>
                      <m:r>
                        <a:rPr lang="en-US" altLang="zh-CN" sz="3200" b="1" kern="100">
                          <a:solidFill>
                            <a:srgbClr val="3333FF"/>
                          </a:solidFill>
                          <a:latin typeface="Cambria Math" panose="02040503050406030204" pitchFamily="18" charset="0"/>
                          <a:cs typeface="Times New Roman" panose="02020603050405020304" pitchFamily="18" charset="0"/>
                        </a:rPr>
                        <m:t>𝐀𝐫</m:t>
                      </m:r>
                      <m:r>
                        <a:rPr lang="en-US" altLang="zh-CN" sz="3200" b="1" kern="100">
                          <a:solidFill>
                            <a:srgbClr val="3333FF"/>
                          </a:solidFill>
                          <a:latin typeface="Cambria Math" panose="02040503050406030204" pitchFamily="18" charset="0"/>
                          <a:cs typeface="Times New Roman" panose="02020603050405020304" pitchFamily="18" charset="0"/>
                        </a:rPr>
                        <m:t> </m:t>
                      </m:r>
                      <m:r>
                        <a:rPr lang="en-US" altLang="zh-CN" sz="3200" b="1" kern="100">
                          <a:solidFill>
                            <a:srgbClr val="3333FF"/>
                          </a:solidFill>
                          <a:latin typeface="Cambria Math" panose="02040503050406030204" pitchFamily="18" charset="0"/>
                          <a:cs typeface="Times New Roman" panose="02020603050405020304" pitchFamily="18" charset="0"/>
                        </a:rPr>
                        <m:t>𝐟𝐫𝐚𝐠𝐦𝐞𝐧𝐭𝐬</m:t>
                      </m:r>
                    </m:oMath>
                  </m:oMathPara>
                </a14:m>
                <a:endParaRPr lang="en-US" altLang="zh-CN" sz="3200" b="1" dirty="0">
                  <a:solidFill>
                    <a:srgbClr val="3333FF"/>
                  </a:solidFill>
                  <a:latin typeface="黑体" panose="02010609060101010101" pitchFamily="49" charset="-122"/>
                  <a:ea typeface="黑体" panose="02010609060101010101" pitchFamily="49" charset="-122"/>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1524000" y="714208"/>
                <a:ext cx="9829800" cy="584775"/>
              </a:xfrm>
              <a:prstGeom prst="rect">
                <a:avLst/>
              </a:prstGeom>
              <a:blipFill rotWithShape="0">
                <a:blip r:embed="rId3"/>
                <a:stretch>
                  <a:fillRect/>
                </a:stretch>
              </a:blipFill>
              <a:ln w="22225">
                <a:noFill/>
              </a:ln>
            </p:spPr>
            <p:txBody>
              <a:bodyPr/>
              <a:lstStyle/>
              <a:p>
                <a:r>
                  <a:rPr lang="zh-CN" altLang="en-US">
                    <a:noFill/>
                  </a:rPr>
                  <a:t> </a:t>
                </a:r>
              </a:p>
            </p:txBody>
          </p:sp>
        </mc:Fallback>
      </mc:AlternateContent>
    </p:spTree>
    <p:extLst>
      <p:ext uri="{BB962C8B-B14F-4D97-AF65-F5344CB8AC3E}">
        <p14:creationId xmlns:p14="http://schemas.microsoft.com/office/powerpoint/2010/main" val="559337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日期占位符 2"/>
          <p:cNvSpPr txBox="1">
            <a:spLocks/>
          </p:cNvSpPr>
          <p:nvPr/>
        </p:nvSpPr>
        <p:spPr>
          <a:xfrm>
            <a:off x="7924800" y="6356350"/>
            <a:ext cx="2289048" cy="365760"/>
          </a:xfrm>
          <a:prstGeom prst="rect">
            <a:avLst/>
          </a:prstGeom>
        </p:spPr>
        <p:txBody>
          <a:bodyPr/>
          <a:lstStyle>
            <a:defPPr>
              <a:defRPr lang="zh-CN"/>
            </a:defPPr>
            <a:lvl1pPr algn="l" rtl="0" fontAlgn="base">
              <a:spcBef>
                <a:spcPct val="0"/>
              </a:spcBef>
              <a:spcAft>
                <a:spcPct val="0"/>
              </a:spcAft>
              <a:defRPr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ern="1200">
                <a:solidFill>
                  <a:schemeClr val="tx1"/>
                </a:solidFill>
                <a:latin typeface="Times New Roman" pitchFamily="18" charset="0"/>
                <a:ea typeface="宋体" pitchFamily="2" charset="-122"/>
                <a:cs typeface="+mn-cs"/>
              </a:defRPr>
            </a:lvl5pPr>
            <a:lvl6pPr marL="2286000" algn="l" defTabSz="914400" rtl="0" eaLnBrk="1" latinLnBrk="0" hangingPunct="1">
              <a:defRPr kern="1200">
                <a:solidFill>
                  <a:schemeClr val="tx1"/>
                </a:solidFill>
                <a:latin typeface="Times New Roman" pitchFamily="18" charset="0"/>
                <a:ea typeface="宋体" pitchFamily="2" charset="-122"/>
                <a:cs typeface="+mn-cs"/>
              </a:defRPr>
            </a:lvl6pPr>
            <a:lvl7pPr marL="2743200" algn="l" defTabSz="914400" rtl="0" eaLnBrk="1" latinLnBrk="0" hangingPunct="1">
              <a:defRPr kern="1200">
                <a:solidFill>
                  <a:schemeClr val="tx1"/>
                </a:solidFill>
                <a:latin typeface="Times New Roman" pitchFamily="18" charset="0"/>
                <a:ea typeface="宋体" pitchFamily="2" charset="-122"/>
                <a:cs typeface="+mn-cs"/>
              </a:defRPr>
            </a:lvl7pPr>
            <a:lvl8pPr marL="3200400" algn="l" defTabSz="914400" rtl="0" eaLnBrk="1" latinLnBrk="0" hangingPunct="1">
              <a:defRPr kern="1200">
                <a:solidFill>
                  <a:schemeClr val="tx1"/>
                </a:solidFill>
                <a:latin typeface="Times New Roman" pitchFamily="18" charset="0"/>
                <a:ea typeface="宋体" pitchFamily="2" charset="-122"/>
                <a:cs typeface="+mn-cs"/>
              </a:defRPr>
            </a:lvl8pPr>
            <a:lvl9pPr marL="3657600" algn="l" defTabSz="914400" rtl="0" eaLnBrk="1" latinLnBrk="0" hangingPunct="1">
              <a:defRPr kern="1200">
                <a:solidFill>
                  <a:schemeClr val="tx1"/>
                </a:solidFill>
                <a:latin typeface="Times New Roman" pitchFamily="18" charset="0"/>
                <a:ea typeface="宋体" pitchFamily="2" charset="-122"/>
                <a:cs typeface="+mn-cs"/>
              </a:defRPr>
            </a:lvl9pPr>
          </a:lstStyle>
          <a:p>
            <a:fld id="{56185FDD-838C-405A-B2AC-5B3D7E10E590}" type="datetime1">
              <a:rPr lang="zh-CN" altLang="en-US" smtClean="0">
                <a:solidFill>
                  <a:srgbClr val="000000"/>
                </a:solidFill>
              </a:rPr>
              <a:pPr/>
              <a:t>2018/6/28</a:t>
            </a:fld>
            <a:endParaRPr lang="zh-CN" altLang="en-US">
              <a:solidFill>
                <a:srgbClr val="000000"/>
              </a:solidFill>
            </a:endParaRPr>
          </a:p>
        </p:txBody>
      </p:sp>
      <p:sp>
        <p:nvSpPr>
          <p:cNvPr id="23" name="灯片编号占位符 3"/>
          <p:cNvSpPr txBox="1">
            <a:spLocks/>
          </p:cNvSpPr>
          <p:nvPr/>
        </p:nvSpPr>
        <p:spPr>
          <a:xfrm>
            <a:off x="2136648" y="6356350"/>
            <a:ext cx="1981200" cy="365760"/>
          </a:xfrm>
          <a:prstGeom prst="rect">
            <a:avLst/>
          </a:prstGeom>
        </p:spPr>
        <p:txBody>
          <a:bodyPr/>
          <a:lstStyle>
            <a:defPPr>
              <a:defRPr lang="zh-CN"/>
            </a:defPPr>
            <a:lvl1pPr algn="l" rtl="0" fontAlgn="base">
              <a:spcBef>
                <a:spcPct val="0"/>
              </a:spcBef>
              <a:spcAft>
                <a:spcPct val="0"/>
              </a:spcAft>
              <a:defRPr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ern="1200">
                <a:solidFill>
                  <a:schemeClr val="tx1"/>
                </a:solidFill>
                <a:latin typeface="Times New Roman" pitchFamily="18" charset="0"/>
                <a:ea typeface="宋体" pitchFamily="2" charset="-122"/>
                <a:cs typeface="+mn-cs"/>
              </a:defRPr>
            </a:lvl5pPr>
            <a:lvl6pPr marL="2286000" algn="l" defTabSz="914400" rtl="0" eaLnBrk="1" latinLnBrk="0" hangingPunct="1">
              <a:defRPr kern="1200">
                <a:solidFill>
                  <a:schemeClr val="tx1"/>
                </a:solidFill>
                <a:latin typeface="Times New Roman" pitchFamily="18" charset="0"/>
                <a:ea typeface="宋体" pitchFamily="2" charset="-122"/>
                <a:cs typeface="+mn-cs"/>
              </a:defRPr>
            </a:lvl6pPr>
            <a:lvl7pPr marL="2743200" algn="l" defTabSz="914400" rtl="0" eaLnBrk="1" latinLnBrk="0" hangingPunct="1">
              <a:defRPr kern="1200">
                <a:solidFill>
                  <a:schemeClr val="tx1"/>
                </a:solidFill>
                <a:latin typeface="Times New Roman" pitchFamily="18" charset="0"/>
                <a:ea typeface="宋体" pitchFamily="2" charset="-122"/>
                <a:cs typeface="+mn-cs"/>
              </a:defRPr>
            </a:lvl7pPr>
            <a:lvl8pPr marL="3200400" algn="l" defTabSz="914400" rtl="0" eaLnBrk="1" latinLnBrk="0" hangingPunct="1">
              <a:defRPr kern="1200">
                <a:solidFill>
                  <a:schemeClr val="tx1"/>
                </a:solidFill>
                <a:latin typeface="Times New Roman" pitchFamily="18" charset="0"/>
                <a:ea typeface="宋体" pitchFamily="2" charset="-122"/>
                <a:cs typeface="+mn-cs"/>
              </a:defRPr>
            </a:lvl8pPr>
            <a:lvl9pPr marL="3657600" algn="l" defTabSz="914400" rtl="0" eaLnBrk="1" latinLnBrk="0" hangingPunct="1">
              <a:defRPr kern="1200">
                <a:solidFill>
                  <a:schemeClr val="tx1"/>
                </a:solidFill>
                <a:latin typeface="Times New Roman" pitchFamily="18" charset="0"/>
                <a:ea typeface="宋体" pitchFamily="2" charset="-122"/>
                <a:cs typeface="+mn-cs"/>
              </a:defRPr>
            </a:lvl9pPr>
          </a:lstStyle>
          <a:p>
            <a:fld id="{B19096A7-0A5F-477C-A0E0-AED64A7B26CA}" type="slidenum">
              <a:rPr lang="zh-CN" altLang="en-US" smtClean="0">
                <a:solidFill>
                  <a:srgbClr val="000000"/>
                </a:solidFill>
              </a:rPr>
              <a:pPr/>
              <a:t>35</a:t>
            </a:fld>
            <a:endParaRPr lang="zh-CN" altLang="en-US">
              <a:solidFill>
                <a:srgbClr val="000000"/>
              </a:solidFill>
            </a:endParaRPr>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00" y="1237518"/>
            <a:ext cx="9000000" cy="5620482"/>
          </a:xfrm>
          <a:prstGeom prst="rect">
            <a:avLst/>
          </a:prstGeom>
        </p:spPr>
      </p:pic>
      <mc:AlternateContent xmlns:mc="http://schemas.openxmlformats.org/markup-compatibility/2006" xmlns:a14="http://schemas.microsoft.com/office/drawing/2010/main">
        <mc:Choice Requires="a14">
          <p:sp>
            <p:nvSpPr>
              <p:cNvPr id="20" name="文本框 19"/>
              <p:cNvSpPr txBox="1"/>
              <p:nvPr/>
            </p:nvSpPr>
            <p:spPr>
              <a:xfrm>
                <a:off x="1524000" y="685801"/>
                <a:ext cx="8534400" cy="622799"/>
              </a:xfrm>
              <a:prstGeom prst="rect">
                <a:avLst/>
              </a:prstGeom>
              <a:noFill/>
              <a:ln w="22225">
                <a:noFill/>
              </a:ln>
            </p:spPr>
            <p:txBody>
              <a:bodyPr wrap="square" rtlCol="0">
                <a:spAutoFit/>
              </a:bodyPr>
              <a:lstStyle/>
              <a:p>
                <a:r>
                  <a:rPr lang="en-US" altLang="zh-CN" sz="3200" b="1" dirty="0">
                    <a:solidFill>
                      <a:srgbClr val="3333FF"/>
                    </a:solidFill>
                    <a:ea typeface="黑体" panose="02010609060101010101" pitchFamily="49" charset="-122"/>
                    <a:cs typeface="Times New Roman" panose="02020603050405020304" pitchFamily="18" charset="0"/>
                  </a:rPr>
                  <a:t>Plot of </a:t>
                </a:r>
                <a14:m>
                  <m:oMath xmlns:m="http://schemas.openxmlformats.org/officeDocument/2006/math">
                    <m:sSubSup>
                      <m:sSubSupPr>
                        <m:ctrlPr>
                          <a:rPr lang="zh-CN" altLang="zh-CN" sz="3200" b="1"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3200" b="1"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US" altLang="zh-CN" sz="3200" b="1" i="1" kern="100">
                            <a:solidFill>
                              <a:srgbClr val="FF0000"/>
                            </a:solidFill>
                            <a:latin typeface="Cambria Math" panose="02040503050406030204" pitchFamily="18" charset="0"/>
                            <a:cs typeface="Times New Roman" panose="02020603050405020304" pitchFamily="18" charset="0"/>
                          </a:rPr>
                          <m:t>𝟎</m:t>
                        </m:r>
                      </m:sub>
                      <m:sup>
                        <m:r>
                          <a:rPr lang="en-US" altLang="zh-CN" sz="3200" b="1" i="1" kern="100">
                            <a:solidFill>
                              <a:srgbClr val="FF0000"/>
                            </a:solidFill>
                            <a:latin typeface="Cambria Math" panose="02040503050406030204" pitchFamily="18" charset="0"/>
                            <a:cs typeface="Times New Roman" panose="02020603050405020304" pitchFamily="18" charset="0"/>
                          </a:rPr>
                          <m:t>𝒊</m:t>
                        </m:r>
                      </m:sup>
                    </m:sSubSup>
                  </m:oMath>
                </a14:m>
                <a:r>
                  <a:rPr lang="en-US" altLang="zh-CN" sz="3200" b="1" dirty="0">
                    <a:solidFill>
                      <a:srgbClr val="3333FF"/>
                    </a:solidFill>
                    <a:ea typeface="黑体" panose="02010609060101010101" pitchFamily="49" charset="-122"/>
                    <a:cs typeface="Times New Roman" panose="02020603050405020304" pitchFamily="18" charset="0"/>
                  </a:rPr>
                  <a:t> @</a:t>
                </a:r>
                <a:r>
                  <a:rPr lang="en-US" altLang="zh-CN" sz="3200" b="1" dirty="0">
                    <a:solidFill>
                      <a:srgbClr val="000000"/>
                    </a:solidFill>
                    <a:latin typeface="黑体" panose="02010609060101010101" pitchFamily="49" charset="-122"/>
                    <a:ea typeface="黑体" panose="02010609060101010101" pitchFamily="49" charset="-122"/>
                  </a:rPr>
                  <a:t> </a:t>
                </a:r>
                <a14:m>
                  <m:oMath xmlns:m="http://schemas.openxmlformats.org/officeDocument/2006/math">
                    <m:r>
                      <a:rPr lang="en-US" altLang="zh-CN" sz="3200" b="1" i="1">
                        <a:solidFill>
                          <a:srgbClr val="FF0000"/>
                        </a:solidFill>
                        <a:latin typeface="Cambria Math" panose="02040503050406030204" pitchFamily="18" charset="0"/>
                      </a:rPr>
                      <m:t>𝑪</m:t>
                    </m:r>
                  </m:oMath>
                </a14:m>
                <a:r>
                  <a:rPr lang="en-US" altLang="zh-CN" sz="3200" b="1" baseline="-25000" dirty="0">
                    <a:solidFill>
                      <a:srgbClr val="FF0000"/>
                    </a:solidFill>
                    <a:latin typeface="黑体" panose="02010609060101010101" pitchFamily="49" charset="-122"/>
                    <a:ea typeface="黑体" panose="02010609060101010101" pitchFamily="49" charset="-122"/>
                  </a:rPr>
                  <a:t>0</a:t>
                </a:r>
                <a:r>
                  <a:rPr lang="en-US" altLang="zh-CN" sz="3200" b="1" dirty="0">
                    <a:solidFill>
                      <a:srgbClr val="FF0000"/>
                    </a:solidFill>
                    <a:latin typeface="黑体" panose="02010609060101010101" pitchFamily="49" charset="-122"/>
                    <a:ea typeface="黑体" panose="02010609060101010101" pitchFamily="49" charset="-122"/>
                  </a:rPr>
                  <a:t>=12880cm vs </a:t>
                </a:r>
                <a14:m>
                  <m:oMath xmlns:m="http://schemas.openxmlformats.org/officeDocument/2006/math">
                    <m:r>
                      <a:rPr lang="en-US" altLang="zh-CN" sz="3200" b="1" i="1" kern="100">
                        <a:solidFill>
                          <a:srgbClr val="3333FF"/>
                        </a:solidFill>
                        <a:latin typeface="Cambria Math" panose="02040503050406030204" pitchFamily="18" charset="0"/>
                        <a:cs typeface="Times New Roman" panose="02020603050405020304" pitchFamily="18" charset="0"/>
                      </a:rPr>
                      <m:t>𝑩</m:t>
                    </m:r>
                    <m:r>
                      <a:rPr lang="en-US" altLang="zh-CN" sz="3200" b="1" i="1" kern="100">
                        <a:solidFill>
                          <a:srgbClr val="3333FF"/>
                        </a:solidFill>
                        <a:latin typeface="Cambria Math" panose="02040503050406030204" pitchFamily="18" charset="0"/>
                        <a:cs typeface="Times New Roman" panose="02020603050405020304" pitchFamily="18" charset="0"/>
                      </a:rPr>
                      <m:t>𝝆</m:t>
                    </m:r>
                  </m:oMath>
                </a14:m>
                <a:r>
                  <a:rPr lang="en-US" altLang="zh-CN" sz="3200" b="1" dirty="0">
                    <a:solidFill>
                      <a:srgbClr val="FF0000"/>
                    </a:solidFill>
                    <a:latin typeface="黑体" panose="02010609060101010101" pitchFamily="49" charset="-122"/>
                    <a:ea typeface="黑体" panose="02010609060101010101" pitchFamily="49" charset="-122"/>
                  </a:rPr>
                  <a:t> </a:t>
                </a:r>
                <a:endParaRPr lang="en-US" altLang="zh-CN" sz="3200" b="1" dirty="0">
                  <a:solidFill>
                    <a:srgbClr val="0000CC"/>
                  </a:solidFill>
                  <a:latin typeface="黑体" panose="02010609060101010101" pitchFamily="49" charset="-122"/>
                  <a:ea typeface="黑体" panose="02010609060101010101" pitchFamily="49" charset="-122"/>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0" y="685800"/>
                <a:ext cx="8534400" cy="622799"/>
              </a:xfrm>
              <a:prstGeom prst="rect">
                <a:avLst/>
              </a:prstGeom>
              <a:blipFill rotWithShape="0">
                <a:blip r:embed="rId3"/>
                <a:stretch>
                  <a:fillRect l="-1786" t="-11765" b="-29412"/>
                </a:stretch>
              </a:blipFill>
              <a:ln w="22225">
                <a:noFill/>
              </a:ln>
            </p:spPr>
            <p:txBody>
              <a:bodyPr/>
              <a:lstStyle/>
              <a:p>
                <a:r>
                  <a:rPr lang="zh-CN" altLang="en-US">
                    <a:noFill/>
                  </a:rPr>
                  <a:t> </a:t>
                </a:r>
              </a:p>
            </p:txBody>
          </p:sp>
        </mc:Fallback>
      </mc:AlternateContent>
      <p:sp>
        <p:nvSpPr>
          <p:cNvPr id="21"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35"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9" name="文本框 8"/>
          <p:cNvSpPr txBox="1"/>
          <p:nvPr/>
        </p:nvSpPr>
        <p:spPr>
          <a:xfrm>
            <a:off x="7565748" y="5685717"/>
            <a:ext cx="2951962" cy="954107"/>
          </a:xfrm>
          <a:prstGeom prst="rect">
            <a:avLst/>
          </a:prstGeom>
          <a:noFill/>
        </p:spPr>
        <p:txBody>
          <a:bodyPr wrap="none" rtlCol="0">
            <a:spAutoFit/>
          </a:bodyPr>
          <a:lstStyle/>
          <a:p>
            <a:pPr algn="ctr"/>
            <a:r>
              <a:rPr lang="en-US" altLang="zh-CN" sz="2800" b="1" dirty="0" smtClean="0">
                <a:solidFill>
                  <a:srgbClr val="FF0000"/>
                </a:solidFill>
                <a:latin typeface="+mn-lt"/>
                <a:ea typeface="黑体" panose="02010609060101010101" pitchFamily="49" charset="-122"/>
              </a:rPr>
              <a:t>With </a:t>
            </a:r>
          </a:p>
          <a:p>
            <a:pPr algn="ctr"/>
            <a:r>
              <a:rPr lang="en-US" altLang="zh-CN" sz="2800" b="1" dirty="0" smtClean="0">
                <a:solidFill>
                  <a:srgbClr val="FF0000"/>
                </a:solidFill>
                <a:latin typeface="+mn-lt"/>
                <a:ea typeface="黑体" panose="02010609060101010101" pitchFamily="49" charset="-122"/>
              </a:rPr>
              <a:t>velocity correction</a:t>
            </a:r>
            <a:endParaRPr lang="zh-CN" altLang="en-US" sz="2800" b="1" dirty="0">
              <a:solidFill>
                <a:srgbClr val="FF0000"/>
              </a:solidFill>
              <a:latin typeface="+mn-lt"/>
              <a:ea typeface="黑体" panose="02010609060101010101" pitchFamily="49" charset="-122"/>
            </a:endParaRPr>
          </a:p>
        </p:txBody>
      </p:sp>
    </p:spTree>
    <p:extLst>
      <p:ext uri="{BB962C8B-B14F-4D97-AF65-F5344CB8AC3E}">
        <p14:creationId xmlns:p14="http://schemas.microsoft.com/office/powerpoint/2010/main" val="850343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graphicFrame>
        <p:nvGraphicFramePr>
          <p:cNvPr id="26" name="对象 25"/>
          <p:cNvGraphicFramePr>
            <a:graphicFrameLocks noChangeAspect="1"/>
          </p:cNvGraphicFramePr>
          <p:nvPr>
            <p:extLst>
              <p:ext uri="{D42A27DB-BD31-4B8C-83A1-F6EECF244321}">
                <p14:modId xmlns:p14="http://schemas.microsoft.com/office/powerpoint/2010/main" val="2827838289"/>
              </p:ext>
            </p:extLst>
          </p:nvPr>
        </p:nvGraphicFramePr>
        <p:xfrm>
          <a:off x="713571" y="764704"/>
          <a:ext cx="5153829" cy="3600000"/>
        </p:xfrm>
        <a:graphic>
          <a:graphicData uri="http://schemas.openxmlformats.org/presentationml/2006/ole">
            <mc:AlternateContent xmlns:mc="http://schemas.openxmlformats.org/markup-compatibility/2006">
              <mc:Choice xmlns:v="urn:schemas-microsoft-com:vml" Requires="v">
                <p:oleObj spid="_x0000_s31798" name="Graph" r:id="rId3" imgW="4154400" imgH="2901600" progId="Origin50.Graph">
                  <p:embed/>
                </p:oleObj>
              </mc:Choice>
              <mc:Fallback>
                <p:oleObj name="Graph" r:id="rId3" imgW="4154400" imgH="2901600" progId="Origin50.Graph">
                  <p:embed/>
                  <p:pic>
                    <p:nvPicPr>
                      <p:cNvPr id="0" name=""/>
                      <p:cNvPicPr/>
                      <p:nvPr/>
                    </p:nvPicPr>
                    <p:blipFill>
                      <a:blip r:embed="rId4"/>
                      <a:stretch>
                        <a:fillRect/>
                      </a:stretch>
                    </p:blipFill>
                    <p:spPr>
                      <a:xfrm>
                        <a:off x="713571" y="764704"/>
                        <a:ext cx="5153829" cy="3600000"/>
                      </a:xfrm>
                      <a:prstGeom prst="rect">
                        <a:avLst/>
                      </a:prstGeom>
                    </p:spPr>
                  </p:pic>
                </p:oleObj>
              </mc:Fallback>
            </mc:AlternateContent>
          </a:graphicData>
        </a:graphic>
      </p:graphicFrame>
      <p:graphicFrame>
        <p:nvGraphicFramePr>
          <p:cNvPr id="27" name="对象 26"/>
          <p:cNvGraphicFramePr>
            <a:graphicFrameLocks noChangeAspect="1"/>
          </p:cNvGraphicFramePr>
          <p:nvPr>
            <p:extLst>
              <p:ext uri="{D42A27DB-BD31-4B8C-83A1-F6EECF244321}">
                <p14:modId xmlns:p14="http://schemas.microsoft.com/office/powerpoint/2010/main" val="1773724176"/>
              </p:ext>
            </p:extLst>
          </p:nvPr>
        </p:nvGraphicFramePr>
        <p:xfrm>
          <a:off x="713571" y="2997352"/>
          <a:ext cx="5153829" cy="3600000"/>
        </p:xfrm>
        <a:graphic>
          <a:graphicData uri="http://schemas.openxmlformats.org/presentationml/2006/ole">
            <mc:AlternateContent xmlns:mc="http://schemas.openxmlformats.org/markup-compatibility/2006">
              <mc:Choice xmlns:v="urn:schemas-microsoft-com:vml" Requires="v">
                <p:oleObj spid="_x0000_s31799" name="Graph" r:id="rId5" imgW="4154400" imgH="2901600" progId="Origin50.Graph">
                  <p:embed/>
                </p:oleObj>
              </mc:Choice>
              <mc:Fallback>
                <p:oleObj name="Graph" r:id="rId5" imgW="4154400" imgH="2901600" progId="Origin50.Graph">
                  <p:embed/>
                  <p:pic>
                    <p:nvPicPr>
                      <p:cNvPr id="0" name=""/>
                      <p:cNvPicPr/>
                      <p:nvPr/>
                    </p:nvPicPr>
                    <p:blipFill>
                      <a:blip r:embed="rId6"/>
                      <a:stretch>
                        <a:fillRect/>
                      </a:stretch>
                    </p:blipFill>
                    <p:spPr>
                      <a:xfrm>
                        <a:off x="713571" y="2997352"/>
                        <a:ext cx="5153829" cy="3600000"/>
                      </a:xfrm>
                      <a:prstGeom prst="rect">
                        <a:avLst/>
                      </a:prstGeom>
                    </p:spPr>
                  </p:pic>
                </p:oleObj>
              </mc:Fallback>
            </mc:AlternateContent>
          </a:graphicData>
        </a:graphic>
      </p:graphicFrame>
      <p:sp>
        <p:nvSpPr>
          <p:cNvPr id="30" name="文本框 29"/>
          <p:cNvSpPr txBox="1"/>
          <p:nvPr/>
        </p:nvSpPr>
        <p:spPr>
          <a:xfrm>
            <a:off x="2272934" y="1579058"/>
            <a:ext cx="1354858" cy="646331"/>
          </a:xfrm>
          <a:prstGeom prst="rect">
            <a:avLst/>
          </a:prstGeom>
          <a:noFill/>
        </p:spPr>
        <p:txBody>
          <a:bodyPr wrap="none" rtlCol="0">
            <a:spAutoFit/>
          </a:bodyPr>
          <a:lstStyle/>
          <a:p>
            <a:pPr algn="ctr"/>
            <a:r>
              <a:rPr lang="en-US" altLang="zh-CN" b="1" dirty="0" smtClean="0">
                <a:solidFill>
                  <a:srgbClr val="FF0000"/>
                </a:solidFill>
                <a:latin typeface="黑体" panose="02010609060101010101" pitchFamily="49" charset="-122"/>
                <a:ea typeface="黑体" panose="02010609060101010101" pitchFamily="49" charset="-122"/>
              </a:rPr>
              <a:t>Without</a:t>
            </a:r>
          </a:p>
          <a:p>
            <a:pPr algn="ctr"/>
            <a:r>
              <a:rPr lang="en-US" altLang="zh-CN" b="1" dirty="0" smtClean="0">
                <a:solidFill>
                  <a:srgbClr val="FF0000"/>
                </a:solidFill>
                <a:latin typeface="黑体" panose="02010609060101010101" pitchFamily="49" charset="-122"/>
                <a:ea typeface="黑体" panose="02010609060101010101" pitchFamily="49" charset="-122"/>
              </a:rPr>
              <a:t>correction</a:t>
            </a:r>
            <a:endParaRPr lang="zh-CN" altLang="en-US" b="1" dirty="0">
              <a:solidFill>
                <a:srgbClr val="FF0000"/>
              </a:solidFill>
              <a:latin typeface="黑体" panose="02010609060101010101" pitchFamily="49" charset="-122"/>
              <a:ea typeface="黑体" panose="02010609060101010101" pitchFamily="49" charset="-122"/>
            </a:endParaRPr>
          </a:p>
        </p:txBody>
      </p:sp>
      <p:sp>
        <p:nvSpPr>
          <p:cNvPr id="31" name="文本框 30"/>
          <p:cNvSpPr txBox="1"/>
          <p:nvPr/>
        </p:nvSpPr>
        <p:spPr>
          <a:xfrm>
            <a:off x="2311468" y="3850644"/>
            <a:ext cx="1354858" cy="646331"/>
          </a:xfrm>
          <a:prstGeom prst="rect">
            <a:avLst/>
          </a:prstGeom>
          <a:noFill/>
        </p:spPr>
        <p:txBody>
          <a:bodyPr wrap="none" rtlCol="0">
            <a:spAutoFit/>
          </a:bodyPr>
          <a:lstStyle/>
          <a:p>
            <a:pPr algn="ctr"/>
            <a:r>
              <a:rPr lang="en-US" altLang="zh-CN" b="1" dirty="0" smtClean="0">
                <a:solidFill>
                  <a:srgbClr val="00B050"/>
                </a:solidFill>
                <a:latin typeface="黑体" panose="02010609060101010101" pitchFamily="49" charset="-122"/>
                <a:ea typeface="黑体" panose="02010609060101010101" pitchFamily="49" charset="-122"/>
              </a:rPr>
              <a:t>With </a:t>
            </a:r>
          </a:p>
          <a:p>
            <a:pPr algn="ctr"/>
            <a:r>
              <a:rPr lang="en-US" altLang="zh-CN" b="1" dirty="0" smtClean="0">
                <a:solidFill>
                  <a:srgbClr val="00B050"/>
                </a:solidFill>
                <a:latin typeface="黑体" panose="02010609060101010101" pitchFamily="49" charset="-122"/>
                <a:ea typeface="黑体" panose="02010609060101010101" pitchFamily="49" charset="-122"/>
              </a:rPr>
              <a:t>correction</a:t>
            </a:r>
            <a:endParaRPr lang="zh-CN" altLang="en-US" b="1" dirty="0">
              <a:solidFill>
                <a:srgbClr val="00B050"/>
              </a:solidFill>
              <a:latin typeface="黑体" panose="02010609060101010101" pitchFamily="49" charset="-122"/>
              <a:ea typeface="黑体" panose="02010609060101010101" pitchFamily="49" charset="-122"/>
            </a:endParaRPr>
          </a:p>
        </p:txBody>
      </p:sp>
      <p:sp>
        <p:nvSpPr>
          <p:cNvPr id="36" name="文本框 35"/>
          <p:cNvSpPr txBox="1"/>
          <p:nvPr/>
        </p:nvSpPr>
        <p:spPr>
          <a:xfrm>
            <a:off x="1655753" y="5878407"/>
            <a:ext cx="1939955" cy="369332"/>
          </a:xfrm>
          <a:prstGeom prst="rect">
            <a:avLst/>
          </a:prstGeom>
          <a:solidFill>
            <a:schemeClr val="bg1"/>
          </a:solidFill>
        </p:spPr>
        <p:txBody>
          <a:bodyPr wrap="none" rtlCol="0">
            <a:spAutoFit/>
          </a:bodyPr>
          <a:lstStyle/>
          <a:p>
            <a:r>
              <a:rPr lang="en-US" altLang="zh-CN" b="1" dirty="0" smtClean="0">
                <a:latin typeface="黑体" panose="02010609060101010101" pitchFamily="49" charset="-122"/>
                <a:ea typeface="黑体" panose="02010609060101010101" pitchFamily="49" charset="-122"/>
              </a:rPr>
              <a:t>Orbit length(m)</a:t>
            </a:r>
            <a:endParaRPr lang="zh-CN" altLang="en-US" b="1" dirty="0">
              <a:latin typeface="黑体" panose="02010609060101010101" pitchFamily="49" charset="-122"/>
              <a:ea typeface="黑体" panose="02010609060101010101" pitchFamily="49" charset="-122"/>
            </a:endParaRPr>
          </a:p>
        </p:txBody>
      </p:sp>
      <p:sp>
        <p:nvSpPr>
          <p:cNvPr id="39" name="右箭头 38"/>
          <p:cNvSpPr/>
          <p:nvPr/>
        </p:nvSpPr>
        <p:spPr>
          <a:xfrm rot="5400000">
            <a:off x="1655146" y="3503706"/>
            <a:ext cx="978408" cy="25716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0" name="文本框 39"/>
              <p:cNvSpPr txBox="1"/>
              <p:nvPr/>
            </p:nvSpPr>
            <p:spPr>
              <a:xfrm>
                <a:off x="1524000" y="714208"/>
                <a:ext cx="9829800" cy="584775"/>
              </a:xfrm>
              <a:prstGeom prst="rect">
                <a:avLst/>
              </a:prstGeom>
              <a:noFill/>
              <a:ln w="22225">
                <a:noFill/>
              </a:ln>
            </p:spPr>
            <p:txBody>
              <a:bodyPr wrap="square" rtlCol="0">
                <a:spAutoFit/>
              </a:bodyPr>
              <a:lstStyle/>
              <a:p>
                <a:pPr algn="ctr"/>
                <a14:m>
                  <m:oMathPara xmlns:m="http://schemas.openxmlformats.org/officeDocument/2006/math">
                    <m:oMathParaPr>
                      <m:jc m:val="left"/>
                    </m:oMathParaPr>
                    <m:oMath xmlns:m="http://schemas.openxmlformats.org/officeDocument/2006/math">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𝐏𝐥𝐨𝐭</m:t>
                      </m:r>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3200" b="1" kern="10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rPr>
                        <m:t>𝐨𝐟</m:t>
                      </m:r>
                      <m:sSub>
                        <m:sSubPr>
                          <m:ctrlPr>
                            <a:rPr lang="en-US" altLang="zh-CN" sz="3200" b="1" i="1">
                              <a:solidFill>
                                <a:srgbClr val="FF0000"/>
                              </a:solidFill>
                              <a:latin typeface="Cambria Math" panose="02040503050406030204" pitchFamily="18" charset="0"/>
                            </a:rPr>
                          </m:ctrlPr>
                        </m:sSubPr>
                        <m:e>
                          <m:r>
                            <a:rPr lang="en-US" altLang="zh-CN" sz="3200" b="1" i="1">
                              <a:solidFill>
                                <a:srgbClr val="FF0000"/>
                              </a:solidFill>
                              <a:latin typeface="Cambria Math" panose="02040503050406030204" pitchFamily="18" charset="0"/>
                            </a:rPr>
                            <m:t> </m:t>
                          </m:r>
                          <m:r>
                            <a:rPr lang="en-US" altLang="zh-CN" sz="3200" b="1" i="1">
                              <a:solidFill>
                                <a:srgbClr val="FF0000"/>
                              </a:solidFill>
                              <a:latin typeface="Cambria Math" panose="02040503050406030204" pitchFamily="18" charset="0"/>
                            </a:rPr>
                            <m:t>𝑻</m:t>
                          </m:r>
                        </m:e>
                        <m:sub>
                          <m:r>
                            <a:rPr lang="en-US" altLang="zh-CN" sz="3200" b="1" i="1">
                              <a:solidFill>
                                <a:srgbClr val="FF0000"/>
                              </a:solidFill>
                              <a:latin typeface="Cambria Math" panose="02040503050406030204" pitchFamily="18" charset="0"/>
                            </a:rPr>
                            <m:t>𝒊</m:t>
                          </m:r>
                        </m:sub>
                      </m:sSub>
                      <m:r>
                        <a:rPr lang="en-US" altLang="zh-CN" sz="3200" b="1">
                          <a:solidFill>
                            <a:srgbClr val="FF0000"/>
                          </a:solidFill>
                          <a:latin typeface="Cambria Math" panose="02040503050406030204" pitchFamily="18" charset="0"/>
                        </a:rPr>
                        <m:t> </m:t>
                      </m:r>
                      <m:r>
                        <a:rPr lang="en-US" altLang="zh-CN" sz="3200" b="1">
                          <a:solidFill>
                            <a:srgbClr val="3333FF"/>
                          </a:solidFill>
                          <a:latin typeface="Cambria Math" panose="02040503050406030204" pitchFamily="18" charset="0"/>
                        </a:rPr>
                        <m:t>𝐯</m:t>
                      </m:r>
                      <m:r>
                        <a:rPr lang="en-US" altLang="zh-CN" sz="3200" b="1" i="0" smtClean="0">
                          <a:solidFill>
                            <a:srgbClr val="3333FF"/>
                          </a:solidFill>
                          <a:latin typeface="Cambria Math" panose="02040503050406030204" pitchFamily="18" charset="0"/>
                        </a:rPr>
                        <m:t>𝐬</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𝐨𝐫𝐛𝐢𝐭</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𝐥𝐞𝐧𝐠𝐭𝐡</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𝐟𝐨𝐫</m:t>
                      </m:r>
                      <m:r>
                        <a:rPr lang="en-US" altLang="zh-CN" sz="3200" b="1" i="0" smtClean="0">
                          <a:solidFill>
                            <a:srgbClr val="3333FF"/>
                          </a:solidFill>
                          <a:latin typeface="Cambria Math" panose="02040503050406030204" pitchFamily="18" charset="0"/>
                        </a:rPr>
                        <m:t> </m:t>
                      </m:r>
                      <m:r>
                        <a:rPr lang="en-US" altLang="zh-CN" sz="3200" b="1" i="0" smtClean="0">
                          <a:solidFill>
                            <a:srgbClr val="3333FF"/>
                          </a:solidFill>
                          <a:latin typeface="Cambria Math" panose="02040503050406030204" pitchFamily="18" charset="0"/>
                        </a:rPr>
                        <m:t>𝐭𝐡𝐞</m:t>
                      </m:r>
                      <m:r>
                        <a:rPr lang="en-US" altLang="zh-CN" sz="3200" b="1" i="0" smtClean="0">
                          <a:solidFill>
                            <a:srgbClr val="3333FF"/>
                          </a:solidFill>
                          <a:latin typeface="Cambria Math" panose="02040503050406030204" pitchFamily="18" charset="0"/>
                        </a:rPr>
                        <m:t> </m:t>
                      </m:r>
                      <m:r>
                        <a:rPr lang="en-US" altLang="zh-CN" sz="3200" b="1" i="0" kern="100" baseline="30000" smtClean="0">
                          <a:solidFill>
                            <a:srgbClr val="3333FF"/>
                          </a:solidFill>
                          <a:latin typeface="Cambria Math" panose="02040503050406030204" pitchFamily="18" charset="0"/>
                          <a:cs typeface="Times New Roman" panose="02020603050405020304" pitchFamily="18" charset="0"/>
                        </a:rPr>
                        <m:t>𝟓𝟖</m:t>
                      </m:r>
                      <m:r>
                        <a:rPr lang="en-US" altLang="zh-CN" sz="3200" b="1" i="0" kern="100" smtClean="0">
                          <a:solidFill>
                            <a:srgbClr val="3333FF"/>
                          </a:solidFill>
                          <a:latin typeface="Cambria Math" panose="02040503050406030204" pitchFamily="18" charset="0"/>
                          <a:cs typeface="Times New Roman" panose="02020603050405020304" pitchFamily="18" charset="0"/>
                        </a:rPr>
                        <m:t>𝐍𝐢</m:t>
                      </m:r>
                      <m:r>
                        <a:rPr lang="en-US" altLang="zh-CN" sz="3200" b="1" kern="100">
                          <a:solidFill>
                            <a:srgbClr val="3333FF"/>
                          </a:solidFill>
                          <a:latin typeface="Cambria Math" panose="02040503050406030204" pitchFamily="18" charset="0"/>
                          <a:cs typeface="Times New Roman" panose="02020603050405020304" pitchFamily="18" charset="0"/>
                        </a:rPr>
                        <m:t> </m:t>
                      </m:r>
                      <m:r>
                        <a:rPr lang="en-US" altLang="zh-CN" sz="3200" b="1" kern="100">
                          <a:solidFill>
                            <a:srgbClr val="3333FF"/>
                          </a:solidFill>
                          <a:latin typeface="Cambria Math" panose="02040503050406030204" pitchFamily="18" charset="0"/>
                          <a:cs typeface="Times New Roman" panose="02020603050405020304" pitchFamily="18" charset="0"/>
                        </a:rPr>
                        <m:t>𝐟𝐫𝐚𝐠𝐦𝐞𝐧𝐭𝐬</m:t>
                      </m:r>
                    </m:oMath>
                  </m:oMathPara>
                </a14:m>
                <a:endParaRPr lang="en-US" altLang="zh-CN" sz="3200" b="1" dirty="0">
                  <a:solidFill>
                    <a:srgbClr val="3333FF"/>
                  </a:solidFill>
                  <a:latin typeface="黑体" panose="02010609060101010101" pitchFamily="49" charset="-122"/>
                  <a:ea typeface="黑体" panose="02010609060101010101" pitchFamily="49" charset="-122"/>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1524000" y="714208"/>
                <a:ext cx="9829800" cy="584775"/>
              </a:xfrm>
              <a:prstGeom prst="rect">
                <a:avLst/>
              </a:prstGeom>
              <a:blipFill rotWithShape="0">
                <a:blip r:embed="rId7"/>
                <a:stretch>
                  <a:fillRect/>
                </a:stretch>
              </a:blipFill>
              <a:ln w="22225">
                <a:noFill/>
              </a:ln>
            </p:spPr>
            <p:txBody>
              <a:bodyPr/>
              <a:lstStyle/>
              <a:p>
                <a:r>
                  <a:rPr lang="zh-CN" altLang="en-US">
                    <a:noFill/>
                  </a:rPr>
                  <a:t> </a:t>
                </a:r>
              </a:p>
            </p:txBody>
          </p:sp>
        </mc:Fallback>
      </mc:AlternateContent>
      <p:graphicFrame>
        <p:nvGraphicFramePr>
          <p:cNvPr id="41" name="对象 40"/>
          <p:cNvGraphicFramePr>
            <a:graphicFrameLocks noChangeAspect="1"/>
          </p:cNvGraphicFramePr>
          <p:nvPr>
            <p:extLst>
              <p:ext uri="{D42A27DB-BD31-4B8C-83A1-F6EECF244321}">
                <p14:modId xmlns:p14="http://schemas.microsoft.com/office/powerpoint/2010/main" val="938747133"/>
              </p:ext>
            </p:extLst>
          </p:nvPr>
        </p:nvGraphicFramePr>
        <p:xfrm>
          <a:off x="5202160" y="1266449"/>
          <a:ext cx="7106344" cy="4963852"/>
        </p:xfrm>
        <a:graphic>
          <a:graphicData uri="http://schemas.openxmlformats.org/presentationml/2006/ole">
            <mc:AlternateContent xmlns:mc="http://schemas.openxmlformats.org/markup-compatibility/2006">
              <mc:Choice xmlns:v="urn:schemas-microsoft-com:vml" Requires="v">
                <p:oleObj spid="_x0000_s31800" name="Graph" r:id="rId8" imgW="4154400" imgH="2901600" progId="Origin50.Graph">
                  <p:embed/>
                </p:oleObj>
              </mc:Choice>
              <mc:Fallback>
                <p:oleObj name="Graph" r:id="rId8" imgW="4154400" imgH="2901600" progId="Origin50.Graph">
                  <p:embed/>
                  <p:pic>
                    <p:nvPicPr>
                      <p:cNvPr id="0" name=""/>
                      <p:cNvPicPr/>
                      <p:nvPr/>
                    </p:nvPicPr>
                    <p:blipFill>
                      <a:blip r:embed="rId9"/>
                      <a:stretch>
                        <a:fillRect/>
                      </a:stretch>
                    </p:blipFill>
                    <p:spPr>
                      <a:xfrm>
                        <a:off x="5202160" y="1266449"/>
                        <a:ext cx="7106344" cy="496385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2" name="文本框 41"/>
              <p:cNvSpPr txBox="1"/>
              <p:nvPr/>
            </p:nvSpPr>
            <p:spPr>
              <a:xfrm rot="16200000">
                <a:off x="-434912" y="4348924"/>
                <a:ext cx="2568894" cy="490071"/>
              </a:xfrm>
              <a:prstGeom prst="rect">
                <a:avLst/>
              </a:prstGeom>
              <a:solidFill>
                <a:schemeClr val="bg1"/>
              </a:solidFill>
              <a:ln w="22225">
                <a:noFill/>
              </a:ln>
            </p:spPr>
            <p:txBody>
              <a:bodyPr wrap="square" rtlCol="0">
                <a:spAutoFit/>
              </a:bodyPr>
              <a:lstStyle/>
              <a:p>
                <a14:m>
                  <m:oMath xmlns:m="http://schemas.openxmlformats.org/officeDocument/2006/math">
                    <m:sSubSup>
                      <m:sSubSupPr>
                        <m:ctrlPr>
                          <a:rPr lang="zh-CN" altLang="zh-CN" sz="2400" b="1" i="1" kern="10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b="1" i="1" kern="1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US" altLang="zh-CN" sz="2400" b="1" i="1" kern="100">
                            <a:solidFill>
                              <a:srgbClr val="FF0000"/>
                            </a:solidFill>
                            <a:latin typeface="Cambria Math" panose="02040503050406030204" pitchFamily="18" charset="0"/>
                            <a:cs typeface="Times New Roman" panose="02020603050405020304" pitchFamily="18" charset="0"/>
                          </a:rPr>
                          <m:t>𝟎</m:t>
                        </m:r>
                      </m:sub>
                      <m:sup>
                        <m:r>
                          <a:rPr lang="en-US" altLang="zh-CN" sz="2400" b="1" i="1" kern="100">
                            <a:solidFill>
                              <a:srgbClr val="FF0000"/>
                            </a:solidFill>
                            <a:latin typeface="Cambria Math" panose="02040503050406030204" pitchFamily="18" charset="0"/>
                            <a:cs typeface="Times New Roman" panose="02020603050405020304" pitchFamily="18" charset="0"/>
                          </a:rPr>
                          <m:t>𝒊</m:t>
                        </m:r>
                      </m:sup>
                    </m:sSubSup>
                  </m:oMath>
                </a14:m>
                <a:r>
                  <a:rPr lang="en-US" altLang="zh-CN" sz="2400" b="1" dirty="0">
                    <a:solidFill>
                      <a:srgbClr val="3333FF"/>
                    </a:solidFill>
                    <a:ea typeface="黑体" panose="02010609060101010101" pitchFamily="49" charset="-122"/>
                    <a:cs typeface="Times New Roman" panose="02020603050405020304" pitchFamily="18" charset="0"/>
                  </a:rPr>
                  <a:t> </a:t>
                </a:r>
                <a:r>
                  <a:rPr lang="en-US" altLang="zh-CN" sz="2400" b="1" dirty="0" smtClean="0">
                    <a:solidFill>
                      <a:srgbClr val="3333FF"/>
                    </a:solidFill>
                    <a:ea typeface="黑体" panose="02010609060101010101" pitchFamily="49" charset="-122"/>
                    <a:cs typeface="Times New Roman" panose="02020603050405020304" pitchFamily="18" charset="0"/>
                  </a:rPr>
                  <a:t>@</a:t>
                </a:r>
                <a14:m>
                  <m:oMath xmlns:m="http://schemas.openxmlformats.org/officeDocument/2006/math">
                    <m:r>
                      <a:rPr lang="en-US" altLang="zh-CN" sz="2400" b="1" i="1">
                        <a:solidFill>
                          <a:srgbClr val="FF0000"/>
                        </a:solidFill>
                        <a:latin typeface="Cambria Math" panose="02040503050406030204" pitchFamily="18" charset="0"/>
                      </a:rPr>
                      <m:t>𝑪</m:t>
                    </m:r>
                  </m:oMath>
                </a14:m>
                <a:r>
                  <a:rPr lang="en-US" altLang="zh-CN" sz="2400" b="1" baseline="-25000" dirty="0" smtClean="0">
                    <a:solidFill>
                      <a:srgbClr val="FF0000"/>
                    </a:solidFill>
                    <a:latin typeface="黑体" panose="02010609060101010101" pitchFamily="49" charset="-122"/>
                    <a:ea typeface="黑体" panose="02010609060101010101" pitchFamily="49" charset="-122"/>
                  </a:rPr>
                  <a:t>0</a:t>
                </a:r>
                <a:r>
                  <a:rPr lang="en-US" altLang="zh-CN" sz="2400" b="1" dirty="0" smtClean="0">
                    <a:solidFill>
                      <a:srgbClr val="FF0000"/>
                    </a:solidFill>
                    <a:latin typeface="黑体" panose="02010609060101010101" pitchFamily="49" charset="-122"/>
                    <a:ea typeface="黑体" panose="02010609060101010101" pitchFamily="49" charset="-122"/>
                  </a:rPr>
                  <a:t>=128.80m </a:t>
                </a:r>
                <a:endParaRPr lang="en-US" altLang="zh-CN" sz="2400" b="1" dirty="0">
                  <a:solidFill>
                    <a:srgbClr val="0000CC"/>
                  </a:solidFill>
                  <a:latin typeface="黑体" panose="02010609060101010101" pitchFamily="49" charset="-122"/>
                  <a:ea typeface="黑体" panose="02010609060101010101" pitchFamily="49" charset="-122"/>
                </a:endParaRPr>
              </a:p>
            </p:txBody>
          </p:sp>
        </mc:Choice>
        <mc:Fallback xmlns="">
          <p:sp>
            <p:nvSpPr>
              <p:cNvPr id="42" name="文本框 41"/>
              <p:cNvSpPr txBox="1">
                <a:spLocks noRot="1" noChangeAspect="1" noMove="1" noResize="1" noEditPoints="1" noAdjustHandles="1" noChangeArrowheads="1" noChangeShapeType="1" noTextEdit="1"/>
              </p:cNvSpPr>
              <p:nvPr/>
            </p:nvSpPr>
            <p:spPr>
              <a:xfrm rot="16200000">
                <a:off x="-434912" y="4348924"/>
                <a:ext cx="2568894" cy="490071"/>
              </a:xfrm>
              <a:prstGeom prst="rect">
                <a:avLst/>
              </a:prstGeom>
              <a:blipFill rotWithShape="0">
                <a:blip r:embed="rId10"/>
                <a:stretch>
                  <a:fillRect l="-9877" t="-3088" r="-25926"/>
                </a:stretch>
              </a:blipFill>
              <a:ln w="222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rot="16200000">
                <a:off x="252588" y="2194917"/>
                <a:ext cx="1193896" cy="461665"/>
              </a:xfrm>
              <a:prstGeom prst="rect">
                <a:avLst/>
              </a:prstGeom>
              <a:solidFill>
                <a:schemeClr val="bg1"/>
              </a:solidFill>
            </p:spPr>
            <p:txBody>
              <a:bodyPr wrap="square">
                <a:spAutoFit/>
              </a:bodyPr>
              <a:lstStyle/>
              <a:p>
                <a14:m>
                  <m:oMath xmlns:m="http://schemas.openxmlformats.org/officeDocument/2006/math">
                    <m:sSub>
                      <m:sSubPr>
                        <m:ctrlPr>
                          <a:rPr lang="en-US" altLang="zh-CN" sz="2400" b="1" i="1" smtClean="0">
                            <a:solidFill>
                              <a:srgbClr val="FF0000"/>
                            </a:solidFill>
                            <a:latin typeface="Cambria Math" panose="02040503050406030204" pitchFamily="18" charset="0"/>
                          </a:rPr>
                        </m:ctrlPr>
                      </m:sSubPr>
                      <m:e>
                        <m:r>
                          <a:rPr lang="en-US" altLang="zh-CN" sz="2400" b="1" i="1">
                            <a:solidFill>
                              <a:srgbClr val="FF0000"/>
                            </a:solidFill>
                            <a:latin typeface="Cambria Math" panose="02040503050406030204" pitchFamily="18" charset="0"/>
                          </a:rPr>
                          <m:t> </m:t>
                        </m:r>
                        <m:r>
                          <a:rPr lang="en-US" altLang="zh-CN" sz="2400" b="1" i="1">
                            <a:solidFill>
                              <a:srgbClr val="FF0000"/>
                            </a:solidFill>
                            <a:latin typeface="Cambria Math" panose="02040503050406030204" pitchFamily="18" charset="0"/>
                          </a:rPr>
                          <m:t>𝑻</m:t>
                        </m:r>
                      </m:e>
                      <m:sub>
                        <m:r>
                          <a:rPr lang="en-US" altLang="zh-CN" sz="2400" b="1" i="1">
                            <a:solidFill>
                              <a:srgbClr val="FF0000"/>
                            </a:solidFill>
                            <a:latin typeface="Cambria Math" panose="02040503050406030204" pitchFamily="18" charset="0"/>
                          </a:rPr>
                          <m:t>𝒊</m:t>
                        </m:r>
                      </m:sub>
                    </m:sSub>
                  </m:oMath>
                </a14:m>
                <a:r>
                  <a:rPr lang="zh-CN" altLang="en-US" sz="24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400" b="1" dirty="0" smtClean="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(ns)</a:t>
                </a:r>
                <a:endParaRPr lang="zh-CN" altLang="en-US" sz="24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mc:Choice>
        <mc:Fallback xmlns="">
          <p:sp>
            <p:nvSpPr>
              <p:cNvPr id="2" name="矩形 1"/>
              <p:cNvSpPr>
                <a:spLocks noRot="1" noChangeAspect="1" noMove="1" noResize="1" noEditPoints="1" noAdjustHandles="1" noChangeArrowheads="1" noChangeShapeType="1" noTextEdit="1"/>
              </p:cNvSpPr>
              <p:nvPr/>
            </p:nvSpPr>
            <p:spPr>
              <a:xfrm rot="16200000">
                <a:off x="252588" y="2194917"/>
                <a:ext cx="1193896" cy="461665"/>
              </a:xfrm>
              <a:prstGeom prst="rect">
                <a:avLst/>
              </a:prstGeom>
              <a:blipFill rotWithShape="0">
                <a:blip r:embed="rId11"/>
                <a:stretch>
                  <a:fillRect l="-9211" t="-5612" r="-30263"/>
                </a:stretch>
              </a:blipFill>
            </p:spPr>
            <p:txBody>
              <a:bodyPr/>
              <a:lstStyle/>
              <a:p>
                <a:r>
                  <a:rPr lang="zh-CN" altLang="en-US">
                    <a:noFill/>
                  </a:rPr>
                  <a:t> </a:t>
                </a:r>
              </a:p>
            </p:txBody>
          </p:sp>
        </mc:Fallback>
      </mc:AlternateContent>
      <p:sp>
        <p:nvSpPr>
          <p:cNvPr id="3" name="文本框 2"/>
          <p:cNvSpPr txBox="1"/>
          <p:nvPr/>
        </p:nvSpPr>
        <p:spPr>
          <a:xfrm rot="19463112">
            <a:off x="4247344" y="2611620"/>
            <a:ext cx="3092513" cy="830997"/>
          </a:xfrm>
          <a:prstGeom prst="rect">
            <a:avLst/>
          </a:prstGeom>
          <a:noFill/>
        </p:spPr>
        <p:txBody>
          <a:bodyPr wrap="none" rtlCol="0">
            <a:spAutoFit/>
          </a:bodyPr>
          <a:lstStyle/>
          <a:p>
            <a:r>
              <a:rPr lang="en-US" altLang="zh-CN" sz="4800" dirty="0" smtClean="0">
                <a:solidFill>
                  <a:srgbClr val="FF99CC"/>
                </a:solidFill>
              </a:rPr>
              <a:t>Preliminary</a:t>
            </a:r>
            <a:endParaRPr lang="zh-CN" altLang="en-US" sz="4800" dirty="0">
              <a:solidFill>
                <a:srgbClr val="FF99CC"/>
              </a:solidFill>
            </a:endParaRPr>
          </a:p>
        </p:txBody>
      </p:sp>
    </p:spTree>
    <p:extLst>
      <p:ext uri="{BB962C8B-B14F-4D97-AF65-F5344CB8AC3E}">
        <p14:creationId xmlns:p14="http://schemas.microsoft.com/office/powerpoint/2010/main" val="735365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核素图－rp过程－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1"/>
            <a:ext cx="875347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Oval 5"/>
          <p:cNvSpPr>
            <a:spLocks noChangeArrowheads="1"/>
          </p:cNvSpPr>
          <p:nvPr/>
        </p:nvSpPr>
        <p:spPr bwMode="auto">
          <a:xfrm rot="-2457738">
            <a:off x="2009775" y="2895600"/>
            <a:ext cx="5976937" cy="3810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endParaRPr lang="zh-CN" altLang="en-US">
              <a:solidFill>
                <a:prstClr val="black"/>
              </a:solidFill>
            </a:endParaRPr>
          </a:p>
        </p:txBody>
      </p:sp>
      <p:sp>
        <p:nvSpPr>
          <p:cNvPr id="26628" name="Text Box 6"/>
          <p:cNvSpPr txBox="1">
            <a:spLocks noChangeArrowheads="1"/>
          </p:cNvSpPr>
          <p:nvPr/>
        </p:nvSpPr>
        <p:spPr bwMode="auto">
          <a:xfrm rot="19117485">
            <a:off x="742321" y="2372235"/>
            <a:ext cx="6761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r>
              <a:rPr lang="en-US" altLang="zh-CN" sz="2400" b="1" dirty="0" err="1">
                <a:solidFill>
                  <a:srgbClr val="0000FF"/>
                </a:solidFill>
                <a:ea typeface="黑体" pitchFamily="2" charset="-122"/>
                <a:cs typeface="Times New Roman" panose="02020603050405020304" pitchFamily="18" charset="0"/>
              </a:rPr>
              <a:t>Isospin</a:t>
            </a:r>
            <a:r>
              <a:rPr lang="en-US" altLang="zh-CN" sz="2400" b="1" dirty="0">
                <a:solidFill>
                  <a:srgbClr val="0000FF"/>
                </a:solidFill>
                <a:ea typeface="黑体" pitchFamily="2" charset="-122"/>
                <a:cs typeface="Times New Roman" panose="02020603050405020304" pitchFamily="18" charset="0"/>
              </a:rPr>
              <a:t> symmetry, np </a:t>
            </a:r>
            <a:r>
              <a:rPr lang="en-US" altLang="zh-CN" sz="2400" b="1" dirty="0" err="1">
                <a:solidFill>
                  <a:srgbClr val="0000FF"/>
                </a:solidFill>
                <a:ea typeface="黑体" pitchFamily="2" charset="-122"/>
                <a:cs typeface="Times New Roman" panose="02020603050405020304" pitchFamily="18" charset="0"/>
              </a:rPr>
              <a:t>parring</a:t>
            </a:r>
            <a:r>
              <a:rPr lang="en-US" altLang="zh-CN" sz="2400" b="1" dirty="0">
                <a:solidFill>
                  <a:srgbClr val="0000FF"/>
                </a:solidFill>
                <a:ea typeface="黑体" pitchFamily="2" charset="-122"/>
                <a:cs typeface="Times New Roman" panose="02020603050405020304" pitchFamily="18" charset="0"/>
              </a:rPr>
              <a:t>, </a:t>
            </a:r>
          </a:p>
          <a:p>
            <a:pPr algn="ctr" eaLnBrk="1" hangingPunct="1"/>
            <a:r>
              <a:rPr lang="en-US" altLang="zh-CN" sz="2400" b="1" dirty="0" err="1">
                <a:solidFill>
                  <a:srgbClr val="0000FF"/>
                </a:solidFill>
                <a:ea typeface="黑体" pitchFamily="2" charset="-122"/>
                <a:cs typeface="Times New Roman" panose="02020603050405020304" pitchFamily="18" charset="0"/>
              </a:rPr>
              <a:t>rp</a:t>
            </a:r>
            <a:r>
              <a:rPr lang="en-US" altLang="zh-CN" sz="2400" b="1" dirty="0">
                <a:solidFill>
                  <a:srgbClr val="0000FF"/>
                </a:solidFill>
                <a:ea typeface="黑体" pitchFamily="2" charset="-122"/>
                <a:cs typeface="Times New Roman" panose="02020603050405020304" pitchFamily="18" charset="0"/>
              </a:rPr>
              <a:t>- &amp; </a:t>
            </a:r>
            <a:r>
              <a:rPr lang="en-US" altLang="zh-CN" sz="2400" b="1" dirty="0" err="1">
                <a:solidFill>
                  <a:srgbClr val="0000FF"/>
                </a:solidFill>
                <a:ea typeface="黑体" pitchFamily="2" charset="-122"/>
                <a:cs typeface="Times New Roman" panose="02020603050405020304" pitchFamily="18" charset="0"/>
              </a:rPr>
              <a:t>vp</a:t>
            </a:r>
            <a:r>
              <a:rPr lang="en-US" altLang="zh-CN" sz="2400" b="1" dirty="0">
                <a:solidFill>
                  <a:srgbClr val="0000FF"/>
                </a:solidFill>
                <a:ea typeface="黑体" pitchFamily="2" charset="-122"/>
                <a:cs typeface="Times New Roman" panose="02020603050405020304" pitchFamily="18" charset="0"/>
              </a:rPr>
              <a:t>-processes</a:t>
            </a:r>
            <a:endParaRPr lang="zh-CN" altLang="en-US" sz="2400" b="1" dirty="0">
              <a:solidFill>
                <a:srgbClr val="0000FF"/>
              </a:solidFill>
              <a:ea typeface="黑体" pitchFamily="2" charset="-122"/>
              <a:cs typeface="Times New Roman" panose="02020603050405020304" pitchFamily="18" charset="0"/>
            </a:endParaRPr>
          </a:p>
        </p:txBody>
      </p:sp>
      <p:sp>
        <p:nvSpPr>
          <p:cNvPr id="26629" name="Oval 7"/>
          <p:cNvSpPr>
            <a:spLocks noChangeArrowheads="1"/>
          </p:cNvSpPr>
          <p:nvPr/>
        </p:nvSpPr>
        <p:spPr bwMode="auto">
          <a:xfrm rot="-1841846">
            <a:off x="4271961" y="2825750"/>
            <a:ext cx="5905500" cy="5842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eaLnBrk="1" hangingPunct="1"/>
            <a:endParaRPr lang="zh-CN" altLang="en-US">
              <a:solidFill>
                <a:prstClr val="black"/>
              </a:solidFill>
            </a:endParaRPr>
          </a:p>
        </p:txBody>
      </p:sp>
      <p:sp>
        <p:nvSpPr>
          <p:cNvPr id="26630" name="Text Box 8"/>
          <p:cNvSpPr txBox="1">
            <a:spLocks noChangeArrowheads="1"/>
          </p:cNvSpPr>
          <p:nvPr/>
        </p:nvSpPr>
        <p:spPr bwMode="auto">
          <a:xfrm rot="-1915797">
            <a:off x="3722487" y="3473550"/>
            <a:ext cx="72162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r>
              <a:rPr lang="en-US" altLang="zh-CN" sz="2400" b="1" dirty="0">
                <a:solidFill>
                  <a:srgbClr val="0000FF"/>
                </a:solidFill>
                <a:cs typeface="Times New Roman" panose="02020603050405020304" pitchFamily="18" charset="0"/>
              </a:rPr>
              <a:t>New magic number, shell evolution, r-process</a:t>
            </a:r>
            <a:endParaRPr lang="zh-CN" altLang="en-US" sz="2400" b="1" dirty="0">
              <a:solidFill>
                <a:srgbClr val="0000FF"/>
              </a:solidFill>
              <a:cs typeface="Times New Roman" panose="02020603050405020304" pitchFamily="18" charset="0"/>
            </a:endParaRPr>
          </a:p>
        </p:txBody>
      </p:sp>
      <p:sp>
        <p:nvSpPr>
          <p:cNvPr id="26631" name="Text Box 9"/>
          <p:cNvSpPr txBox="1">
            <a:spLocks noChangeArrowheads="1"/>
          </p:cNvSpPr>
          <p:nvPr/>
        </p:nvSpPr>
        <p:spPr bwMode="auto">
          <a:xfrm>
            <a:off x="7370942" y="4183914"/>
            <a:ext cx="3009584" cy="1384995"/>
          </a:xfrm>
          <a:prstGeom prst="rect">
            <a:avLst/>
          </a:prstGeom>
          <a:noFill/>
          <a:ln w="15875" algn="ctr">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algn="ctr" eaLnBrk="1" hangingPunct="1"/>
            <a:r>
              <a:rPr lang="en-US" altLang="zh-CN" sz="2800" b="1" dirty="0">
                <a:solidFill>
                  <a:srgbClr val="000099"/>
                </a:solidFill>
                <a:ea typeface="黑体" pitchFamily="2" charset="-122"/>
              </a:rPr>
              <a:t>Techniques:</a:t>
            </a:r>
          </a:p>
          <a:p>
            <a:pPr algn="ctr" eaLnBrk="1" hangingPunct="1"/>
            <a:r>
              <a:rPr lang="en-US" altLang="zh-CN" sz="2800" b="1" dirty="0">
                <a:solidFill>
                  <a:srgbClr val="000099"/>
                </a:solidFill>
                <a:ea typeface="黑体" pitchFamily="2" charset="-122"/>
              </a:rPr>
              <a:t>IMS, SMS and </a:t>
            </a:r>
          </a:p>
          <a:p>
            <a:pPr algn="ctr" eaLnBrk="1" hangingPunct="1"/>
            <a:r>
              <a:rPr lang="en-US" altLang="zh-CN" sz="2800" b="1" dirty="0">
                <a:solidFill>
                  <a:srgbClr val="C00000"/>
                </a:solidFill>
                <a:ea typeface="黑体" pitchFamily="2" charset="-122"/>
              </a:rPr>
              <a:t>Double </a:t>
            </a:r>
            <a:r>
              <a:rPr lang="en-US" altLang="zh-CN" sz="2800" b="1" dirty="0" err="1">
                <a:solidFill>
                  <a:srgbClr val="C00000"/>
                </a:solidFill>
                <a:ea typeface="黑体" pitchFamily="2" charset="-122"/>
              </a:rPr>
              <a:t>ToF</a:t>
            </a:r>
            <a:r>
              <a:rPr lang="en-US" altLang="zh-CN" sz="2800" b="1" dirty="0">
                <a:solidFill>
                  <a:srgbClr val="C00000"/>
                </a:solidFill>
                <a:ea typeface="黑体" pitchFamily="2" charset="-122"/>
              </a:rPr>
              <a:t> IMS </a:t>
            </a:r>
          </a:p>
        </p:txBody>
      </p:sp>
      <p:sp>
        <p:nvSpPr>
          <p:cNvPr id="12" name="Rectangle 14"/>
          <p:cNvSpPr>
            <a:spLocks noChangeArrowheads="1"/>
          </p:cNvSpPr>
          <p:nvPr/>
        </p:nvSpPr>
        <p:spPr bwMode="auto">
          <a:xfrm>
            <a:off x="0" y="0"/>
            <a:ext cx="12191999"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4. Summary and perspectives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465636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3238994" y="2009063"/>
          <a:ext cx="5568280" cy="3732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7" name="Picture 2"/>
          <p:cNvPicPr>
            <a:picLocks noChangeAspect="1" noChangeArrowheads="1"/>
          </p:cNvPicPr>
          <p:nvPr/>
        </p:nvPicPr>
        <p:blipFill>
          <a:blip r:embed="rId8" cstate="print"/>
          <a:srcRect/>
          <a:stretch>
            <a:fillRect/>
          </a:stretch>
        </p:blipFill>
        <p:spPr bwMode="auto">
          <a:xfrm>
            <a:off x="3792539" y="2009775"/>
            <a:ext cx="1341437" cy="400050"/>
          </a:xfrm>
          <a:prstGeom prst="rect">
            <a:avLst/>
          </a:prstGeom>
          <a:noFill/>
          <a:ln w="9525">
            <a:noFill/>
            <a:miter lim="800000"/>
            <a:headEnd/>
            <a:tailEnd/>
          </a:ln>
        </p:spPr>
      </p:pic>
      <p:pic>
        <p:nvPicPr>
          <p:cNvPr id="16388" name="Picture 3"/>
          <p:cNvPicPr>
            <a:picLocks noChangeAspect="1" noChangeArrowheads="1"/>
          </p:cNvPicPr>
          <p:nvPr/>
        </p:nvPicPr>
        <p:blipFill>
          <a:blip r:embed="rId9" cstate="print"/>
          <a:srcRect/>
          <a:stretch>
            <a:fillRect/>
          </a:stretch>
        </p:blipFill>
        <p:spPr bwMode="auto">
          <a:xfrm>
            <a:off x="2894014" y="4313238"/>
            <a:ext cx="720725" cy="628650"/>
          </a:xfrm>
          <a:prstGeom prst="rect">
            <a:avLst/>
          </a:prstGeom>
          <a:noFill/>
          <a:ln w="9525">
            <a:noFill/>
            <a:miter lim="800000"/>
            <a:headEnd/>
            <a:tailEnd/>
          </a:ln>
        </p:spPr>
      </p:pic>
      <p:pic>
        <p:nvPicPr>
          <p:cNvPr id="16389" name="Picture 4"/>
          <p:cNvPicPr>
            <a:picLocks noChangeAspect="1" noChangeArrowheads="1"/>
          </p:cNvPicPr>
          <p:nvPr/>
        </p:nvPicPr>
        <p:blipFill>
          <a:blip r:embed="rId10" cstate="print"/>
          <a:srcRect/>
          <a:stretch>
            <a:fillRect/>
          </a:stretch>
        </p:blipFill>
        <p:spPr bwMode="auto">
          <a:xfrm>
            <a:off x="8216900" y="3221038"/>
            <a:ext cx="2222500" cy="436562"/>
          </a:xfrm>
          <a:prstGeom prst="rect">
            <a:avLst/>
          </a:prstGeom>
          <a:noFill/>
          <a:ln w="9525">
            <a:noFill/>
            <a:miter lim="800000"/>
            <a:headEnd/>
            <a:tailEnd/>
          </a:ln>
        </p:spPr>
      </p:pic>
      <p:pic>
        <p:nvPicPr>
          <p:cNvPr id="16390" name="Picture 5"/>
          <p:cNvPicPr>
            <a:picLocks noChangeAspect="1" noChangeArrowheads="1"/>
          </p:cNvPicPr>
          <p:nvPr/>
        </p:nvPicPr>
        <p:blipFill>
          <a:blip r:embed="rId11" cstate="print"/>
          <a:srcRect/>
          <a:stretch>
            <a:fillRect/>
          </a:stretch>
        </p:blipFill>
        <p:spPr bwMode="auto">
          <a:xfrm>
            <a:off x="8216900" y="4146550"/>
            <a:ext cx="1169988" cy="566738"/>
          </a:xfrm>
          <a:prstGeom prst="rect">
            <a:avLst/>
          </a:prstGeom>
          <a:noFill/>
          <a:ln w="9525">
            <a:noFill/>
            <a:miter lim="800000"/>
            <a:headEnd/>
            <a:tailEnd/>
          </a:ln>
        </p:spPr>
      </p:pic>
      <p:pic>
        <p:nvPicPr>
          <p:cNvPr id="16391" name="Picture 7"/>
          <p:cNvPicPr>
            <a:picLocks noChangeAspect="1" noChangeArrowheads="1"/>
          </p:cNvPicPr>
          <p:nvPr/>
        </p:nvPicPr>
        <p:blipFill>
          <a:blip r:embed="rId12" cstate="print"/>
          <a:srcRect/>
          <a:stretch>
            <a:fillRect/>
          </a:stretch>
        </p:blipFill>
        <p:spPr bwMode="auto">
          <a:xfrm>
            <a:off x="2751139" y="2814639"/>
            <a:ext cx="942975" cy="561975"/>
          </a:xfrm>
          <a:prstGeom prst="rect">
            <a:avLst/>
          </a:prstGeom>
          <a:noFill/>
          <a:ln w="9525">
            <a:noFill/>
            <a:miter lim="800000"/>
            <a:headEnd/>
            <a:tailEnd/>
          </a:ln>
        </p:spPr>
      </p:pic>
      <p:pic>
        <p:nvPicPr>
          <p:cNvPr id="16392" name="Picture 5"/>
          <p:cNvPicPr>
            <a:picLocks noChangeAspect="1" noChangeArrowheads="1"/>
          </p:cNvPicPr>
          <p:nvPr/>
        </p:nvPicPr>
        <p:blipFill>
          <a:blip r:embed="rId13" cstate="print"/>
          <a:srcRect/>
          <a:stretch>
            <a:fillRect/>
          </a:stretch>
        </p:blipFill>
        <p:spPr bwMode="auto">
          <a:xfrm>
            <a:off x="4425950" y="5111750"/>
            <a:ext cx="755650" cy="755650"/>
          </a:xfrm>
          <a:prstGeom prst="rect">
            <a:avLst/>
          </a:prstGeom>
          <a:noFill/>
          <a:ln w="9525">
            <a:noFill/>
            <a:miter lim="800000"/>
            <a:headEnd/>
            <a:tailEnd/>
          </a:ln>
        </p:spPr>
      </p:pic>
      <p:pic>
        <p:nvPicPr>
          <p:cNvPr id="16393" name="Picture 2"/>
          <p:cNvPicPr>
            <a:picLocks noChangeAspect="1" noChangeArrowheads="1"/>
          </p:cNvPicPr>
          <p:nvPr/>
        </p:nvPicPr>
        <p:blipFill>
          <a:blip r:embed="rId14" cstate="print"/>
          <a:srcRect/>
          <a:stretch>
            <a:fillRect/>
          </a:stretch>
        </p:blipFill>
        <p:spPr bwMode="auto">
          <a:xfrm>
            <a:off x="6858000" y="5105400"/>
            <a:ext cx="755650" cy="755650"/>
          </a:xfrm>
          <a:prstGeom prst="rect">
            <a:avLst/>
          </a:prstGeom>
          <a:noFill/>
          <a:ln w="9525">
            <a:noFill/>
            <a:miter lim="800000"/>
            <a:headEnd/>
            <a:tailEnd/>
          </a:ln>
        </p:spPr>
      </p:pic>
      <p:pic>
        <p:nvPicPr>
          <p:cNvPr id="16394" name="Picture 25" descr="Audi"/>
          <p:cNvPicPr preferRelativeResize="0">
            <a:picLocks noChangeArrowheads="1"/>
          </p:cNvPicPr>
          <p:nvPr/>
        </p:nvPicPr>
        <p:blipFill>
          <a:blip r:embed="rId15" cstate="print"/>
          <a:srcRect l="27242" t="20325" r="60335" b="51944"/>
          <a:stretch>
            <a:fillRect/>
          </a:stretch>
        </p:blipFill>
        <p:spPr bwMode="auto">
          <a:xfrm>
            <a:off x="3000375" y="1535113"/>
            <a:ext cx="719138" cy="1122362"/>
          </a:xfrm>
          <a:prstGeom prst="rect">
            <a:avLst/>
          </a:prstGeom>
          <a:noFill/>
          <a:ln w="9525">
            <a:noFill/>
            <a:miter lim="800000"/>
            <a:headEnd/>
            <a:tailEnd/>
          </a:ln>
        </p:spPr>
      </p:pic>
      <p:pic>
        <p:nvPicPr>
          <p:cNvPr id="16395" name="Picture 21" descr="Litvinov"/>
          <p:cNvPicPr>
            <a:picLocks noChangeAspect="1" noChangeArrowheads="1"/>
          </p:cNvPicPr>
          <p:nvPr/>
        </p:nvPicPr>
        <p:blipFill>
          <a:blip r:embed="rId16" cstate="print"/>
          <a:srcRect/>
          <a:stretch>
            <a:fillRect/>
          </a:stretch>
        </p:blipFill>
        <p:spPr bwMode="auto">
          <a:xfrm>
            <a:off x="5664200" y="990600"/>
            <a:ext cx="776288" cy="996950"/>
          </a:xfrm>
          <a:prstGeom prst="rect">
            <a:avLst/>
          </a:prstGeom>
          <a:noFill/>
          <a:ln w="9525">
            <a:noFill/>
            <a:miter lim="800000"/>
            <a:headEnd/>
            <a:tailEnd/>
          </a:ln>
        </p:spPr>
      </p:pic>
      <p:sp>
        <p:nvSpPr>
          <p:cNvPr id="16396" name="TextBox 4"/>
          <p:cNvSpPr txBox="1">
            <a:spLocks noChangeArrowheads="1"/>
          </p:cNvSpPr>
          <p:nvPr/>
        </p:nvSpPr>
        <p:spPr bwMode="auto">
          <a:xfrm>
            <a:off x="6421639" y="1350576"/>
            <a:ext cx="1286186"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Yu. A. Litvinov</a:t>
            </a:r>
          </a:p>
        </p:txBody>
      </p:sp>
      <p:sp>
        <p:nvSpPr>
          <p:cNvPr id="16397" name="TextBox 6"/>
          <p:cNvSpPr txBox="1">
            <a:spLocks noChangeArrowheads="1"/>
          </p:cNvSpPr>
          <p:nvPr/>
        </p:nvSpPr>
        <p:spPr bwMode="auto">
          <a:xfrm>
            <a:off x="2133600" y="2009002"/>
            <a:ext cx="1035050" cy="276999"/>
          </a:xfrm>
          <a:prstGeom prst="rect">
            <a:avLst/>
          </a:prstGeom>
          <a:noFill/>
          <a:ln w="9525">
            <a:noFill/>
            <a:miter lim="800000"/>
            <a:headEnd/>
            <a:tailEnd/>
          </a:ln>
        </p:spPr>
        <p:txBody>
          <a:bodyPr>
            <a:spAutoFit/>
          </a:bodyPr>
          <a:lstStyle/>
          <a:p>
            <a:pPr algn="ctr">
              <a:defRPr/>
            </a:pPr>
            <a:r>
              <a:rPr lang="en-US" altLang="zh-CN" sz="1200" b="1" dirty="0">
                <a:solidFill>
                  <a:srgbClr val="003366"/>
                </a:solidFill>
                <a:latin typeface="Arial" charset="0"/>
                <a:ea typeface="宋体" charset="-122"/>
              </a:rPr>
              <a:t>G. Audi</a:t>
            </a:r>
          </a:p>
        </p:txBody>
      </p:sp>
      <p:sp>
        <p:nvSpPr>
          <p:cNvPr id="16398" name="TextBox 7"/>
          <p:cNvSpPr txBox="1">
            <a:spLocks noChangeArrowheads="1"/>
          </p:cNvSpPr>
          <p:nvPr/>
        </p:nvSpPr>
        <p:spPr bwMode="auto">
          <a:xfrm>
            <a:off x="1839100" y="5016844"/>
            <a:ext cx="808235"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K.Blaum</a:t>
            </a:r>
            <a:endParaRPr lang="zh-CN" altLang="en-US" sz="1200" b="1" dirty="0">
              <a:solidFill>
                <a:srgbClr val="003366"/>
              </a:solidFill>
              <a:latin typeface="Arial" charset="0"/>
              <a:ea typeface="宋体" charset="-122"/>
            </a:endParaRPr>
          </a:p>
        </p:txBody>
      </p:sp>
      <p:sp>
        <p:nvSpPr>
          <p:cNvPr id="16399" name="TextBox 21"/>
          <p:cNvSpPr txBox="1">
            <a:spLocks noChangeArrowheads="1"/>
          </p:cNvSpPr>
          <p:nvPr/>
        </p:nvSpPr>
        <p:spPr bwMode="auto">
          <a:xfrm>
            <a:off x="8610601" y="4752202"/>
            <a:ext cx="884153"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T. Uesaka</a:t>
            </a:r>
          </a:p>
        </p:txBody>
      </p:sp>
      <p:sp>
        <p:nvSpPr>
          <p:cNvPr id="16400" name="TextBox 22"/>
          <p:cNvSpPr txBox="1">
            <a:spLocks noChangeArrowheads="1"/>
          </p:cNvSpPr>
          <p:nvPr/>
        </p:nvSpPr>
        <p:spPr bwMode="auto">
          <a:xfrm>
            <a:off x="8416925" y="2738438"/>
            <a:ext cx="1570038" cy="461962"/>
          </a:xfrm>
          <a:prstGeom prst="rect">
            <a:avLst/>
          </a:prstGeom>
          <a:noFill/>
          <a:ln w="9525">
            <a:noFill/>
            <a:miter lim="800000"/>
            <a:headEnd/>
            <a:tailEnd/>
          </a:ln>
        </p:spPr>
        <p:txBody>
          <a:bodyPr>
            <a:spAutoFit/>
          </a:bodyPr>
          <a:lstStyle/>
          <a:p>
            <a:pPr algn="ctr">
              <a:defRPr/>
            </a:pPr>
            <a:r>
              <a:rPr lang="en-US" altLang="zh-CN" sz="1200" b="1" dirty="0">
                <a:solidFill>
                  <a:srgbClr val="003366"/>
                </a:solidFill>
                <a:latin typeface="Arial" charset="0"/>
                <a:ea typeface="宋体" charset="-122"/>
              </a:rPr>
              <a:t>H. Schatz  </a:t>
            </a:r>
          </a:p>
          <a:p>
            <a:pPr algn="ctr">
              <a:defRPr/>
            </a:pPr>
            <a:r>
              <a:rPr lang="en-US" altLang="zh-CN" sz="1200" b="1" dirty="0">
                <a:solidFill>
                  <a:srgbClr val="003366"/>
                </a:solidFill>
                <a:latin typeface="Arial" charset="0"/>
                <a:ea typeface="宋体" charset="-122"/>
              </a:rPr>
              <a:t>B. A. Brown</a:t>
            </a:r>
            <a:endParaRPr lang="zh-CN" altLang="en-US" sz="1200" b="1" dirty="0">
              <a:solidFill>
                <a:srgbClr val="003366"/>
              </a:solidFill>
              <a:latin typeface="Arial" charset="0"/>
              <a:ea typeface="宋体" charset="-122"/>
            </a:endParaRPr>
          </a:p>
        </p:txBody>
      </p:sp>
      <p:grpSp>
        <p:nvGrpSpPr>
          <p:cNvPr id="3" name="组合 23"/>
          <p:cNvGrpSpPr>
            <a:grpSpLocks/>
          </p:cNvGrpSpPr>
          <p:nvPr/>
        </p:nvGrpSpPr>
        <p:grpSpPr bwMode="auto">
          <a:xfrm>
            <a:off x="5384800" y="3309939"/>
            <a:ext cx="1271588" cy="1271587"/>
            <a:chOff x="3929548" y="2406220"/>
            <a:chExt cx="1290634" cy="1290634"/>
          </a:xfrm>
        </p:grpSpPr>
        <p:sp>
          <p:nvSpPr>
            <p:cNvPr id="25" name="椭圆 24"/>
            <p:cNvSpPr/>
            <p:nvPr/>
          </p:nvSpPr>
          <p:spPr>
            <a:xfrm>
              <a:off x="3929548" y="2406220"/>
              <a:ext cx="1290634" cy="1290634"/>
            </a:xfrm>
            <a:prstGeom prst="ellipse">
              <a:avLst/>
            </a:prstGeom>
            <a:gradFill>
              <a:gsLst>
                <a:gs pos="88000">
                  <a:schemeClr val="tx2">
                    <a:lumMod val="45000"/>
                    <a:lumOff val="55000"/>
                  </a:schemeClr>
                </a:gs>
                <a:gs pos="0">
                  <a:schemeClr val="tx2">
                    <a:alpha val="0"/>
                    <a:lumMod val="50000"/>
                    <a:lumOff val="50000"/>
                  </a:schemeClr>
                </a:gs>
                <a:gs pos="100000">
                  <a:schemeClr val="tx2">
                    <a:lumMod val="90000"/>
                    <a:lumOff val="10000"/>
                  </a:schemeClr>
                </a:gs>
              </a:gsLst>
              <a:path path="shape">
                <a:fillToRect l="50000" t="50000" r="50000" b="50000"/>
              </a:path>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prstClr val="white"/>
                </a:solidFill>
              </a:endParaRPr>
            </a:p>
          </p:txBody>
        </p:sp>
        <p:sp>
          <p:nvSpPr>
            <p:cNvPr id="26" name="椭圆 25"/>
            <p:cNvSpPr/>
            <p:nvPr/>
          </p:nvSpPr>
          <p:spPr>
            <a:xfrm>
              <a:off x="3981109" y="2457781"/>
              <a:ext cx="1187512" cy="1187512"/>
            </a:xfrm>
            <a:prstGeom prst="ellipse">
              <a:avLst/>
            </a:prstGeom>
            <a:gradFill>
              <a:gsLst>
                <a:gs pos="0">
                  <a:schemeClr val="tx2">
                    <a:lumMod val="10000"/>
                    <a:lumOff val="90000"/>
                  </a:schemeClr>
                </a:gs>
                <a:gs pos="100000">
                  <a:schemeClr val="tx2">
                    <a:lumMod val="95000"/>
                  </a:schemeClr>
                </a:gs>
                <a:gs pos="88000">
                  <a:schemeClr val="bg1">
                    <a:alpha val="0"/>
                  </a:schemeClr>
                </a:gs>
              </a:gsLst>
              <a:path path="shape">
                <a:fillToRect l="50000" t="50000" r="50000" b="50000"/>
              </a:path>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prstClr val="white"/>
                </a:solidFill>
              </a:endParaRPr>
            </a:p>
          </p:txBody>
        </p:sp>
        <p:sp>
          <p:nvSpPr>
            <p:cNvPr id="27" name="椭圆 26"/>
            <p:cNvSpPr/>
            <p:nvPr/>
          </p:nvSpPr>
          <p:spPr>
            <a:xfrm>
              <a:off x="3982049" y="2458534"/>
              <a:ext cx="1186006" cy="1186006"/>
            </a:xfrm>
            <a:prstGeom prst="ellipse">
              <a:avLst/>
            </a:prstGeom>
            <a:gradFill>
              <a:gsLst>
                <a:gs pos="88000">
                  <a:schemeClr val="tx2">
                    <a:lumMod val="45000"/>
                    <a:lumOff val="55000"/>
                  </a:schemeClr>
                </a:gs>
                <a:gs pos="0">
                  <a:schemeClr val="tx2">
                    <a:alpha val="0"/>
                    <a:lumMod val="50000"/>
                    <a:lumOff val="50000"/>
                  </a:schemeClr>
                </a:gs>
                <a:gs pos="100000">
                  <a:schemeClr val="tx2">
                    <a:lumMod val="90000"/>
                    <a:lumOff val="10000"/>
                  </a:schemeClr>
                </a:gs>
              </a:gsLst>
              <a:path path="shape">
                <a:fillToRect l="50000" t="50000" r="50000" b="50000"/>
              </a:path>
            </a:gra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prstClr val="white"/>
                </a:solidFill>
              </a:endParaRPr>
            </a:p>
          </p:txBody>
        </p:sp>
        <p:pic>
          <p:nvPicPr>
            <p:cNvPr id="16417" name="图片 27"/>
            <p:cNvPicPr>
              <a:picLocks noChangeAspect="1"/>
            </p:cNvPicPr>
            <p:nvPr/>
          </p:nvPicPr>
          <p:blipFill>
            <a:blip r:embed="rId17" cstate="print"/>
            <a:srcRect/>
            <a:stretch>
              <a:fillRect/>
            </a:stretch>
          </p:blipFill>
          <p:spPr bwMode="auto">
            <a:xfrm>
              <a:off x="4110340" y="2569552"/>
              <a:ext cx="923320" cy="923320"/>
            </a:xfrm>
            <a:prstGeom prst="rect">
              <a:avLst/>
            </a:prstGeom>
            <a:noFill/>
            <a:ln w="9525">
              <a:noFill/>
              <a:miter lim="800000"/>
              <a:headEnd/>
              <a:tailEnd/>
            </a:ln>
          </p:spPr>
        </p:pic>
      </p:grpSp>
      <p:pic>
        <p:nvPicPr>
          <p:cNvPr id="16403" name="Picture 2"/>
          <p:cNvPicPr>
            <a:picLocks noChangeAspect="1" noChangeArrowheads="1"/>
          </p:cNvPicPr>
          <p:nvPr/>
        </p:nvPicPr>
        <p:blipFill>
          <a:blip r:embed="rId18" cstate="print"/>
          <a:srcRect/>
          <a:stretch>
            <a:fillRect/>
          </a:stretch>
        </p:blipFill>
        <p:spPr bwMode="auto">
          <a:xfrm>
            <a:off x="1752600" y="3729038"/>
            <a:ext cx="1028700" cy="1293812"/>
          </a:xfrm>
          <a:prstGeom prst="rect">
            <a:avLst/>
          </a:prstGeom>
          <a:noFill/>
          <a:ln w="9525">
            <a:noFill/>
            <a:miter lim="800000"/>
            <a:headEnd/>
            <a:tailEnd/>
          </a:ln>
        </p:spPr>
      </p:pic>
      <p:pic>
        <p:nvPicPr>
          <p:cNvPr id="16404" name="图片 2"/>
          <p:cNvPicPr>
            <a:picLocks noChangeAspect="1"/>
          </p:cNvPicPr>
          <p:nvPr/>
        </p:nvPicPr>
        <p:blipFill>
          <a:blip r:embed="rId19" cstate="print"/>
          <a:srcRect l="18738" r="30498" b="33533"/>
          <a:stretch>
            <a:fillRect/>
          </a:stretch>
        </p:blipFill>
        <p:spPr bwMode="auto">
          <a:xfrm>
            <a:off x="8607426" y="1603375"/>
            <a:ext cx="919163" cy="1106488"/>
          </a:xfrm>
          <a:prstGeom prst="rect">
            <a:avLst/>
          </a:prstGeom>
          <a:noFill/>
          <a:ln w="9525">
            <a:noFill/>
            <a:miter lim="800000"/>
            <a:headEnd/>
            <a:tailEnd/>
          </a:ln>
        </p:spPr>
      </p:pic>
      <p:pic>
        <p:nvPicPr>
          <p:cNvPr id="16405" name="Picture 4" descr="Tomohiro  Uesaka(D.Sci.)"/>
          <p:cNvPicPr>
            <a:picLocks noChangeAspect="1" noChangeArrowheads="1"/>
          </p:cNvPicPr>
          <p:nvPr/>
        </p:nvPicPr>
        <p:blipFill>
          <a:blip r:embed="rId20" cstate="print"/>
          <a:srcRect/>
          <a:stretch>
            <a:fillRect/>
          </a:stretch>
        </p:blipFill>
        <p:spPr bwMode="auto">
          <a:xfrm>
            <a:off x="9448800" y="3962400"/>
            <a:ext cx="887412" cy="1263650"/>
          </a:xfrm>
          <a:prstGeom prst="rect">
            <a:avLst/>
          </a:prstGeom>
          <a:noFill/>
          <a:ln w="9525">
            <a:noFill/>
            <a:miter lim="800000"/>
            <a:headEnd/>
            <a:tailEnd/>
          </a:ln>
        </p:spPr>
      </p:pic>
      <p:pic>
        <p:nvPicPr>
          <p:cNvPr id="16406" name="Picture 8" descr="http://physics.buaa.edu.cn/upload/2010_03/10031615599824.jpg"/>
          <p:cNvPicPr>
            <a:picLocks noChangeAspect="1" noChangeArrowheads="1"/>
          </p:cNvPicPr>
          <p:nvPr/>
        </p:nvPicPr>
        <p:blipFill>
          <a:blip r:embed="rId21" cstate="print"/>
          <a:srcRect l="35194" t="12436" r="52501" b="64713"/>
          <a:stretch>
            <a:fillRect/>
          </a:stretch>
        </p:blipFill>
        <p:spPr bwMode="auto">
          <a:xfrm>
            <a:off x="3733800" y="5791200"/>
            <a:ext cx="800100" cy="1028700"/>
          </a:xfrm>
          <a:prstGeom prst="rect">
            <a:avLst/>
          </a:prstGeom>
          <a:noFill/>
          <a:ln w="9525">
            <a:noFill/>
            <a:miter lim="800000"/>
            <a:headEnd/>
            <a:tailEnd/>
          </a:ln>
        </p:spPr>
      </p:pic>
      <p:pic>
        <p:nvPicPr>
          <p:cNvPr id="16407" name="Picture 10" descr="http://www.physics.sjtu.edu.cn/sites/www.physics.sjtu.edu.cn/files/yang%20sun.jpg"/>
          <p:cNvPicPr>
            <a:picLocks noChangeAspect="1" noChangeArrowheads="1"/>
          </p:cNvPicPr>
          <p:nvPr/>
        </p:nvPicPr>
        <p:blipFill>
          <a:blip r:embed="rId22" cstate="print"/>
          <a:srcRect/>
          <a:stretch>
            <a:fillRect/>
          </a:stretch>
        </p:blipFill>
        <p:spPr bwMode="auto">
          <a:xfrm>
            <a:off x="7686676" y="5791200"/>
            <a:ext cx="847725" cy="1017588"/>
          </a:xfrm>
          <a:prstGeom prst="rect">
            <a:avLst/>
          </a:prstGeom>
          <a:noFill/>
          <a:ln w="9525">
            <a:noFill/>
            <a:miter lim="800000"/>
            <a:headEnd/>
            <a:tailEnd/>
          </a:ln>
        </p:spPr>
      </p:pic>
      <p:sp>
        <p:nvSpPr>
          <p:cNvPr id="16408" name="AutoShape 12" descr="http://redirect.sogou.com/proxy?url=aHR0cDovL3d3dy5waHkucGt1LmVkdS5jbi9wZXJzb25uZWwvZHRwL2ZyeHVfc21hbGwuanBn&amp;md5=4b1cadecef96c059314002a0a61e9483"/>
          <p:cNvSpPr>
            <a:spLocks noChangeAspect="1" noChangeArrowheads="1"/>
          </p:cNvSpPr>
          <p:nvPr/>
        </p:nvSpPr>
        <p:spPr bwMode="auto">
          <a:xfrm>
            <a:off x="1679575" y="-1211263"/>
            <a:ext cx="1905000" cy="2533651"/>
          </a:xfrm>
          <a:prstGeom prst="rect">
            <a:avLst/>
          </a:prstGeom>
          <a:noFill/>
          <a:ln w="9525">
            <a:noFill/>
            <a:miter lim="800000"/>
            <a:headEnd/>
            <a:tailEnd/>
          </a:ln>
        </p:spPr>
        <p:txBody>
          <a:bodyPr/>
          <a:lstStyle/>
          <a:p>
            <a:pPr algn="ctr">
              <a:defRPr/>
            </a:pPr>
            <a:endParaRPr lang="zh-CN" altLang="en-US">
              <a:solidFill>
                <a:srgbClr val="FFFFFF"/>
              </a:solidFill>
              <a:latin typeface="Arial" charset="0"/>
              <a:ea typeface="宋体" charset="-122"/>
            </a:endParaRPr>
          </a:p>
        </p:txBody>
      </p:sp>
      <p:pic>
        <p:nvPicPr>
          <p:cNvPr id="16409" name="图片 9"/>
          <p:cNvPicPr>
            <a:picLocks noChangeAspect="1"/>
          </p:cNvPicPr>
          <p:nvPr/>
        </p:nvPicPr>
        <p:blipFill>
          <a:blip r:embed="rId23" cstate="print"/>
          <a:srcRect/>
          <a:stretch>
            <a:fillRect/>
          </a:stretch>
        </p:blipFill>
        <p:spPr bwMode="auto">
          <a:xfrm>
            <a:off x="5638800" y="5754688"/>
            <a:ext cx="801688" cy="1065212"/>
          </a:xfrm>
          <a:prstGeom prst="rect">
            <a:avLst/>
          </a:prstGeom>
          <a:noFill/>
          <a:ln w="9525">
            <a:noFill/>
            <a:miter lim="800000"/>
            <a:headEnd/>
            <a:tailEnd/>
          </a:ln>
        </p:spPr>
      </p:pic>
      <p:sp>
        <p:nvSpPr>
          <p:cNvPr id="31" name="TextBox 7"/>
          <p:cNvSpPr txBox="1">
            <a:spLocks noChangeArrowheads="1"/>
          </p:cNvSpPr>
          <p:nvPr/>
        </p:nvSpPr>
        <p:spPr bwMode="auto">
          <a:xfrm>
            <a:off x="2818110" y="6200002"/>
            <a:ext cx="870751"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B. H. Sun</a:t>
            </a:r>
            <a:endParaRPr lang="zh-CN" altLang="en-US" sz="1200" b="1" dirty="0">
              <a:solidFill>
                <a:srgbClr val="003366"/>
              </a:solidFill>
              <a:latin typeface="Arial" charset="0"/>
              <a:ea typeface="宋体" charset="-122"/>
            </a:endParaRPr>
          </a:p>
        </p:txBody>
      </p:sp>
      <p:sp>
        <p:nvSpPr>
          <p:cNvPr id="32" name="TextBox 7"/>
          <p:cNvSpPr txBox="1">
            <a:spLocks noChangeArrowheads="1"/>
          </p:cNvSpPr>
          <p:nvPr/>
        </p:nvSpPr>
        <p:spPr bwMode="auto">
          <a:xfrm>
            <a:off x="4788233" y="6172201"/>
            <a:ext cx="743088"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F. R. Xu</a:t>
            </a:r>
            <a:endParaRPr lang="zh-CN" altLang="en-US" sz="1200" b="1" dirty="0">
              <a:solidFill>
                <a:srgbClr val="003366"/>
              </a:solidFill>
              <a:latin typeface="Arial" charset="0"/>
              <a:ea typeface="宋体" charset="-122"/>
            </a:endParaRPr>
          </a:p>
        </p:txBody>
      </p:sp>
      <p:sp>
        <p:nvSpPr>
          <p:cNvPr id="33" name="TextBox 7"/>
          <p:cNvSpPr txBox="1">
            <a:spLocks noChangeArrowheads="1"/>
          </p:cNvSpPr>
          <p:nvPr/>
        </p:nvSpPr>
        <p:spPr bwMode="auto">
          <a:xfrm>
            <a:off x="6924199" y="6172201"/>
            <a:ext cx="648511" cy="276999"/>
          </a:xfrm>
          <a:prstGeom prst="rect">
            <a:avLst/>
          </a:prstGeom>
          <a:noFill/>
          <a:ln w="9525">
            <a:noFill/>
            <a:miter lim="800000"/>
            <a:headEnd/>
            <a:tailEnd/>
          </a:ln>
        </p:spPr>
        <p:txBody>
          <a:bodyPr wrap="none">
            <a:spAutoFit/>
          </a:bodyPr>
          <a:lstStyle/>
          <a:p>
            <a:pPr algn="ctr">
              <a:defRPr/>
            </a:pPr>
            <a:r>
              <a:rPr lang="en-US" altLang="zh-CN" sz="1200" b="1" dirty="0">
                <a:solidFill>
                  <a:srgbClr val="003366"/>
                </a:solidFill>
                <a:latin typeface="Arial" charset="0"/>
                <a:ea typeface="宋体" charset="-122"/>
              </a:rPr>
              <a:t>Y. Sun</a:t>
            </a:r>
            <a:endParaRPr lang="zh-CN" altLang="en-US" sz="1200" b="1" dirty="0">
              <a:solidFill>
                <a:srgbClr val="003366"/>
              </a:solidFill>
              <a:latin typeface="Arial" charset="0"/>
              <a:ea typeface="宋体" charset="-122"/>
            </a:endParaRPr>
          </a:p>
        </p:txBody>
      </p:sp>
      <p:sp>
        <p:nvSpPr>
          <p:cNvPr id="34" name="Rectangle 14"/>
          <p:cNvSpPr>
            <a:spLocks noChangeArrowheads="1"/>
          </p:cNvSpPr>
          <p:nvPr/>
        </p:nvSpPr>
        <p:spPr bwMode="auto">
          <a:xfrm>
            <a:off x="0" y="0"/>
            <a:ext cx="12192000" cy="8382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35" name="Text Box 16"/>
          <p:cNvSpPr txBox="1">
            <a:spLocks noChangeArrowheads="1"/>
          </p:cNvSpPr>
          <p:nvPr/>
        </p:nvSpPr>
        <p:spPr bwMode="auto">
          <a:xfrm>
            <a:off x="1752600" y="76201"/>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sz="3600" b="1" kern="0" dirty="0">
                <a:solidFill>
                  <a:srgbClr val="FFFFFF"/>
                </a:solidFill>
              </a:rPr>
              <a:t> </a:t>
            </a:r>
            <a:r>
              <a:rPr lang="en-US" altLang="zh-CN" sz="3600" b="1" kern="0" dirty="0">
                <a:solidFill>
                  <a:srgbClr val="FFFF00"/>
                </a:solidFill>
              </a:rPr>
              <a:t>Thank you for your attention !</a:t>
            </a:r>
          </a:p>
        </p:txBody>
      </p:sp>
    </p:spTree>
    <p:extLst>
      <p:ext uri="{BB962C8B-B14F-4D97-AF65-F5344CB8AC3E}">
        <p14:creationId xmlns:p14="http://schemas.microsoft.com/office/powerpoint/2010/main" val="2091766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ChangeArrowheads="1"/>
          </p:cNvSpPr>
          <p:nvPr/>
        </p:nvSpPr>
        <p:spPr bwMode="auto">
          <a:xfrm>
            <a:off x="0" y="0"/>
            <a:ext cx="12192000" cy="8382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33795" name="Text Box 4"/>
          <p:cNvSpPr txBox="1">
            <a:spLocks noChangeArrowheads="1"/>
          </p:cNvSpPr>
          <p:nvPr/>
        </p:nvSpPr>
        <p:spPr bwMode="auto">
          <a:xfrm>
            <a:off x="1524000" y="1092201"/>
            <a:ext cx="91440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a:solidFill>
                  <a:srgbClr val="000000"/>
                </a:solidFill>
              </a:rPr>
              <a:t>H. S. Xu</a:t>
            </a:r>
            <a:r>
              <a:rPr lang="en-US" altLang="zh-CN" dirty="0">
                <a:solidFill>
                  <a:srgbClr val="000000"/>
                </a:solidFill>
              </a:rPr>
              <a:t>  </a:t>
            </a:r>
            <a:r>
              <a:rPr lang="en-US" altLang="zh-CN" b="1" dirty="0">
                <a:solidFill>
                  <a:srgbClr val="000000"/>
                </a:solidFill>
              </a:rPr>
              <a:t>Y. H. Zhang, X. </a:t>
            </a:r>
            <a:r>
              <a:rPr lang="en-US" altLang="zh-CN" b="1" dirty="0" err="1">
                <a:solidFill>
                  <a:srgbClr val="000000"/>
                </a:solidFill>
              </a:rPr>
              <a:t>L.Tu</a:t>
            </a:r>
            <a:r>
              <a:rPr lang="en-US" altLang="zh-CN" b="1" dirty="0">
                <a:solidFill>
                  <a:srgbClr val="000000"/>
                </a:solidFill>
              </a:rPr>
              <a:t>, X. L. Yan, M. Wang. X. H. </a:t>
            </a:r>
            <a:r>
              <a:rPr lang="en-US" altLang="zh-CN" b="1" dirty="0" err="1">
                <a:solidFill>
                  <a:srgbClr val="000000"/>
                </a:solidFill>
              </a:rPr>
              <a:t>Zhou,Y</a:t>
            </a:r>
            <a:r>
              <a:rPr lang="en-US" altLang="zh-CN" b="1" dirty="0">
                <a:solidFill>
                  <a:srgbClr val="000000"/>
                </a:solidFill>
              </a:rPr>
              <a:t>. J. Yuan, J. W. Xia,</a:t>
            </a:r>
          </a:p>
          <a:p>
            <a:pPr algn="ctr"/>
            <a:r>
              <a:rPr lang="en-US" altLang="zh-CN" b="1" dirty="0">
                <a:solidFill>
                  <a:srgbClr val="000000"/>
                </a:solidFill>
              </a:rPr>
              <a:t> J. C. Yang, X. </a:t>
            </a:r>
            <a:r>
              <a:rPr lang="en-US" altLang="zh-CN" b="1" dirty="0" err="1">
                <a:solidFill>
                  <a:srgbClr val="000000"/>
                </a:solidFill>
              </a:rPr>
              <a:t>C.Chen</a:t>
            </a:r>
            <a:r>
              <a:rPr lang="en-US" altLang="zh-CN" b="1" dirty="0">
                <a:solidFill>
                  <a:srgbClr val="000000"/>
                </a:solidFill>
              </a:rPr>
              <a:t>, G. B. </a:t>
            </a:r>
            <a:r>
              <a:rPr lang="en-US" altLang="zh-CN" b="1" dirty="0" err="1">
                <a:solidFill>
                  <a:srgbClr val="000000"/>
                </a:solidFill>
              </a:rPr>
              <a:t>Jia</a:t>
            </a:r>
            <a:r>
              <a:rPr lang="en-US" altLang="zh-CN" b="1" dirty="0">
                <a:solidFill>
                  <a:srgbClr val="000000"/>
                </a:solidFill>
              </a:rPr>
              <a:t>, Z. G. Hu, X. W. Ma, R. S. Mao, B. Mei, P. Shuai, </a:t>
            </a:r>
          </a:p>
          <a:p>
            <a:pPr algn="ctr"/>
            <a:r>
              <a:rPr lang="en-US" altLang="zh-CN" b="1" dirty="0">
                <a:solidFill>
                  <a:srgbClr val="000000"/>
                </a:solidFill>
              </a:rPr>
              <a:t>Z. Y. Sun, S. Kubono,  S. T. Wang, G. Q. Xiao, X. Xu, Y. D. </a:t>
            </a:r>
            <a:r>
              <a:rPr lang="en-US" altLang="zh-CN" b="1" dirty="0" err="1">
                <a:solidFill>
                  <a:srgbClr val="000000"/>
                </a:solidFill>
              </a:rPr>
              <a:t>Zang</a:t>
            </a:r>
            <a:r>
              <a:rPr lang="en-US" altLang="zh-CN" b="1" dirty="0">
                <a:solidFill>
                  <a:srgbClr val="000000"/>
                </a:solidFill>
              </a:rPr>
              <a:t>, H. W. Zhao, </a:t>
            </a:r>
          </a:p>
          <a:p>
            <a:pPr algn="ctr"/>
            <a:r>
              <a:rPr lang="en-US" altLang="zh-CN" b="1" dirty="0">
                <a:solidFill>
                  <a:srgbClr val="000000"/>
                </a:solidFill>
              </a:rPr>
              <a:t>T. C. Zhao,  W. Zhang, W. L. Zhan </a:t>
            </a:r>
            <a:r>
              <a:rPr lang="en-US" altLang="zh-CN" b="1" dirty="0">
                <a:solidFill>
                  <a:srgbClr val="000066"/>
                </a:solidFill>
              </a:rPr>
              <a:t>(IMP-CAS, Lanzhou, China)</a:t>
            </a:r>
          </a:p>
          <a:p>
            <a:pPr algn="ctr"/>
            <a:endParaRPr lang="en-US" altLang="zh-CN" sz="1000" b="1" dirty="0">
              <a:solidFill>
                <a:srgbClr val="EEECE1"/>
              </a:solidFill>
            </a:endParaRPr>
          </a:p>
          <a:p>
            <a:pPr algn="ctr"/>
            <a:r>
              <a:rPr lang="en-US" altLang="zh-CN" b="1" dirty="0" err="1">
                <a:solidFill>
                  <a:srgbClr val="000000"/>
                </a:solidFill>
              </a:rPr>
              <a:t>Yu.A</a:t>
            </a:r>
            <a:r>
              <a:rPr lang="en-US" altLang="zh-CN" b="1" dirty="0">
                <a:solidFill>
                  <a:srgbClr val="000000"/>
                </a:solidFill>
              </a:rPr>
              <a:t>. Litvinov, </a:t>
            </a:r>
            <a:r>
              <a:rPr lang="en-US" altLang="zh-CN" b="1" dirty="0" err="1">
                <a:solidFill>
                  <a:srgbClr val="000000"/>
                </a:solidFill>
              </a:rPr>
              <a:t>S.Typel</a:t>
            </a:r>
            <a:r>
              <a:rPr lang="en-US" altLang="zh-CN" b="1" dirty="0">
                <a:solidFill>
                  <a:srgbClr val="000000"/>
                </a:solidFill>
              </a:rPr>
              <a:t> </a:t>
            </a:r>
            <a:r>
              <a:rPr lang="en-US" altLang="zh-CN" b="1" dirty="0">
                <a:solidFill>
                  <a:srgbClr val="000066"/>
                </a:solidFill>
              </a:rPr>
              <a:t>(GSI, Darmstadt, Germany)</a:t>
            </a:r>
          </a:p>
          <a:p>
            <a:pPr algn="ctr"/>
            <a:endParaRPr lang="en-US" altLang="zh-CN" sz="1000" b="1" dirty="0">
              <a:solidFill>
                <a:srgbClr val="000066"/>
              </a:solidFill>
            </a:endParaRPr>
          </a:p>
          <a:p>
            <a:pPr algn="ctr"/>
            <a:r>
              <a:rPr lang="en-US" altLang="zh-CN" b="1" dirty="0">
                <a:solidFill>
                  <a:srgbClr val="000000"/>
                </a:solidFill>
              </a:rPr>
              <a:t>K. Blaum </a:t>
            </a:r>
            <a:r>
              <a:rPr lang="en-US" altLang="zh-CN" b="1" dirty="0">
                <a:solidFill>
                  <a:srgbClr val="000066"/>
                </a:solidFill>
              </a:rPr>
              <a:t>(MPIK, Heidelberg, Germany)</a:t>
            </a:r>
          </a:p>
          <a:p>
            <a:pPr algn="ctr"/>
            <a:endParaRPr lang="en-US" altLang="zh-CN" sz="1000" b="1" dirty="0">
              <a:solidFill>
                <a:srgbClr val="000066"/>
              </a:solidFill>
            </a:endParaRPr>
          </a:p>
          <a:p>
            <a:pPr algn="ctr"/>
            <a:r>
              <a:rPr lang="en-US" altLang="zh-CN" b="1" dirty="0">
                <a:solidFill>
                  <a:srgbClr val="000000"/>
                </a:solidFill>
              </a:rPr>
              <a:t>Y. Sun </a:t>
            </a:r>
            <a:r>
              <a:rPr lang="en-US" altLang="zh-CN" b="1" dirty="0">
                <a:solidFill>
                  <a:srgbClr val="000066"/>
                </a:solidFill>
              </a:rPr>
              <a:t>(Shanghai Jiao Tong University, Shanghai, China</a:t>
            </a:r>
            <a:r>
              <a:rPr lang="en-US" altLang="zh-CN" b="1" dirty="0">
                <a:solidFill>
                  <a:srgbClr val="000000"/>
                </a:solidFill>
              </a:rPr>
              <a:t>)</a:t>
            </a:r>
          </a:p>
          <a:p>
            <a:pPr algn="ctr"/>
            <a:endParaRPr lang="en-US" altLang="zh-CN" sz="1000" b="1" dirty="0">
              <a:solidFill>
                <a:srgbClr val="000000"/>
              </a:solidFill>
            </a:endParaRPr>
          </a:p>
          <a:p>
            <a:pPr algn="ctr"/>
            <a:r>
              <a:rPr lang="en-US" altLang="zh-CN" b="1" dirty="0">
                <a:solidFill>
                  <a:srgbClr val="000000"/>
                </a:solidFill>
              </a:rPr>
              <a:t>Baohua SUN (</a:t>
            </a:r>
            <a:r>
              <a:rPr lang="en-US" altLang="zh-CN" b="1" dirty="0" err="1">
                <a:solidFill>
                  <a:srgbClr val="000000"/>
                </a:solidFill>
              </a:rPr>
              <a:t>Beihang</a:t>
            </a:r>
            <a:r>
              <a:rPr lang="en-US" altLang="zh-CN" b="1" dirty="0">
                <a:solidFill>
                  <a:srgbClr val="000000"/>
                </a:solidFill>
              </a:rPr>
              <a:t> University)</a:t>
            </a:r>
          </a:p>
          <a:p>
            <a:pPr algn="ctr"/>
            <a:endParaRPr lang="en-US" altLang="zh-CN" sz="1000" b="1" dirty="0">
              <a:solidFill>
                <a:srgbClr val="000000"/>
              </a:solidFill>
            </a:endParaRPr>
          </a:p>
          <a:p>
            <a:pPr algn="ctr"/>
            <a:r>
              <a:rPr lang="en-US" altLang="zh-CN" b="1" dirty="0">
                <a:solidFill>
                  <a:srgbClr val="000000"/>
                </a:solidFill>
              </a:rPr>
              <a:t>H. Schatz, B. A. Brown</a:t>
            </a:r>
            <a:r>
              <a:rPr lang="en-US" altLang="zh-CN" b="1" dirty="0">
                <a:solidFill>
                  <a:srgbClr val="000066"/>
                </a:solidFill>
              </a:rPr>
              <a:t> (MSU, USA)</a:t>
            </a:r>
          </a:p>
          <a:p>
            <a:pPr algn="ctr"/>
            <a:endParaRPr lang="en-US" altLang="zh-CN" sz="1000" b="1" dirty="0">
              <a:solidFill>
                <a:srgbClr val="000066"/>
              </a:solidFill>
            </a:endParaRPr>
          </a:p>
          <a:p>
            <a:pPr algn="ctr"/>
            <a:r>
              <a:rPr lang="en-US" altLang="zh-CN" b="1" dirty="0">
                <a:solidFill>
                  <a:srgbClr val="000000"/>
                </a:solidFill>
              </a:rPr>
              <a:t>G. Audi </a:t>
            </a:r>
            <a:r>
              <a:rPr lang="en-US" altLang="zh-CN" b="1" dirty="0">
                <a:solidFill>
                  <a:srgbClr val="000066"/>
                </a:solidFill>
              </a:rPr>
              <a:t>(CSNSM-IN2P3-CNRS, </a:t>
            </a:r>
            <a:r>
              <a:rPr lang="en-US" altLang="zh-CN" b="1" dirty="0" err="1">
                <a:solidFill>
                  <a:srgbClr val="000066"/>
                </a:solidFill>
              </a:rPr>
              <a:t>Orsay</a:t>
            </a:r>
            <a:r>
              <a:rPr lang="en-US" altLang="zh-CN" b="1" dirty="0">
                <a:solidFill>
                  <a:srgbClr val="000066"/>
                </a:solidFill>
              </a:rPr>
              <a:t>, France)</a:t>
            </a:r>
          </a:p>
          <a:p>
            <a:pPr algn="ctr"/>
            <a:endParaRPr lang="en-US" altLang="zh-CN" sz="1000" b="1" dirty="0">
              <a:solidFill>
                <a:srgbClr val="000066"/>
              </a:solidFill>
            </a:endParaRPr>
          </a:p>
          <a:p>
            <a:pPr algn="ctr"/>
            <a:r>
              <a:rPr lang="en-US" altLang="zh-CN" b="1" dirty="0">
                <a:solidFill>
                  <a:srgbClr val="000000"/>
                </a:solidFill>
              </a:rPr>
              <a:t>T. </a:t>
            </a:r>
            <a:r>
              <a:rPr lang="en-US" altLang="zh-CN" b="1" dirty="0" err="1">
                <a:solidFill>
                  <a:srgbClr val="000000"/>
                </a:solidFill>
              </a:rPr>
              <a:t>Uesaka</a:t>
            </a:r>
            <a:r>
              <a:rPr lang="en-US" altLang="zh-CN" b="1" dirty="0">
                <a:solidFill>
                  <a:srgbClr val="000000"/>
                </a:solidFill>
              </a:rPr>
              <a:t>, Y. Yamaguchi,  </a:t>
            </a:r>
            <a:r>
              <a:rPr lang="en-US" altLang="zh-CN" b="1" dirty="0">
                <a:solidFill>
                  <a:srgbClr val="000066"/>
                </a:solidFill>
              </a:rPr>
              <a:t>(RIKEN, Saitama, Japan)</a:t>
            </a:r>
          </a:p>
          <a:p>
            <a:pPr algn="ctr"/>
            <a:endParaRPr lang="en-US" altLang="zh-CN" sz="1000" b="1" dirty="0">
              <a:solidFill>
                <a:srgbClr val="000066"/>
              </a:solidFill>
            </a:endParaRPr>
          </a:p>
          <a:p>
            <a:pPr algn="ctr"/>
            <a:r>
              <a:rPr lang="en-US" altLang="zh-CN" b="1" dirty="0">
                <a:solidFill>
                  <a:srgbClr val="000000"/>
                </a:solidFill>
              </a:rPr>
              <a:t>T. Yamaguchi  </a:t>
            </a:r>
            <a:r>
              <a:rPr lang="en-US" altLang="zh-CN" b="1" dirty="0">
                <a:solidFill>
                  <a:srgbClr val="000066"/>
                </a:solidFill>
              </a:rPr>
              <a:t>(Saitama University, Saitama, Japan)</a:t>
            </a:r>
          </a:p>
          <a:p>
            <a:pPr algn="ctr"/>
            <a:endParaRPr lang="en-US" altLang="zh-CN" sz="1000" b="1" dirty="0">
              <a:solidFill>
                <a:srgbClr val="000066"/>
              </a:solidFill>
            </a:endParaRPr>
          </a:p>
          <a:p>
            <a:pPr algn="ctr"/>
            <a:r>
              <a:rPr lang="en-US" altLang="zh-CN" b="1" dirty="0">
                <a:solidFill>
                  <a:srgbClr val="000000"/>
                </a:solidFill>
              </a:rPr>
              <a:t>A. Ozawa </a:t>
            </a:r>
            <a:r>
              <a:rPr lang="en-US" altLang="zh-CN" b="1" dirty="0">
                <a:solidFill>
                  <a:srgbClr val="000066"/>
                </a:solidFill>
              </a:rPr>
              <a:t>(University of Tsukuba, Japan)</a:t>
            </a:r>
            <a:endParaRPr lang="zh-CN" altLang="en-US" b="1" dirty="0">
              <a:solidFill>
                <a:srgbClr val="000000"/>
              </a:solidFill>
            </a:endParaRPr>
          </a:p>
        </p:txBody>
      </p:sp>
      <p:sp>
        <p:nvSpPr>
          <p:cNvPr id="33797" name="Text Box 5"/>
          <p:cNvSpPr txBox="1">
            <a:spLocks noChangeArrowheads="1"/>
          </p:cNvSpPr>
          <p:nvPr/>
        </p:nvSpPr>
        <p:spPr bwMode="auto">
          <a:xfrm>
            <a:off x="6927850" y="6248400"/>
            <a:ext cx="366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b="1">
                <a:solidFill>
                  <a:srgbClr val="C0504D"/>
                </a:solidFill>
              </a:rPr>
              <a:t>Yhzhang@impcas.ac.cn</a:t>
            </a:r>
          </a:p>
        </p:txBody>
      </p:sp>
      <p:sp>
        <p:nvSpPr>
          <p:cNvPr id="6" name="Text Box 16"/>
          <p:cNvSpPr txBox="1">
            <a:spLocks noChangeArrowheads="1"/>
          </p:cNvSpPr>
          <p:nvPr/>
        </p:nvSpPr>
        <p:spPr bwMode="auto">
          <a:xfrm>
            <a:off x="1752600" y="76201"/>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en-US" altLang="zh-CN" sz="3600" b="1" kern="0" dirty="0">
                <a:solidFill>
                  <a:srgbClr val="FFFFFF"/>
                </a:solidFill>
              </a:rPr>
              <a:t> </a:t>
            </a:r>
            <a:r>
              <a:rPr lang="en-US" altLang="zh-CN" sz="3600" b="1" kern="0" dirty="0">
                <a:solidFill>
                  <a:srgbClr val="FFFF00"/>
                </a:solidFill>
              </a:rPr>
              <a:t>Thank you for your attention !</a:t>
            </a:r>
          </a:p>
        </p:txBody>
      </p:sp>
    </p:spTree>
    <p:extLst>
      <p:ext uri="{BB962C8B-B14F-4D97-AF65-F5344CB8AC3E}">
        <p14:creationId xmlns:p14="http://schemas.microsoft.com/office/powerpoint/2010/main" val="858113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6172200" y="1981200"/>
            <a:ext cx="1219200" cy="4524315"/>
          </a:xfrm>
          <a:prstGeom prst="rect">
            <a:avLst/>
          </a:prstGeom>
          <a:solidFill>
            <a:schemeClr val="tx2"/>
          </a:solidFill>
          <a:ln w="19050">
            <a:solidFill>
              <a:srgbClr val="00B0F0"/>
            </a:solidFill>
          </a:ln>
        </p:spPr>
        <p:txBody>
          <a:bodyPr wrap="square">
            <a:spAutoFit/>
          </a:bodyPr>
          <a:lstStyle/>
          <a:p>
            <a:pPr algn="ctr"/>
            <a:r>
              <a:rPr lang="en-US" altLang="zh-CN" sz="2400" baseline="30000" dirty="0">
                <a:solidFill>
                  <a:srgbClr val="FF00FF"/>
                </a:solidFill>
                <a:latin typeface="Arial" panose="020B0604020202020204" pitchFamily="34" charset="0"/>
                <a:cs typeface="Arial" panose="020B0604020202020204" pitchFamily="34" charset="0"/>
              </a:rPr>
              <a:t>43</a:t>
            </a:r>
            <a:r>
              <a:rPr lang="en-US" altLang="zh-CN" sz="2400" dirty="0">
                <a:solidFill>
                  <a:srgbClr val="FF00FF"/>
                </a:solidFill>
                <a:latin typeface="Arial" panose="020B0604020202020204" pitchFamily="34" charset="0"/>
                <a:cs typeface="Arial" panose="020B0604020202020204" pitchFamily="34" charset="0"/>
              </a:rPr>
              <a:t>V </a:t>
            </a:r>
            <a:r>
              <a:rPr lang="en-US" altLang="zh-CN" sz="2400" baseline="30000" dirty="0">
                <a:solidFill>
                  <a:srgbClr val="FF00FF"/>
                </a:solidFill>
                <a:latin typeface="Arial" panose="020B0604020202020204" pitchFamily="34" charset="0"/>
                <a:cs typeface="Arial" panose="020B0604020202020204" pitchFamily="34" charset="0"/>
              </a:rPr>
              <a:t>45</a:t>
            </a:r>
            <a:r>
              <a:rPr lang="en-US" altLang="zh-CN" sz="2400" dirty="0">
                <a:solidFill>
                  <a:srgbClr val="FF00FF"/>
                </a:solidFill>
                <a:latin typeface="Arial" panose="020B0604020202020204" pitchFamily="34" charset="0"/>
                <a:cs typeface="Arial" panose="020B0604020202020204" pitchFamily="34" charset="0"/>
              </a:rPr>
              <a:t>Cr </a:t>
            </a:r>
            <a:r>
              <a:rPr lang="en-US" altLang="zh-CN" sz="2400" baseline="30000" dirty="0">
                <a:solidFill>
                  <a:srgbClr val="FF00FF"/>
                </a:solidFill>
                <a:latin typeface="Arial" panose="020B0604020202020204" pitchFamily="34" charset="0"/>
                <a:cs typeface="Arial" panose="020B0604020202020204" pitchFamily="34" charset="0"/>
              </a:rPr>
              <a:t>46</a:t>
            </a:r>
            <a:r>
              <a:rPr lang="en-US" altLang="zh-CN" sz="2400" dirty="0">
                <a:solidFill>
                  <a:srgbClr val="FF00FF"/>
                </a:solidFill>
                <a:latin typeface="Arial" panose="020B0604020202020204" pitchFamily="34" charset="0"/>
                <a:cs typeface="Arial" panose="020B0604020202020204" pitchFamily="34" charset="0"/>
              </a:rPr>
              <a:t>Mn </a:t>
            </a:r>
            <a:r>
              <a:rPr lang="en-US" altLang="zh-CN" sz="2400" baseline="30000" dirty="0">
                <a:solidFill>
                  <a:srgbClr val="FF00FF"/>
                </a:solidFill>
                <a:latin typeface="Arial" panose="020B0604020202020204" pitchFamily="34" charset="0"/>
                <a:cs typeface="Arial" panose="020B0604020202020204" pitchFamily="34" charset="0"/>
              </a:rPr>
              <a:t>47</a:t>
            </a:r>
            <a:r>
              <a:rPr lang="en-US" altLang="zh-CN" sz="2400" dirty="0">
                <a:solidFill>
                  <a:srgbClr val="FF00FF"/>
                </a:solidFill>
                <a:latin typeface="Arial" panose="020B0604020202020204" pitchFamily="34" charset="0"/>
                <a:cs typeface="Arial" panose="020B0604020202020204" pitchFamily="34" charset="0"/>
              </a:rPr>
              <a:t>Mn </a:t>
            </a:r>
            <a:r>
              <a:rPr lang="en-US" altLang="zh-CN" sz="2400" baseline="30000" dirty="0">
                <a:solidFill>
                  <a:srgbClr val="FF00FF"/>
                </a:solidFill>
                <a:latin typeface="Arial" panose="020B0604020202020204" pitchFamily="34" charset="0"/>
                <a:cs typeface="Arial" panose="020B0604020202020204" pitchFamily="34" charset="0"/>
              </a:rPr>
              <a:t>51</a:t>
            </a:r>
            <a:r>
              <a:rPr lang="en-US" altLang="zh-CN" sz="2400" dirty="0">
                <a:solidFill>
                  <a:srgbClr val="FF00FF"/>
                </a:solidFill>
                <a:latin typeface="Arial" panose="020B0604020202020204" pitchFamily="34" charset="0"/>
                <a:cs typeface="Arial" panose="020B0604020202020204" pitchFamily="34" charset="0"/>
              </a:rPr>
              <a:t>Co </a:t>
            </a:r>
            <a:r>
              <a:rPr lang="en-US" altLang="zh-CN" sz="2400" baseline="30000" dirty="0">
                <a:solidFill>
                  <a:srgbClr val="FF00FF"/>
                </a:solidFill>
                <a:latin typeface="Arial" panose="020B0604020202020204" pitchFamily="34" charset="0"/>
                <a:cs typeface="Arial" panose="020B0604020202020204" pitchFamily="34" charset="0"/>
              </a:rPr>
              <a:t>56</a:t>
            </a:r>
            <a:r>
              <a:rPr lang="en-US" altLang="zh-CN" sz="2400" dirty="0">
                <a:solidFill>
                  <a:srgbClr val="FF00FF"/>
                </a:solidFill>
                <a:latin typeface="Arial" panose="020B0604020202020204" pitchFamily="34" charset="0"/>
                <a:cs typeface="Arial" panose="020B0604020202020204" pitchFamily="34" charset="0"/>
              </a:rPr>
              <a:t>Cu</a:t>
            </a:r>
          </a:p>
          <a:p>
            <a:pPr algn="ctr"/>
            <a:r>
              <a:rPr lang="en-US" altLang="zh-CN" sz="2400" baseline="30000" dirty="0">
                <a:solidFill>
                  <a:srgbClr val="FF00FF"/>
                </a:solidFill>
                <a:latin typeface="Arial" panose="020B0604020202020204" pitchFamily="34" charset="0"/>
                <a:cs typeface="Arial" panose="020B0604020202020204" pitchFamily="34" charset="0"/>
              </a:rPr>
              <a:t>79</a:t>
            </a:r>
            <a:r>
              <a:rPr lang="en-US" altLang="zh-CN" sz="2400" dirty="0">
                <a:solidFill>
                  <a:srgbClr val="FF00FF"/>
                </a:solidFill>
                <a:latin typeface="Arial" panose="020B0604020202020204" pitchFamily="34" charset="0"/>
                <a:cs typeface="Arial" panose="020B0604020202020204" pitchFamily="34" charset="0"/>
              </a:rPr>
              <a:t>Y</a:t>
            </a:r>
          </a:p>
          <a:p>
            <a:pPr algn="ctr"/>
            <a:r>
              <a:rPr lang="en-US" altLang="zh-CN" sz="2400" baseline="30000" dirty="0">
                <a:solidFill>
                  <a:srgbClr val="FF00FF"/>
                </a:solidFill>
                <a:latin typeface="Arial" panose="020B0604020202020204" pitchFamily="34" charset="0"/>
                <a:cs typeface="Arial" panose="020B0604020202020204" pitchFamily="34" charset="0"/>
              </a:rPr>
              <a:t>81</a:t>
            </a:r>
            <a:r>
              <a:rPr lang="en-US" altLang="zh-CN" sz="2400" dirty="0">
                <a:solidFill>
                  <a:srgbClr val="FF00FF"/>
                </a:solidFill>
                <a:latin typeface="Arial" panose="020B0604020202020204" pitchFamily="34" charset="0"/>
                <a:cs typeface="Arial" panose="020B0604020202020204" pitchFamily="34" charset="0"/>
              </a:rPr>
              <a:t>Zr</a:t>
            </a:r>
          </a:p>
          <a:p>
            <a:pPr algn="ctr"/>
            <a:r>
              <a:rPr lang="en-US" altLang="zh-CN" sz="2400" baseline="30000" dirty="0">
                <a:solidFill>
                  <a:srgbClr val="FF00FF"/>
                </a:solidFill>
                <a:latin typeface="Arial" panose="020B0604020202020204" pitchFamily="34" charset="0"/>
                <a:cs typeface="Arial" panose="020B0604020202020204" pitchFamily="34" charset="0"/>
              </a:rPr>
              <a:t>82</a:t>
            </a:r>
            <a:r>
              <a:rPr lang="en-US" altLang="zh-CN" sz="2400" dirty="0">
                <a:solidFill>
                  <a:srgbClr val="FF00FF"/>
                </a:solidFill>
                <a:latin typeface="Arial" panose="020B0604020202020204" pitchFamily="34" charset="0"/>
                <a:cs typeface="Arial" panose="020B0604020202020204" pitchFamily="34" charset="0"/>
              </a:rPr>
              <a:t>Zr</a:t>
            </a:r>
          </a:p>
          <a:p>
            <a:pPr algn="ctr"/>
            <a:r>
              <a:rPr lang="en-US" altLang="zh-CN" sz="2400" baseline="30000" dirty="0">
                <a:solidFill>
                  <a:srgbClr val="FF00FF"/>
                </a:solidFill>
                <a:latin typeface="Arial" panose="020B0604020202020204" pitchFamily="34" charset="0"/>
                <a:cs typeface="Arial" panose="020B0604020202020204" pitchFamily="34" charset="0"/>
              </a:rPr>
              <a:t>83</a:t>
            </a:r>
            <a:r>
              <a:rPr lang="en-US" altLang="zh-CN" sz="2400" dirty="0">
                <a:solidFill>
                  <a:srgbClr val="FF00FF"/>
                </a:solidFill>
                <a:latin typeface="Arial" panose="020B0604020202020204" pitchFamily="34" charset="0"/>
                <a:cs typeface="Arial" panose="020B0604020202020204" pitchFamily="34" charset="0"/>
              </a:rPr>
              <a:t>Nb  </a:t>
            </a:r>
            <a:r>
              <a:rPr lang="en-US" altLang="zh-CN" sz="2400" baseline="30000" dirty="0">
                <a:solidFill>
                  <a:srgbClr val="FF00FF"/>
                </a:solidFill>
                <a:latin typeface="Arial" panose="020B0604020202020204" pitchFamily="34" charset="0"/>
                <a:cs typeface="Arial" panose="020B0604020202020204" pitchFamily="34" charset="0"/>
              </a:rPr>
              <a:t>84</a:t>
            </a:r>
            <a:r>
              <a:rPr lang="en-US" altLang="zh-CN" sz="2400" dirty="0">
                <a:solidFill>
                  <a:srgbClr val="FF00FF"/>
                </a:solidFill>
                <a:latin typeface="Arial" panose="020B0604020202020204" pitchFamily="34" charset="0"/>
                <a:cs typeface="Arial" panose="020B0604020202020204" pitchFamily="34" charset="0"/>
              </a:rPr>
              <a:t>Nb </a:t>
            </a:r>
            <a:r>
              <a:rPr lang="en-US" altLang="zh-CN" sz="2400" baseline="30000" dirty="0">
                <a:solidFill>
                  <a:srgbClr val="FF00FF"/>
                </a:solidFill>
                <a:latin typeface="Arial" panose="020B0604020202020204" pitchFamily="34" charset="0"/>
                <a:cs typeface="Arial" panose="020B0604020202020204" pitchFamily="34" charset="0"/>
              </a:rPr>
              <a:t>103</a:t>
            </a:r>
            <a:r>
              <a:rPr lang="en-US" altLang="zh-CN" sz="2400" dirty="0">
                <a:solidFill>
                  <a:srgbClr val="FF00FF"/>
                </a:solidFill>
                <a:latin typeface="Arial" panose="020B0604020202020204" pitchFamily="34" charset="0"/>
                <a:cs typeface="Arial" panose="020B0604020202020204" pitchFamily="34" charset="0"/>
              </a:rPr>
              <a:t>Sn</a:t>
            </a:r>
            <a:endParaRPr lang="zh-CN" altLang="en-US" sz="2400" dirty="0">
              <a:solidFill>
                <a:srgbClr val="FF00FF"/>
              </a:solidFill>
              <a:latin typeface="Arial" panose="020B0604020202020204" pitchFamily="34" charset="0"/>
              <a:cs typeface="Arial" panose="020B0604020202020204" pitchFamily="34" charset="0"/>
            </a:endParaRPr>
          </a:p>
        </p:txBody>
      </p:sp>
      <p:grpSp>
        <p:nvGrpSpPr>
          <p:cNvPr id="5" name="组合 4"/>
          <p:cNvGrpSpPr/>
          <p:nvPr/>
        </p:nvGrpSpPr>
        <p:grpSpPr>
          <a:xfrm>
            <a:off x="8801255" y="1918670"/>
            <a:ext cx="2171545" cy="4655124"/>
            <a:chOff x="557194" y="1964358"/>
            <a:chExt cx="2171545" cy="4655124"/>
          </a:xfrm>
        </p:grpSpPr>
        <p:pic>
          <p:nvPicPr>
            <p:cNvPr id="48" name="图片 47"/>
            <p:cNvPicPr>
              <a:picLocks noChangeAspect="1"/>
            </p:cNvPicPr>
            <p:nvPr/>
          </p:nvPicPr>
          <p:blipFill>
            <a:blip r:embed="rId3"/>
            <a:stretch>
              <a:fillRect/>
            </a:stretch>
          </p:blipFill>
          <p:spPr>
            <a:xfrm>
              <a:off x="685800" y="2378814"/>
              <a:ext cx="1910228" cy="4240668"/>
            </a:xfrm>
            <a:prstGeom prst="rect">
              <a:avLst/>
            </a:prstGeom>
            <a:ln>
              <a:noFill/>
            </a:ln>
          </p:spPr>
        </p:pic>
        <p:pic>
          <p:nvPicPr>
            <p:cNvPr id="49" name="图片 48"/>
            <p:cNvPicPr>
              <a:picLocks noChangeAspect="1"/>
            </p:cNvPicPr>
            <p:nvPr/>
          </p:nvPicPr>
          <p:blipFill>
            <a:blip r:embed="rId4"/>
            <a:stretch>
              <a:fillRect/>
            </a:stretch>
          </p:blipFill>
          <p:spPr>
            <a:xfrm>
              <a:off x="557194" y="1964358"/>
              <a:ext cx="2171545" cy="352110"/>
            </a:xfrm>
            <a:prstGeom prst="rect">
              <a:avLst/>
            </a:prstGeom>
            <a:ln>
              <a:noFill/>
            </a:ln>
          </p:spPr>
        </p:pic>
      </p:grpSp>
      <p:grpSp>
        <p:nvGrpSpPr>
          <p:cNvPr id="2" name="组合 1"/>
          <p:cNvGrpSpPr/>
          <p:nvPr/>
        </p:nvGrpSpPr>
        <p:grpSpPr>
          <a:xfrm>
            <a:off x="228600" y="1295400"/>
            <a:ext cx="4971651" cy="5278394"/>
            <a:chOff x="743349" y="1295400"/>
            <a:chExt cx="4971651" cy="5278394"/>
          </a:xfrm>
        </p:grpSpPr>
        <p:sp>
          <p:nvSpPr>
            <p:cNvPr id="44" name="矩形 43"/>
            <p:cNvSpPr/>
            <p:nvPr/>
          </p:nvSpPr>
          <p:spPr>
            <a:xfrm>
              <a:off x="743349" y="1295400"/>
              <a:ext cx="4971651" cy="646331"/>
            </a:xfrm>
            <a:prstGeom prst="rect">
              <a:avLst/>
            </a:prstGeom>
            <a:ln>
              <a:noFill/>
            </a:ln>
          </p:spPr>
          <p:txBody>
            <a:bodyPr wrap="square">
              <a:spAutoFit/>
            </a:bodyPr>
            <a:lstStyle/>
            <a:p>
              <a:pPr marL="342900" indent="-342900">
                <a:buAutoNum type="arabicParenR"/>
              </a:pPr>
              <a:r>
                <a:rPr lang="en-US" altLang="zh-CN" dirty="0" smtClean="0">
                  <a:solidFill>
                    <a:srgbClr val="002060"/>
                  </a:solidFill>
                  <a:latin typeface="+mj-lt"/>
                </a:rPr>
                <a:t>A. Parikh, et al., </a:t>
              </a:r>
              <a:r>
                <a:rPr lang="en-US" altLang="zh-CN" dirty="0">
                  <a:solidFill>
                    <a:srgbClr val="002060"/>
                  </a:solidFill>
                  <a:latin typeface="黑体" panose="02010609060101010101" pitchFamily="49" charset="-122"/>
                </a:rPr>
                <a:t>PRC79,045802 (2009</a:t>
              </a:r>
              <a:r>
                <a:rPr lang="en-US" altLang="zh-CN" dirty="0" smtClean="0">
                  <a:solidFill>
                    <a:srgbClr val="002060"/>
                  </a:solidFill>
                  <a:latin typeface="黑体" panose="02010609060101010101" pitchFamily="49" charset="-122"/>
                </a:rPr>
                <a:t>),</a:t>
              </a:r>
            </a:p>
            <a:p>
              <a:r>
                <a:rPr lang="en-US" altLang="zh-CN" dirty="0">
                  <a:solidFill>
                    <a:srgbClr val="002060"/>
                  </a:solidFill>
                  <a:latin typeface="黑体" panose="02010609060101010101" pitchFamily="49" charset="-122"/>
                </a:rPr>
                <a:t> </a:t>
              </a:r>
              <a:r>
                <a:rPr lang="en-US" altLang="zh-CN" dirty="0" smtClean="0">
                  <a:solidFill>
                    <a:srgbClr val="002060"/>
                  </a:solidFill>
                  <a:latin typeface="黑体" panose="02010609060101010101" pitchFamily="49" charset="-122"/>
                </a:rPr>
                <a:t>  and </a:t>
              </a:r>
              <a:r>
                <a:rPr lang="en-US" altLang="zh-CN" dirty="0" err="1" smtClean="0">
                  <a:solidFill>
                    <a:srgbClr val="002060"/>
                  </a:solidFill>
                  <a:latin typeface="+mj-lt"/>
                </a:rPr>
                <a:t>Prog</a:t>
              </a:r>
              <a:r>
                <a:rPr lang="en-US" altLang="zh-CN" dirty="0" smtClean="0">
                  <a:solidFill>
                    <a:srgbClr val="002060"/>
                  </a:solidFill>
                  <a:latin typeface="+mj-lt"/>
                </a:rPr>
                <a:t>. Part. </a:t>
              </a:r>
              <a:r>
                <a:rPr lang="en-US" altLang="zh-CN" dirty="0" err="1" smtClean="0">
                  <a:solidFill>
                    <a:srgbClr val="002060"/>
                  </a:solidFill>
                  <a:latin typeface="+mj-lt"/>
                </a:rPr>
                <a:t>Nucl</a:t>
              </a:r>
              <a:r>
                <a:rPr lang="en-US" altLang="zh-CN" dirty="0" smtClean="0">
                  <a:solidFill>
                    <a:srgbClr val="002060"/>
                  </a:solidFill>
                  <a:latin typeface="+mj-lt"/>
                </a:rPr>
                <a:t>. Phys., </a:t>
              </a:r>
              <a:r>
                <a:rPr lang="en-US" altLang="zh-CN" dirty="0" smtClean="0">
                  <a:solidFill>
                    <a:srgbClr val="002060"/>
                  </a:solidFill>
                </a:rPr>
                <a:t>69 </a:t>
              </a:r>
              <a:r>
                <a:rPr lang="en-US" altLang="zh-CN" dirty="0">
                  <a:solidFill>
                    <a:srgbClr val="002060"/>
                  </a:solidFill>
                </a:rPr>
                <a:t>(2013) </a:t>
              </a:r>
              <a:r>
                <a:rPr lang="en-US" altLang="zh-CN" dirty="0" smtClean="0">
                  <a:solidFill>
                    <a:srgbClr val="002060"/>
                  </a:solidFill>
                </a:rPr>
                <a:t>225–253</a:t>
              </a:r>
              <a:endParaRPr lang="zh-CN" altLang="en-US" dirty="0">
                <a:solidFill>
                  <a:srgbClr val="002060"/>
                </a:solidFill>
              </a:endParaRPr>
            </a:p>
          </p:txBody>
        </p:sp>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49" y="2210461"/>
              <a:ext cx="4609302" cy="43633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Line 4"/>
            <p:cNvSpPr>
              <a:spLocks noChangeShapeType="1"/>
            </p:cNvSpPr>
            <p:nvPr/>
          </p:nvSpPr>
          <p:spPr bwMode="auto">
            <a:xfrm>
              <a:off x="2133600" y="4876800"/>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Line 4"/>
            <p:cNvSpPr>
              <a:spLocks noChangeShapeType="1"/>
            </p:cNvSpPr>
            <p:nvPr/>
          </p:nvSpPr>
          <p:spPr bwMode="auto">
            <a:xfrm>
              <a:off x="2133600" y="4468328"/>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5" name="Line 4"/>
            <p:cNvSpPr>
              <a:spLocks noChangeShapeType="1"/>
            </p:cNvSpPr>
            <p:nvPr/>
          </p:nvSpPr>
          <p:spPr bwMode="auto">
            <a:xfrm>
              <a:off x="2133600" y="4267200"/>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Line 4"/>
            <p:cNvSpPr>
              <a:spLocks noChangeShapeType="1"/>
            </p:cNvSpPr>
            <p:nvPr/>
          </p:nvSpPr>
          <p:spPr bwMode="auto">
            <a:xfrm>
              <a:off x="2133600" y="4067175"/>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Line 4"/>
            <p:cNvSpPr>
              <a:spLocks noChangeShapeType="1"/>
            </p:cNvSpPr>
            <p:nvPr/>
          </p:nvSpPr>
          <p:spPr bwMode="auto">
            <a:xfrm>
              <a:off x="2143125" y="3886200"/>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8" name="Line 4"/>
            <p:cNvSpPr>
              <a:spLocks noChangeShapeType="1"/>
            </p:cNvSpPr>
            <p:nvPr/>
          </p:nvSpPr>
          <p:spPr bwMode="auto">
            <a:xfrm>
              <a:off x="2152650" y="3686175"/>
              <a:ext cx="1066800"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59" name="矩形 58"/>
          <p:cNvSpPr/>
          <p:nvPr/>
        </p:nvSpPr>
        <p:spPr>
          <a:xfrm>
            <a:off x="1524000" y="685800"/>
            <a:ext cx="9144000" cy="523220"/>
          </a:xfrm>
          <a:prstGeom prst="rect">
            <a:avLst/>
          </a:prstGeom>
        </p:spPr>
        <p:txBody>
          <a:bodyPr wrap="square">
            <a:spAutoFit/>
          </a:bodyPr>
          <a:lstStyle/>
          <a:p>
            <a:pPr algn="ctr">
              <a:spcBef>
                <a:spcPts val="0"/>
              </a:spcBef>
              <a:spcAft>
                <a:spcPts val="0"/>
              </a:spcAft>
              <a:defRPr/>
            </a:pPr>
            <a:r>
              <a:rPr lang="en-US" altLang="zh-CN" sz="2800" b="1" dirty="0">
                <a:solidFill>
                  <a:srgbClr val="FF0000"/>
                </a:solidFill>
                <a:sym typeface="Wingdings 3" panose="05040102010807070707" pitchFamily="18" charset="2"/>
              </a:rPr>
              <a:t> </a:t>
            </a:r>
            <a:r>
              <a:rPr lang="en-US" altLang="zh-CN" sz="2800" b="1" dirty="0">
                <a:solidFill>
                  <a:srgbClr val="002060"/>
                </a:solidFill>
              </a:rPr>
              <a:t>Masses needed in modelling the </a:t>
            </a:r>
            <a:r>
              <a:rPr lang="en-US" altLang="zh-CN" sz="2800" b="1" i="1" dirty="0" err="1">
                <a:solidFill>
                  <a:srgbClr val="002060"/>
                </a:solidFill>
              </a:rPr>
              <a:t>rp</a:t>
            </a:r>
            <a:r>
              <a:rPr lang="en-US" altLang="zh-CN" sz="2800" b="1" dirty="0">
                <a:solidFill>
                  <a:srgbClr val="002060"/>
                </a:solidFill>
              </a:rPr>
              <a:t>-process</a:t>
            </a:r>
          </a:p>
        </p:txBody>
      </p:sp>
      <p:sp>
        <p:nvSpPr>
          <p:cNvPr id="19" name="矩形 18"/>
          <p:cNvSpPr/>
          <p:nvPr/>
        </p:nvSpPr>
        <p:spPr>
          <a:xfrm>
            <a:off x="7086600" y="1375607"/>
            <a:ext cx="5105400" cy="369332"/>
          </a:xfrm>
          <a:prstGeom prst="rect">
            <a:avLst/>
          </a:prstGeom>
        </p:spPr>
        <p:txBody>
          <a:bodyPr wrap="square">
            <a:spAutoFit/>
          </a:bodyPr>
          <a:lstStyle/>
          <a:p>
            <a:r>
              <a:rPr lang="en-US" altLang="zh-CN" dirty="0" smtClean="0">
                <a:solidFill>
                  <a:srgbClr val="002060"/>
                </a:solidFill>
              </a:rPr>
              <a:t>2) H</a:t>
            </a:r>
            <a:r>
              <a:rPr lang="en-US" altLang="zh-CN" dirty="0">
                <a:solidFill>
                  <a:srgbClr val="002060"/>
                </a:solidFill>
              </a:rPr>
              <a:t>. Schatz and W.-J. </a:t>
            </a:r>
            <a:r>
              <a:rPr lang="en-US" altLang="zh-CN" dirty="0" smtClean="0">
                <a:solidFill>
                  <a:srgbClr val="002060"/>
                </a:solidFill>
              </a:rPr>
              <a:t>Ong, arXiv:1610.07596v1</a:t>
            </a:r>
            <a:endParaRPr lang="zh-CN" altLang="en-US" dirty="0">
              <a:solidFill>
                <a:srgbClr val="002060"/>
              </a:solidFill>
            </a:endParaRPr>
          </a:p>
        </p:txBody>
      </p:sp>
      <p:sp>
        <p:nvSpPr>
          <p:cNvPr id="2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1. </a:t>
            </a:r>
            <a:r>
              <a:rPr lang="en-US" altLang="zh-CN" sz="3200" b="1" dirty="0">
                <a:solidFill>
                  <a:srgbClr val="FFFF00"/>
                </a:solidFill>
                <a:latin typeface="Arial" panose="020B0604020202020204" pitchFamily="34" charset="0"/>
                <a:ea typeface="黑体" panose="02010609060101010101" pitchFamily="49" charset="-122"/>
              </a:rPr>
              <a:t>Introduction to mass measurements in </a:t>
            </a:r>
            <a:r>
              <a:rPr lang="en-US" altLang="zh-CN" sz="3200" b="1" dirty="0" err="1">
                <a:solidFill>
                  <a:srgbClr val="FFFF00"/>
                </a:solidFill>
                <a:latin typeface="Arial" panose="020B0604020202020204" pitchFamily="34" charset="0"/>
                <a:ea typeface="黑体" panose="02010609060101010101" pitchFamily="49" charset="-122"/>
              </a:rPr>
              <a:t>CSRe</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3" name="右箭头 2"/>
          <p:cNvSpPr/>
          <p:nvPr/>
        </p:nvSpPr>
        <p:spPr>
          <a:xfrm>
            <a:off x="5181600" y="3834791"/>
            <a:ext cx="90206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下箭头 3"/>
          <p:cNvSpPr/>
          <p:nvPr/>
        </p:nvSpPr>
        <p:spPr>
          <a:xfrm rot="5400000">
            <a:off x="7621950" y="3672133"/>
            <a:ext cx="484632" cy="790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8458200" y="1732209"/>
            <a:ext cx="2667000" cy="4828855"/>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28600" y="2039033"/>
            <a:ext cx="4889133" cy="4534762"/>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9934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1632647"/>
            <a:ext cx="6629400" cy="461665"/>
          </a:xfrm>
          <a:prstGeom prst="rect">
            <a:avLst/>
          </a:prstGeom>
          <a:noFill/>
        </p:spPr>
        <p:txBody>
          <a:bodyPr wrap="square" rtlCol="0">
            <a:spAutoFit/>
          </a:bodyPr>
          <a:lstStyle/>
          <a:p>
            <a:pPr algn="ctr"/>
            <a:r>
              <a:rPr lang="en-US" altLang="zh-CN" sz="2400" dirty="0">
                <a:solidFill>
                  <a:srgbClr val="003366"/>
                </a:solidFill>
                <a:latin typeface="Arial" panose="020B0604020202020204" pitchFamily="34" charset="0"/>
                <a:cs typeface="Arial" panose="020B0604020202020204" pitchFamily="34" charset="0"/>
              </a:rPr>
              <a:t>the </a:t>
            </a:r>
            <a:r>
              <a:rPr lang="en-US" altLang="zh-CN" sz="2400" baseline="30000" dirty="0">
                <a:solidFill>
                  <a:srgbClr val="FF0000"/>
                </a:solidFill>
                <a:latin typeface="Arial" panose="020B0604020202020204" pitchFamily="34" charset="0"/>
                <a:cs typeface="Arial" panose="020B0604020202020204" pitchFamily="34" charset="0"/>
              </a:rPr>
              <a:t>92</a:t>
            </a:r>
            <a:r>
              <a:rPr lang="en-US" altLang="zh-CN" sz="2400" dirty="0">
                <a:solidFill>
                  <a:srgbClr val="FF0000"/>
                </a:solidFill>
                <a:latin typeface="Arial" panose="020B0604020202020204" pitchFamily="34" charset="0"/>
                <a:cs typeface="Arial" panose="020B0604020202020204" pitchFamily="34" charset="0"/>
              </a:rPr>
              <a:t>Mo/</a:t>
            </a:r>
            <a:r>
              <a:rPr lang="en-US" altLang="zh-CN" sz="2400" baseline="30000" dirty="0">
                <a:solidFill>
                  <a:srgbClr val="FF0000"/>
                </a:solidFill>
                <a:latin typeface="Arial" panose="020B0604020202020204" pitchFamily="34" charset="0"/>
                <a:cs typeface="Arial" panose="020B0604020202020204" pitchFamily="34" charset="0"/>
              </a:rPr>
              <a:t>94</a:t>
            </a:r>
            <a:r>
              <a:rPr lang="en-US" altLang="zh-CN" sz="2400" dirty="0">
                <a:solidFill>
                  <a:srgbClr val="FF0000"/>
                </a:solidFill>
                <a:latin typeface="Arial" panose="020B0604020202020204" pitchFamily="34" charset="0"/>
                <a:cs typeface="Arial" panose="020B0604020202020204" pitchFamily="34" charset="0"/>
              </a:rPr>
              <a:t>Mo</a:t>
            </a:r>
            <a:r>
              <a:rPr lang="en-US" altLang="zh-CN" sz="2400" dirty="0">
                <a:solidFill>
                  <a:srgbClr val="003366"/>
                </a:solidFill>
                <a:latin typeface="Arial" panose="020B0604020202020204" pitchFamily="34" charset="0"/>
                <a:cs typeface="Arial" panose="020B0604020202020204" pitchFamily="34" charset="0"/>
              </a:rPr>
              <a:t> solar abundance ratio =1.57</a:t>
            </a:r>
            <a:endParaRPr lang="zh-CN" altLang="en-US" sz="2400" dirty="0">
              <a:solidFill>
                <a:srgbClr val="003366"/>
              </a:solidFill>
              <a:latin typeface="Arial" panose="020B0604020202020204" pitchFamily="34" charset="0"/>
              <a:cs typeface="Arial" panose="020B0604020202020204" pitchFamily="34" charset="0"/>
            </a:endParaRPr>
          </a:p>
        </p:txBody>
      </p:sp>
      <p:sp>
        <p:nvSpPr>
          <p:cNvPr id="4" name="文本框 3"/>
          <p:cNvSpPr txBox="1"/>
          <p:nvPr/>
        </p:nvSpPr>
        <p:spPr>
          <a:xfrm>
            <a:off x="669164" y="2317143"/>
            <a:ext cx="4445448" cy="954107"/>
          </a:xfrm>
          <a:prstGeom prst="rect">
            <a:avLst/>
          </a:prstGeom>
          <a:noFill/>
        </p:spPr>
        <p:txBody>
          <a:bodyPr wrap="none" rtlCol="0">
            <a:spAutoFit/>
          </a:bodyPr>
          <a:lstStyle/>
          <a:p>
            <a:r>
              <a:rPr lang="en-US" altLang="zh-CN" sz="2800" dirty="0" err="1"/>
              <a:t>vp</a:t>
            </a:r>
            <a:r>
              <a:rPr lang="en-US" altLang="zh-CN" sz="2800" dirty="0"/>
              <a:t> process in the inner ejecta </a:t>
            </a:r>
            <a:endParaRPr lang="en-US" altLang="zh-CN" sz="2800" dirty="0" smtClean="0"/>
          </a:p>
          <a:p>
            <a:r>
              <a:rPr lang="en-US" altLang="zh-CN" sz="2800" dirty="0" smtClean="0"/>
              <a:t>of </a:t>
            </a:r>
            <a:r>
              <a:rPr lang="en-US" altLang="zh-CN" sz="2800" dirty="0"/>
              <a:t>core-collapse supernovae</a:t>
            </a:r>
            <a:endParaRPr lang="zh-CN" altLang="en-US" sz="2800" dirty="0"/>
          </a:p>
        </p:txBody>
      </p:sp>
      <p:sp>
        <p:nvSpPr>
          <p:cNvPr id="9" name="文本框 8"/>
          <p:cNvSpPr txBox="1"/>
          <p:nvPr/>
        </p:nvSpPr>
        <p:spPr>
          <a:xfrm>
            <a:off x="697238" y="3598826"/>
            <a:ext cx="4350806" cy="954107"/>
          </a:xfrm>
          <a:prstGeom prst="rect">
            <a:avLst/>
          </a:prstGeom>
          <a:noFill/>
        </p:spPr>
        <p:txBody>
          <a:bodyPr wrap="none" rtlCol="0">
            <a:spAutoFit/>
          </a:bodyPr>
          <a:lstStyle/>
          <a:p>
            <a:r>
              <a:rPr lang="en-US" altLang="zh-CN" sz="2800" dirty="0"/>
              <a:t>Y</a:t>
            </a:r>
            <a:r>
              <a:rPr lang="en-US" altLang="zh-CN" sz="2800" baseline="-25000" dirty="0"/>
              <a:t>e</a:t>
            </a:r>
            <a:r>
              <a:rPr lang="en-US" altLang="zh-CN" sz="2800" dirty="0"/>
              <a:t> (electron fraction)=0.57, </a:t>
            </a:r>
            <a:endParaRPr lang="en-US" altLang="zh-CN" sz="2800" dirty="0" smtClean="0"/>
          </a:p>
          <a:p>
            <a:r>
              <a:rPr lang="en-US" altLang="zh-CN" sz="2800" dirty="0" smtClean="0">
                <a:sym typeface="Wingdings 3" panose="05040102010807070707" pitchFamily="18" charset="2"/>
              </a:rPr>
              <a:t> </a:t>
            </a:r>
            <a:r>
              <a:rPr lang="en-US" altLang="zh-CN" sz="2800" dirty="0" err="1">
                <a:solidFill>
                  <a:srgbClr val="FF0000"/>
                </a:solidFill>
              </a:rPr>
              <a:t>Sp</a:t>
            </a:r>
            <a:r>
              <a:rPr lang="en-US" altLang="zh-CN" sz="2800" dirty="0">
                <a:solidFill>
                  <a:srgbClr val="FF0000"/>
                </a:solidFill>
              </a:rPr>
              <a:t>(</a:t>
            </a:r>
            <a:r>
              <a:rPr lang="en-US" altLang="zh-CN" sz="2800" baseline="30000" dirty="0">
                <a:solidFill>
                  <a:srgbClr val="FF0000"/>
                </a:solidFill>
              </a:rPr>
              <a:t>93</a:t>
            </a:r>
            <a:r>
              <a:rPr lang="en-US" altLang="zh-CN" sz="2800" dirty="0">
                <a:solidFill>
                  <a:srgbClr val="FF0000"/>
                </a:solidFill>
              </a:rPr>
              <a:t>Rh)=1.64</a:t>
            </a:r>
            <a:r>
              <a:rPr lang="en-US" altLang="zh-CN" sz="2800" dirty="0">
                <a:solidFill>
                  <a:srgbClr val="FF0000"/>
                </a:solidFill>
                <a:sym typeface="Symbol" panose="05050102010706020507" pitchFamily="18" charset="2"/>
              </a:rPr>
              <a:t>0.1</a:t>
            </a:r>
            <a:r>
              <a:rPr lang="en-US" altLang="zh-CN" sz="2800" dirty="0">
                <a:solidFill>
                  <a:srgbClr val="FF0000"/>
                </a:solidFill>
              </a:rPr>
              <a:t> MeV </a:t>
            </a:r>
            <a:r>
              <a:rPr lang="en-US" altLang="zh-CN" sz="2800" dirty="0" smtClean="0"/>
              <a:t> </a:t>
            </a:r>
            <a:endParaRPr lang="zh-CN" altLang="en-US" sz="2800" dirty="0"/>
          </a:p>
        </p:txBody>
      </p:sp>
      <p:pic>
        <p:nvPicPr>
          <p:cNvPr id="7" name="图片 6"/>
          <p:cNvPicPr>
            <a:picLocks noChangeAspect="1"/>
          </p:cNvPicPr>
          <p:nvPr/>
        </p:nvPicPr>
        <p:blipFill rotWithShape="1">
          <a:blip r:embed="rId2"/>
          <a:srcRect t="11877"/>
          <a:stretch/>
        </p:blipFill>
        <p:spPr>
          <a:xfrm>
            <a:off x="6444308" y="2341966"/>
            <a:ext cx="5395148" cy="2904814"/>
          </a:xfrm>
          <a:prstGeom prst="rect">
            <a:avLst/>
          </a:prstGeom>
        </p:spPr>
      </p:pic>
      <p:sp>
        <p:nvSpPr>
          <p:cNvPr id="10" name="文本框 9"/>
          <p:cNvSpPr txBox="1"/>
          <p:nvPr/>
        </p:nvSpPr>
        <p:spPr>
          <a:xfrm>
            <a:off x="210991" y="4964668"/>
            <a:ext cx="5885009" cy="369332"/>
          </a:xfrm>
          <a:prstGeom prst="rect">
            <a:avLst/>
          </a:prstGeom>
          <a:noFill/>
        </p:spPr>
        <p:txBody>
          <a:bodyPr wrap="none" rtlCol="0">
            <a:spAutoFit/>
          </a:bodyPr>
          <a:lstStyle/>
          <a:p>
            <a:r>
              <a:rPr lang="en-US" altLang="zh-CN" dirty="0"/>
              <a:t>J. </a:t>
            </a:r>
            <a:r>
              <a:rPr lang="en-US" altLang="zh-CN" dirty="0" err="1" smtClean="0"/>
              <a:t>Fallis</a:t>
            </a:r>
            <a:r>
              <a:rPr lang="en-US" altLang="zh-CN" dirty="0" smtClean="0"/>
              <a:t> et al., PHYSICAL </a:t>
            </a:r>
            <a:r>
              <a:rPr lang="en-US" altLang="zh-CN" dirty="0"/>
              <a:t>REVIEW C </a:t>
            </a:r>
            <a:r>
              <a:rPr lang="en-US" altLang="zh-CN" b="1" dirty="0"/>
              <a:t>78</a:t>
            </a:r>
            <a:r>
              <a:rPr lang="en-US" altLang="zh-CN" dirty="0"/>
              <a:t>, 022801(R) (2008)</a:t>
            </a:r>
            <a:endParaRPr lang="zh-CN" altLang="en-US" dirty="0"/>
          </a:p>
        </p:txBody>
      </p:sp>
      <p:sp>
        <p:nvSpPr>
          <p:cNvPr id="11" name="文本框 10"/>
          <p:cNvSpPr txBox="1"/>
          <p:nvPr/>
        </p:nvSpPr>
        <p:spPr>
          <a:xfrm>
            <a:off x="7295806" y="5334000"/>
            <a:ext cx="4305987" cy="523220"/>
          </a:xfrm>
          <a:prstGeom prst="rect">
            <a:avLst/>
          </a:prstGeom>
          <a:noFill/>
        </p:spPr>
        <p:txBody>
          <a:bodyPr wrap="none" rtlCol="0">
            <a:spAutoFit/>
          </a:bodyPr>
          <a:lstStyle/>
          <a:p>
            <a:r>
              <a:rPr lang="en-US" altLang="zh-CN" sz="2800" dirty="0" err="1">
                <a:solidFill>
                  <a:srgbClr val="0000FF"/>
                </a:solidFill>
              </a:rPr>
              <a:t>Sp</a:t>
            </a:r>
            <a:r>
              <a:rPr lang="en-US" altLang="zh-CN" sz="2800" dirty="0">
                <a:solidFill>
                  <a:srgbClr val="0000FF"/>
                </a:solidFill>
              </a:rPr>
              <a:t>(</a:t>
            </a:r>
            <a:r>
              <a:rPr lang="en-US" altLang="zh-CN" sz="2800" baseline="30000" dirty="0">
                <a:solidFill>
                  <a:srgbClr val="0000FF"/>
                </a:solidFill>
              </a:rPr>
              <a:t>93</a:t>
            </a:r>
            <a:r>
              <a:rPr lang="en-US" altLang="zh-CN" sz="2800" dirty="0">
                <a:solidFill>
                  <a:srgbClr val="0000FF"/>
                </a:solidFill>
              </a:rPr>
              <a:t>Rh</a:t>
            </a:r>
            <a:r>
              <a:rPr lang="en-US" altLang="zh-CN" sz="2800" dirty="0" smtClean="0">
                <a:solidFill>
                  <a:srgbClr val="0000FF"/>
                </a:solidFill>
              </a:rPr>
              <a:t>)=2.007</a:t>
            </a:r>
            <a:r>
              <a:rPr lang="en-US" altLang="zh-CN" sz="2800" dirty="0" smtClean="0">
                <a:solidFill>
                  <a:srgbClr val="0000FF"/>
                </a:solidFill>
                <a:sym typeface="Symbol" panose="05050102010706020507" pitchFamily="18" charset="2"/>
              </a:rPr>
              <a:t>0.001</a:t>
            </a:r>
            <a:r>
              <a:rPr lang="en-US" altLang="zh-CN" sz="2800" dirty="0" smtClean="0">
                <a:solidFill>
                  <a:srgbClr val="0000FF"/>
                </a:solidFill>
              </a:rPr>
              <a:t> MeV</a:t>
            </a:r>
            <a:endParaRPr lang="zh-CN" altLang="en-US" sz="2800" dirty="0">
              <a:solidFill>
                <a:srgbClr val="0000FF"/>
              </a:solidFill>
            </a:endParaRPr>
          </a:p>
        </p:txBody>
      </p:sp>
      <p:sp>
        <p:nvSpPr>
          <p:cNvPr id="14" name="矩形 13"/>
          <p:cNvSpPr/>
          <p:nvPr/>
        </p:nvSpPr>
        <p:spPr>
          <a:xfrm>
            <a:off x="304800" y="871899"/>
            <a:ext cx="9144000" cy="523220"/>
          </a:xfrm>
          <a:prstGeom prst="rect">
            <a:avLst/>
          </a:prstGeom>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a:t>
            </a:r>
            <a:r>
              <a:rPr lang="en-US" altLang="zh-CN" sz="2800" b="1" dirty="0">
                <a:solidFill>
                  <a:srgbClr val="002060"/>
                </a:solidFill>
                <a:sym typeface="Wingdings 3" panose="05040102010807070707" pitchFamily="18" charset="2"/>
              </a:rPr>
              <a:t> </a:t>
            </a:r>
            <a:r>
              <a:rPr lang="en-US" altLang="zh-CN" sz="2800" b="1" dirty="0">
                <a:solidFill>
                  <a:srgbClr val="002060"/>
                </a:solidFill>
                <a:ea typeface="宋体" charset="-122"/>
                <a:sym typeface="Symbol"/>
              </a:rPr>
              <a:t>Abundance ratio of  </a:t>
            </a:r>
            <a:r>
              <a:rPr lang="en-US" altLang="zh-CN" sz="2800" b="1" baseline="30000" dirty="0">
                <a:solidFill>
                  <a:srgbClr val="FF0000"/>
                </a:solidFill>
                <a:ea typeface="宋体" charset="-122"/>
                <a:sym typeface="Symbol"/>
              </a:rPr>
              <a:t>92</a:t>
            </a:r>
            <a:r>
              <a:rPr lang="en-US" altLang="zh-CN" sz="2800" b="1" dirty="0">
                <a:solidFill>
                  <a:srgbClr val="FF0000"/>
                </a:solidFill>
                <a:ea typeface="宋体" charset="-122"/>
                <a:sym typeface="Symbol"/>
              </a:rPr>
              <a:t>Mo/</a:t>
            </a:r>
            <a:r>
              <a:rPr lang="en-US" altLang="zh-CN" sz="2800" b="1" baseline="30000" dirty="0">
                <a:solidFill>
                  <a:srgbClr val="FF0000"/>
                </a:solidFill>
                <a:ea typeface="宋体" charset="-122"/>
                <a:sym typeface="Symbol"/>
              </a:rPr>
              <a:t>94</a:t>
            </a:r>
            <a:r>
              <a:rPr lang="en-US" altLang="zh-CN" sz="2800" b="1" dirty="0">
                <a:solidFill>
                  <a:srgbClr val="FF0000"/>
                </a:solidFill>
                <a:ea typeface="宋体" charset="-122"/>
                <a:sym typeface="Symbol"/>
              </a:rPr>
              <a:t>Mo</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r>
              <a:rPr lang="en-US" altLang="zh-CN" sz="2800" b="1" dirty="0">
                <a:solidFill>
                  <a:srgbClr val="002060"/>
                </a:solidFill>
              </a:rPr>
              <a:t> </a:t>
            </a:r>
            <a:endParaRPr lang="en-US" altLang="zh-CN" sz="2800" b="1" dirty="0">
              <a:solidFill>
                <a:srgbClr val="003366"/>
              </a:solidFill>
              <a:ea typeface="宋体" charset="-122"/>
            </a:endParaRPr>
          </a:p>
        </p:txBody>
      </p:sp>
      <p:sp>
        <p:nvSpPr>
          <p:cNvPr id="15"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06215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30183" r="1402" b="20204"/>
          <a:stretch/>
        </p:blipFill>
        <p:spPr>
          <a:xfrm>
            <a:off x="6278372" y="2209800"/>
            <a:ext cx="4896544" cy="3816424"/>
          </a:xfrm>
          <a:prstGeom prst="rect">
            <a:avLst/>
          </a:prstGeom>
        </p:spPr>
      </p:pic>
      <p:cxnSp>
        <p:nvCxnSpPr>
          <p:cNvPr id="7" name="直接箭头连接符 6"/>
          <p:cNvCxnSpPr/>
          <p:nvPr/>
        </p:nvCxnSpPr>
        <p:spPr>
          <a:xfrm>
            <a:off x="7523131" y="4082007"/>
            <a:ext cx="843473" cy="86409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7520763" y="2929879"/>
            <a:ext cx="1997968" cy="20162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334574" y="4946103"/>
            <a:ext cx="688009" cy="369332"/>
          </a:xfrm>
          <a:prstGeom prst="rect">
            <a:avLst/>
          </a:prstGeom>
          <a:noFill/>
        </p:spPr>
        <p:txBody>
          <a:bodyPr wrap="none" rtlCol="0">
            <a:spAutoFit/>
          </a:bodyPr>
          <a:lstStyle/>
          <a:p>
            <a:r>
              <a:rPr lang="en-US" altLang="zh-CN" b="1" baseline="30000" dirty="0" smtClean="0">
                <a:solidFill>
                  <a:srgbClr val="FFFF00"/>
                </a:solidFill>
                <a:latin typeface="Arial" panose="020B0604020202020204" pitchFamily="34" charset="0"/>
                <a:ea typeface="黑体" panose="02010609060101010101" pitchFamily="49" charset="-122"/>
                <a:cs typeface="Arial" panose="020B0604020202020204" pitchFamily="34" charset="0"/>
              </a:rPr>
              <a:t>94</a:t>
            </a:r>
            <a:r>
              <a:rPr lang="en-US" altLang="zh-CN" b="1" dirty="0" smtClean="0">
                <a:solidFill>
                  <a:srgbClr val="FFFF00"/>
                </a:solidFill>
                <a:latin typeface="Arial" panose="020B0604020202020204" pitchFamily="34" charset="0"/>
                <a:ea typeface="黑体" panose="02010609060101010101" pitchFamily="49" charset="-122"/>
                <a:cs typeface="Arial" panose="020B0604020202020204" pitchFamily="34" charset="0"/>
              </a:rPr>
              <a:t>Mo</a:t>
            </a:r>
            <a:endParaRPr lang="zh-CN" altLang="en-US" b="1" dirty="0">
              <a:solidFill>
                <a:srgbClr val="FFFF00"/>
              </a:solidFill>
              <a:latin typeface="Arial" panose="020B0604020202020204" pitchFamily="34" charset="0"/>
              <a:ea typeface="黑体" panose="02010609060101010101" pitchFamily="49" charset="-122"/>
              <a:cs typeface="Arial" panose="020B0604020202020204" pitchFamily="34" charset="0"/>
            </a:endParaRPr>
          </a:p>
        </p:txBody>
      </p:sp>
      <p:sp>
        <p:nvSpPr>
          <p:cNvPr id="11" name="文本框 10"/>
          <p:cNvSpPr txBox="1"/>
          <p:nvPr/>
        </p:nvSpPr>
        <p:spPr>
          <a:xfrm>
            <a:off x="8175743" y="4999527"/>
            <a:ext cx="688009" cy="369332"/>
          </a:xfrm>
          <a:prstGeom prst="rect">
            <a:avLst/>
          </a:prstGeom>
          <a:noFill/>
        </p:spPr>
        <p:txBody>
          <a:bodyPr wrap="none" rtlCol="0">
            <a:spAutoFit/>
          </a:bodyPr>
          <a:lstStyle/>
          <a:p>
            <a:r>
              <a:rPr lang="en-US" altLang="zh-CN" b="1" baseline="30000" dirty="0" smtClean="0">
                <a:solidFill>
                  <a:srgbClr val="FFFF00"/>
                </a:solidFill>
                <a:latin typeface="Arial" panose="020B0604020202020204" pitchFamily="34" charset="0"/>
                <a:ea typeface="黑体" panose="02010609060101010101" pitchFamily="49" charset="-122"/>
                <a:cs typeface="Arial" panose="020B0604020202020204" pitchFamily="34" charset="0"/>
              </a:rPr>
              <a:t>92</a:t>
            </a:r>
            <a:r>
              <a:rPr lang="en-US" altLang="zh-CN" b="1" dirty="0" smtClean="0">
                <a:solidFill>
                  <a:srgbClr val="FFFF00"/>
                </a:solidFill>
                <a:latin typeface="Arial" panose="020B0604020202020204" pitchFamily="34" charset="0"/>
                <a:ea typeface="黑体" panose="02010609060101010101" pitchFamily="49" charset="-122"/>
                <a:cs typeface="Arial" panose="020B0604020202020204" pitchFamily="34" charset="0"/>
              </a:rPr>
              <a:t>Mo</a:t>
            </a:r>
            <a:endParaRPr lang="zh-CN" altLang="en-US" b="1" dirty="0">
              <a:solidFill>
                <a:srgbClr val="FFFF00"/>
              </a:solidFill>
              <a:latin typeface="Arial" panose="020B0604020202020204" pitchFamily="34" charset="0"/>
              <a:ea typeface="黑体" panose="02010609060101010101" pitchFamily="49" charset="-122"/>
              <a:cs typeface="Arial" panose="020B0604020202020204" pitchFamily="34" charset="0"/>
            </a:endParaRPr>
          </a:p>
        </p:txBody>
      </p:sp>
      <p:sp>
        <p:nvSpPr>
          <p:cNvPr id="12" name="文本框 11"/>
          <p:cNvSpPr txBox="1"/>
          <p:nvPr/>
        </p:nvSpPr>
        <p:spPr>
          <a:xfrm>
            <a:off x="7051489" y="3150457"/>
            <a:ext cx="633507" cy="369332"/>
          </a:xfrm>
          <a:prstGeom prst="rect">
            <a:avLst/>
          </a:prstGeom>
          <a:solidFill>
            <a:schemeClr val="bg1"/>
          </a:solidFill>
        </p:spPr>
        <p:txBody>
          <a:bodyPr wrap="none" rtlCol="0">
            <a:spAutoFit/>
          </a:bodyPr>
          <a:lstStyle/>
          <a:p>
            <a:r>
              <a:rPr lang="en-US" altLang="zh-CN" b="1" baseline="30000" dirty="0" smtClean="0">
                <a:solidFill>
                  <a:srgbClr val="0000FF"/>
                </a:solidFill>
              </a:rPr>
              <a:t>93</a:t>
            </a:r>
            <a:r>
              <a:rPr lang="en-US" altLang="zh-CN" b="1" dirty="0" smtClean="0">
                <a:solidFill>
                  <a:srgbClr val="0000FF"/>
                </a:solidFill>
              </a:rPr>
              <a:t>Rh</a:t>
            </a:r>
            <a:endParaRPr lang="zh-CN" altLang="en-US" b="1" dirty="0">
              <a:solidFill>
                <a:srgbClr val="0000FF"/>
              </a:solidFill>
            </a:endParaRPr>
          </a:p>
        </p:txBody>
      </p:sp>
      <p:sp>
        <p:nvSpPr>
          <p:cNvPr id="13" name="文本框 12"/>
          <p:cNvSpPr txBox="1"/>
          <p:nvPr/>
        </p:nvSpPr>
        <p:spPr>
          <a:xfrm>
            <a:off x="6985473" y="3746211"/>
            <a:ext cx="633507" cy="369332"/>
          </a:xfrm>
          <a:prstGeom prst="rect">
            <a:avLst/>
          </a:prstGeom>
          <a:noFill/>
        </p:spPr>
        <p:txBody>
          <a:bodyPr wrap="none" rtlCol="0">
            <a:spAutoFit/>
          </a:bodyPr>
          <a:lstStyle/>
          <a:p>
            <a:r>
              <a:rPr lang="en-US" altLang="zh-CN" b="1" baseline="30000" dirty="0" smtClean="0">
                <a:solidFill>
                  <a:srgbClr val="FF0000"/>
                </a:solidFill>
              </a:rPr>
              <a:t>92</a:t>
            </a:r>
            <a:r>
              <a:rPr lang="en-US" altLang="zh-CN" b="1" dirty="0" smtClean="0">
                <a:solidFill>
                  <a:srgbClr val="FF0000"/>
                </a:solidFill>
              </a:rPr>
              <a:t>Ru</a:t>
            </a:r>
            <a:endParaRPr lang="zh-CN" altLang="en-US" b="1" dirty="0">
              <a:solidFill>
                <a:srgbClr val="FF0000"/>
              </a:solidFill>
            </a:endParaRPr>
          </a:p>
        </p:txBody>
      </p:sp>
      <p:sp>
        <p:nvSpPr>
          <p:cNvPr id="14" name="文本框 13"/>
          <p:cNvSpPr txBox="1"/>
          <p:nvPr/>
        </p:nvSpPr>
        <p:spPr>
          <a:xfrm>
            <a:off x="7028382" y="2424007"/>
            <a:ext cx="607859" cy="369332"/>
          </a:xfrm>
          <a:prstGeom prst="rect">
            <a:avLst/>
          </a:prstGeom>
          <a:noFill/>
        </p:spPr>
        <p:txBody>
          <a:bodyPr wrap="none" rtlCol="0">
            <a:spAutoFit/>
          </a:bodyPr>
          <a:lstStyle/>
          <a:p>
            <a:r>
              <a:rPr lang="en-US" altLang="zh-CN" b="1" baseline="30000" dirty="0" smtClean="0">
                <a:solidFill>
                  <a:srgbClr val="FF0000"/>
                </a:solidFill>
              </a:rPr>
              <a:t>94</a:t>
            </a:r>
            <a:r>
              <a:rPr lang="en-US" altLang="zh-CN" b="1" dirty="0" smtClean="0">
                <a:solidFill>
                  <a:srgbClr val="FF0000"/>
                </a:solidFill>
              </a:rPr>
              <a:t>Pd</a:t>
            </a:r>
            <a:endParaRPr lang="zh-CN" altLang="en-US" b="1" dirty="0">
              <a:solidFill>
                <a:srgbClr val="FF0000"/>
              </a:solidFill>
            </a:endParaRPr>
          </a:p>
        </p:txBody>
      </p:sp>
      <p:sp>
        <p:nvSpPr>
          <p:cNvPr id="29" name="矩形 28"/>
          <p:cNvSpPr/>
          <p:nvPr/>
        </p:nvSpPr>
        <p:spPr>
          <a:xfrm>
            <a:off x="6667903" y="6098231"/>
            <a:ext cx="4284186"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 </a:t>
            </a:r>
            <a:r>
              <a:rPr lang="en-US" altLang="zh-CN" dirty="0" smtClean="0">
                <a:latin typeface="Arial" panose="020B0604020202020204" pitchFamily="34" charset="0"/>
                <a:cs typeface="Arial" panose="020B0604020202020204" pitchFamily="34" charset="0"/>
              </a:rPr>
              <a:t>Weber et al., PRC </a:t>
            </a:r>
            <a:r>
              <a:rPr lang="en-US" altLang="zh-CN" b="1" dirty="0">
                <a:latin typeface="Arial" panose="020B0604020202020204" pitchFamily="34" charset="0"/>
                <a:cs typeface="Arial" panose="020B0604020202020204" pitchFamily="34" charset="0"/>
              </a:rPr>
              <a:t>78</a:t>
            </a:r>
            <a:r>
              <a:rPr lang="en-US" altLang="zh-CN" dirty="0">
                <a:latin typeface="Arial" panose="020B0604020202020204" pitchFamily="34" charset="0"/>
                <a:cs typeface="Arial" panose="020B0604020202020204" pitchFamily="34" charset="0"/>
              </a:rPr>
              <a:t>, 054310 (2008)</a:t>
            </a:r>
            <a:endParaRPr lang="zh-CN" altLang="en-US" dirty="0">
              <a:latin typeface="Arial" panose="020B0604020202020204" pitchFamily="34" charset="0"/>
              <a:cs typeface="Arial" panose="020B0604020202020204" pitchFamily="34" charset="0"/>
            </a:endParaRPr>
          </a:p>
        </p:txBody>
      </p:sp>
      <p:sp>
        <p:nvSpPr>
          <p:cNvPr id="30"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grpSp>
        <p:nvGrpSpPr>
          <p:cNvPr id="5" name="组合 4"/>
          <p:cNvGrpSpPr/>
          <p:nvPr/>
        </p:nvGrpSpPr>
        <p:grpSpPr>
          <a:xfrm>
            <a:off x="1681999" y="1752601"/>
            <a:ext cx="3230630" cy="4260313"/>
            <a:chOff x="462800" y="1752600"/>
            <a:chExt cx="3230630" cy="4260313"/>
          </a:xfrm>
        </p:grpSpPr>
        <p:grpSp>
          <p:nvGrpSpPr>
            <p:cNvPr id="15" name="组合 14"/>
            <p:cNvGrpSpPr/>
            <p:nvPr/>
          </p:nvGrpSpPr>
          <p:grpSpPr>
            <a:xfrm>
              <a:off x="865887" y="1752600"/>
              <a:ext cx="2465647" cy="2028962"/>
              <a:chOff x="551950" y="3641578"/>
              <a:chExt cx="2465647" cy="2028962"/>
            </a:xfrm>
          </p:grpSpPr>
          <p:cxnSp>
            <p:nvCxnSpPr>
              <p:cNvPr id="16" name="直接连接符 15"/>
              <p:cNvCxnSpPr/>
              <p:nvPr/>
            </p:nvCxnSpPr>
            <p:spPr>
              <a:xfrm>
                <a:off x="1763688" y="5333325"/>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823010" y="5301208"/>
                <a:ext cx="607859" cy="369332"/>
              </a:xfrm>
              <a:prstGeom prst="rect">
                <a:avLst/>
              </a:prstGeom>
              <a:noFill/>
            </p:spPr>
            <p:txBody>
              <a:bodyPr wrap="none" rtlCol="0">
                <a:spAutoFit/>
              </a:bodyPr>
              <a:lstStyle/>
              <a:p>
                <a:r>
                  <a:rPr lang="en-US" altLang="zh-CN" kern="0" baseline="30000" dirty="0" smtClean="0">
                    <a:ea typeface="微软雅黑" panose="020B0503020204020204" pitchFamily="34" charset="-122"/>
                  </a:rPr>
                  <a:t>93</a:t>
                </a:r>
                <a:r>
                  <a:rPr lang="en-US" altLang="zh-CN" kern="0" dirty="0" smtClean="0">
                    <a:ea typeface="微软雅黑" panose="020B0503020204020204" pitchFamily="34" charset="-122"/>
                  </a:rPr>
                  <a:t>Rh</a:t>
                </a:r>
                <a:endParaRPr lang="zh-CN" altLang="en-US" dirty="0"/>
              </a:p>
            </p:txBody>
          </p:sp>
          <p:cxnSp>
            <p:nvCxnSpPr>
              <p:cNvPr id="18" name="直接连接符 17"/>
              <p:cNvCxnSpPr/>
              <p:nvPr/>
            </p:nvCxnSpPr>
            <p:spPr>
              <a:xfrm>
                <a:off x="1741955" y="4945951"/>
                <a:ext cx="79208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1387292" y="4011410"/>
                <a:ext cx="1641" cy="1315568"/>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11560" y="4005064"/>
                <a:ext cx="79208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53735" y="3998808"/>
                <a:ext cx="853119" cy="369332"/>
              </a:xfrm>
              <a:prstGeom prst="rect">
                <a:avLst/>
              </a:prstGeom>
              <a:noFill/>
            </p:spPr>
            <p:txBody>
              <a:bodyPr wrap="none" rtlCol="0">
                <a:spAutoFit/>
              </a:bodyPr>
              <a:lstStyle/>
              <a:p>
                <a:r>
                  <a:rPr lang="en-US" altLang="zh-CN" kern="0" baseline="30000" dirty="0" smtClean="0">
                    <a:ea typeface="微软雅黑" panose="020B0503020204020204" pitchFamily="34" charset="-122"/>
                  </a:rPr>
                  <a:t>92</a:t>
                </a:r>
                <a:r>
                  <a:rPr lang="en-US" altLang="zh-CN" kern="0" dirty="0" smtClean="0">
                    <a:ea typeface="微软雅黑" panose="020B0503020204020204" pitchFamily="34" charset="-122"/>
                  </a:rPr>
                  <a:t>Ru+</a:t>
                </a:r>
                <a:r>
                  <a:rPr lang="en-US" altLang="zh-CN" i="1" kern="0" dirty="0" smtClean="0">
                    <a:ea typeface="微软雅黑" panose="020B0503020204020204" pitchFamily="34" charset="-122"/>
                  </a:rPr>
                  <a:t>p</a:t>
                </a:r>
                <a:endParaRPr lang="zh-CN" altLang="en-US" i="1" dirty="0">
                  <a:latin typeface="Symbol" panose="05050102010706020507" pitchFamily="18" charset="2"/>
                </a:endParaRPr>
              </a:p>
            </p:txBody>
          </p:sp>
          <p:sp>
            <p:nvSpPr>
              <p:cNvPr id="22" name="文本框 21"/>
              <p:cNvSpPr txBox="1"/>
              <p:nvPr/>
            </p:nvSpPr>
            <p:spPr>
              <a:xfrm>
                <a:off x="551950" y="3641578"/>
                <a:ext cx="1587294" cy="338554"/>
              </a:xfrm>
              <a:prstGeom prst="rect">
                <a:avLst/>
              </a:prstGeom>
              <a:noFill/>
            </p:spPr>
            <p:txBody>
              <a:bodyPr wrap="none" rtlCol="0">
                <a:spAutoFit/>
              </a:bodyPr>
              <a:lstStyle/>
              <a:p>
                <a:r>
                  <a:rPr lang="en-US" altLang="zh-CN" sz="1600" kern="0" dirty="0" err="1">
                    <a:ea typeface="微软雅黑" panose="020B0503020204020204" pitchFamily="34" charset="-122"/>
                  </a:rPr>
                  <a:t>Qp</a:t>
                </a:r>
                <a:r>
                  <a:rPr lang="en-US" altLang="zh-CN" sz="1600" kern="0" dirty="0">
                    <a:ea typeface="微软雅黑" panose="020B0503020204020204" pitchFamily="34" charset="-122"/>
                  </a:rPr>
                  <a:t> = 2.007 MeV</a:t>
                </a:r>
                <a:endParaRPr lang="zh-CN" altLang="en-US" sz="1600" dirty="0"/>
              </a:p>
            </p:txBody>
          </p:sp>
          <p:cxnSp>
            <p:nvCxnSpPr>
              <p:cNvPr id="23" name="直接连接符 22"/>
              <p:cNvCxnSpPr/>
              <p:nvPr/>
            </p:nvCxnSpPr>
            <p:spPr>
              <a:xfrm>
                <a:off x="2373300" y="5333325"/>
                <a:ext cx="644297" cy="429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337400" y="5326978"/>
                <a:ext cx="631569" cy="6347"/>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531995" y="4038824"/>
                <a:ext cx="1268296" cy="369332"/>
              </a:xfrm>
              <a:prstGeom prst="rect">
                <a:avLst/>
              </a:prstGeom>
              <a:noFill/>
            </p:spPr>
            <p:txBody>
              <a:bodyPr wrap="none" rtlCol="0">
                <a:spAutoFit/>
              </a:bodyPr>
              <a:lstStyle/>
              <a:p>
                <a:r>
                  <a:rPr lang="en-US" altLang="zh-CN" dirty="0" smtClean="0">
                    <a:solidFill>
                      <a:srgbClr val="FF0000"/>
                    </a:solidFill>
                  </a:rPr>
                  <a:t>(</a:t>
                </a:r>
                <a:r>
                  <a:rPr lang="en-US" altLang="zh-CN" dirty="0" err="1" smtClean="0">
                    <a:solidFill>
                      <a:srgbClr val="FF0000"/>
                    </a:solidFill>
                  </a:rPr>
                  <a:t>p,</a:t>
                </a:r>
                <a:r>
                  <a:rPr lang="en-US" altLang="zh-CN" dirty="0" err="1" smtClean="0">
                    <a:solidFill>
                      <a:srgbClr val="FF0000"/>
                    </a:solidFill>
                    <a:latin typeface="Symbol" panose="05050102010706020507" pitchFamily="18" charset="2"/>
                  </a:rPr>
                  <a:t>g</a:t>
                </a:r>
                <a:r>
                  <a:rPr lang="en-US" altLang="zh-CN" dirty="0" smtClean="0">
                    <a:solidFill>
                      <a:srgbClr val="FF0000"/>
                    </a:solidFill>
                  </a:rPr>
                  <a:t>)</a:t>
                </a:r>
                <a:r>
                  <a:rPr lang="en-US" altLang="zh-CN" dirty="0" smtClean="0">
                    <a:solidFill>
                      <a:srgbClr val="FF0000"/>
                    </a:solidFill>
                    <a:sym typeface="Symbol" panose="05050102010706020507" pitchFamily="18" charset="2"/>
                  </a:rPr>
                  <a:t></a:t>
                </a:r>
                <a:r>
                  <a:rPr lang="en-US" altLang="zh-CN" dirty="0" smtClean="0">
                    <a:solidFill>
                      <a:srgbClr val="FF0000"/>
                    </a:solidFill>
                  </a:rPr>
                  <a:t>(</a:t>
                </a:r>
                <a:r>
                  <a:rPr lang="en-US" altLang="zh-CN" dirty="0" err="1" smtClean="0">
                    <a:solidFill>
                      <a:srgbClr val="FF0000"/>
                    </a:solidFill>
                  </a:rPr>
                  <a:t>p,</a:t>
                </a:r>
                <a:r>
                  <a:rPr lang="en-US" altLang="zh-CN" dirty="0" err="1" smtClean="0">
                    <a:solidFill>
                      <a:srgbClr val="FF0000"/>
                    </a:solidFill>
                    <a:latin typeface="Symbol" panose="05050102010706020507" pitchFamily="18" charset="2"/>
                  </a:rPr>
                  <a:t>g</a:t>
                </a:r>
                <a:r>
                  <a:rPr lang="en-US" altLang="zh-CN" dirty="0" smtClean="0">
                    <a:solidFill>
                      <a:srgbClr val="FF0000"/>
                    </a:solidFill>
                  </a:rPr>
                  <a:t>)</a:t>
                </a:r>
                <a:endParaRPr lang="zh-CN" altLang="en-US" dirty="0">
                  <a:solidFill>
                    <a:srgbClr val="FF0000"/>
                  </a:solidFill>
                </a:endParaRPr>
              </a:p>
            </p:txBody>
          </p:sp>
        </p:grpSp>
        <p:sp>
          <p:nvSpPr>
            <p:cNvPr id="26" name="文本框 25"/>
            <p:cNvSpPr txBox="1"/>
            <p:nvPr/>
          </p:nvSpPr>
          <p:spPr>
            <a:xfrm>
              <a:off x="2021461" y="2708925"/>
              <a:ext cx="904415" cy="338554"/>
            </a:xfrm>
            <a:prstGeom prst="rect">
              <a:avLst/>
            </a:prstGeom>
            <a:noFill/>
          </p:spPr>
          <p:txBody>
            <a:bodyPr wrap="none" rtlCol="0">
              <a:spAutoFit/>
            </a:bodyPr>
            <a:lstStyle/>
            <a:p>
              <a:r>
                <a:rPr lang="en-US" altLang="zh-CN" sz="1600" kern="0" dirty="0">
                  <a:solidFill>
                    <a:srgbClr val="FF0000"/>
                  </a:solidFill>
                  <a:ea typeface="微软雅黑" panose="020B0503020204020204" pitchFamily="34" charset="-122"/>
                </a:rPr>
                <a:t>Isomer ?</a:t>
              </a:r>
              <a:endParaRPr lang="zh-CN" altLang="en-US" sz="1600" dirty="0">
                <a:solidFill>
                  <a:srgbClr val="FF0000"/>
                </a:solidFill>
              </a:endParaRPr>
            </a:p>
          </p:txBody>
        </p:sp>
        <p:sp>
          <p:nvSpPr>
            <p:cNvPr id="27" name="文本框 26"/>
            <p:cNvSpPr txBox="1"/>
            <p:nvPr/>
          </p:nvSpPr>
          <p:spPr>
            <a:xfrm>
              <a:off x="2825227" y="3140804"/>
              <a:ext cx="620683" cy="338554"/>
            </a:xfrm>
            <a:prstGeom prst="rect">
              <a:avLst/>
            </a:prstGeom>
            <a:noFill/>
          </p:spPr>
          <p:txBody>
            <a:bodyPr wrap="none" rtlCol="0">
              <a:spAutoFit/>
            </a:bodyPr>
            <a:lstStyle/>
            <a:p>
              <a:r>
                <a:rPr lang="en-US" altLang="zh-CN" sz="1600" kern="0" dirty="0">
                  <a:ea typeface="微软雅黑" panose="020B0503020204020204" pitchFamily="34" charset="-122"/>
                </a:rPr>
                <a:t>9/2 +</a:t>
              </a:r>
              <a:endParaRPr lang="zh-CN" altLang="en-US" sz="1600" dirty="0"/>
            </a:p>
          </p:txBody>
        </p:sp>
        <p:sp>
          <p:nvSpPr>
            <p:cNvPr id="28" name="文本框 27"/>
            <p:cNvSpPr txBox="1"/>
            <p:nvPr/>
          </p:nvSpPr>
          <p:spPr>
            <a:xfrm>
              <a:off x="2849848" y="2862435"/>
              <a:ext cx="580608" cy="338554"/>
            </a:xfrm>
            <a:prstGeom prst="rect">
              <a:avLst/>
            </a:prstGeom>
            <a:noFill/>
          </p:spPr>
          <p:txBody>
            <a:bodyPr wrap="none" rtlCol="0">
              <a:spAutoFit/>
            </a:bodyPr>
            <a:lstStyle/>
            <a:p>
              <a:r>
                <a:rPr lang="en-US" altLang="zh-CN" sz="1600" kern="0" dirty="0">
                  <a:solidFill>
                    <a:srgbClr val="FF0000"/>
                  </a:solidFill>
                  <a:ea typeface="微软雅黑" panose="020B0503020204020204" pitchFamily="34" charset="-122"/>
                </a:rPr>
                <a:t>1/2 -</a:t>
              </a:r>
              <a:endParaRPr lang="zh-CN" altLang="en-US" sz="1600" dirty="0">
                <a:solidFill>
                  <a:srgbClr val="FF0000"/>
                </a:solidFill>
              </a:endParaRPr>
            </a:p>
          </p:txBody>
        </p:sp>
        <p:pic>
          <p:nvPicPr>
            <p:cNvPr id="3" name="图片 2"/>
            <p:cNvPicPr>
              <a:picLocks noChangeAspect="1"/>
            </p:cNvPicPr>
            <p:nvPr/>
          </p:nvPicPr>
          <p:blipFill>
            <a:blip r:embed="rId3"/>
            <a:stretch>
              <a:fillRect/>
            </a:stretch>
          </p:blipFill>
          <p:spPr>
            <a:xfrm>
              <a:off x="462800" y="3878096"/>
              <a:ext cx="3230630" cy="2134817"/>
            </a:xfrm>
            <a:prstGeom prst="rect">
              <a:avLst/>
            </a:prstGeom>
            <a:ln w="25400">
              <a:solidFill>
                <a:srgbClr val="00B0F0"/>
              </a:solidFill>
            </a:ln>
          </p:spPr>
        </p:pic>
      </p:grpSp>
      <p:sp>
        <p:nvSpPr>
          <p:cNvPr id="4" name="矩形 3"/>
          <p:cNvSpPr/>
          <p:nvPr/>
        </p:nvSpPr>
        <p:spPr>
          <a:xfrm>
            <a:off x="1295400" y="6137925"/>
            <a:ext cx="4102533" cy="369332"/>
          </a:xfrm>
          <a:prstGeom prst="rect">
            <a:avLst/>
          </a:prstGeom>
        </p:spPr>
        <p:txBody>
          <a:bodyPr wrap="none">
            <a:spAutoFit/>
          </a:bodyPr>
          <a:lstStyle/>
          <a:p>
            <a:r>
              <a:rPr lang="en-US" altLang="zh-CN" dirty="0"/>
              <a:t>K. </a:t>
            </a:r>
            <a:r>
              <a:rPr lang="en-US" altLang="zh-CN" dirty="0" smtClean="0"/>
              <a:t>Schmidt et al., </a:t>
            </a:r>
            <a:r>
              <a:rPr lang="en-US" altLang="zh-CN" dirty="0" smtClean="0">
                <a:latin typeface="Arial" panose="020B0604020202020204" pitchFamily="34" charset="0"/>
                <a:cs typeface="Arial" panose="020B0604020202020204" pitchFamily="34" charset="0"/>
              </a:rPr>
              <a:t>EPJ</a:t>
            </a:r>
            <a:r>
              <a:rPr lang="en-US" altLang="zh-CN" dirty="0">
                <a:latin typeface="Arial" panose="020B0604020202020204" pitchFamily="34" charset="0"/>
                <a:cs typeface="Arial" panose="020B0604020202020204" pitchFamily="34" charset="0"/>
              </a:rPr>
              <a:t>. A </a:t>
            </a:r>
            <a:r>
              <a:rPr lang="en-US" altLang="zh-CN" b="1" dirty="0">
                <a:latin typeface="Arial" panose="020B0604020202020204" pitchFamily="34" charset="0"/>
                <a:cs typeface="Arial" panose="020B0604020202020204" pitchFamily="34" charset="0"/>
              </a:rPr>
              <a:t>8</a:t>
            </a:r>
            <a:r>
              <a:rPr lang="en-US" altLang="zh-CN" dirty="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303 </a:t>
            </a:r>
            <a:r>
              <a:rPr lang="en-US" altLang="zh-CN" dirty="0">
                <a:latin typeface="Arial" panose="020B0604020202020204" pitchFamily="34" charset="0"/>
                <a:cs typeface="Arial" panose="020B0604020202020204" pitchFamily="34" charset="0"/>
              </a:rPr>
              <a:t>(2000)</a:t>
            </a:r>
            <a:endParaRPr lang="zh-CN" altLang="en-US" dirty="0">
              <a:latin typeface="Arial" panose="020B0604020202020204" pitchFamily="34" charset="0"/>
              <a:cs typeface="Arial" panose="020B0604020202020204" pitchFamily="34" charset="0"/>
            </a:endParaRPr>
          </a:p>
        </p:txBody>
      </p:sp>
      <p:sp>
        <p:nvSpPr>
          <p:cNvPr id="9" name="文本框 8"/>
          <p:cNvSpPr txBox="1"/>
          <p:nvPr/>
        </p:nvSpPr>
        <p:spPr>
          <a:xfrm>
            <a:off x="6278372" y="1581090"/>
            <a:ext cx="5075428" cy="400110"/>
          </a:xfrm>
          <a:prstGeom prst="rect">
            <a:avLst/>
          </a:prstGeom>
          <a:noFill/>
          <a:ln w="22225">
            <a:solidFill>
              <a:srgbClr val="00B050"/>
            </a:solidFill>
          </a:ln>
        </p:spPr>
        <p:txBody>
          <a:bodyPr wrap="none" rtlCol="0">
            <a:spAutoFit/>
          </a:bodyPr>
          <a:lstStyle/>
          <a:p>
            <a:r>
              <a:rPr lang="en-US" altLang="zh-CN" sz="2000" dirty="0">
                <a:solidFill>
                  <a:srgbClr val="FF0000"/>
                </a:solidFill>
                <a:latin typeface="Arial" panose="020B0604020202020204" pitchFamily="34" charset="0"/>
                <a:cs typeface="Arial" panose="020B0604020202020204" pitchFamily="34" charset="0"/>
              </a:rPr>
              <a:t>Searching for the long-lived isomer in </a:t>
            </a:r>
            <a:r>
              <a:rPr lang="en-US" altLang="zh-CN" sz="2000" baseline="30000" dirty="0">
                <a:solidFill>
                  <a:srgbClr val="FF0000"/>
                </a:solidFill>
                <a:latin typeface="Arial" panose="020B0604020202020204" pitchFamily="34" charset="0"/>
                <a:cs typeface="Arial" panose="020B0604020202020204" pitchFamily="34" charset="0"/>
              </a:rPr>
              <a:t>93</a:t>
            </a:r>
            <a:r>
              <a:rPr lang="en-US" altLang="zh-CN" sz="2000" dirty="0">
                <a:solidFill>
                  <a:srgbClr val="FF0000"/>
                </a:solidFill>
                <a:latin typeface="Arial" panose="020B0604020202020204" pitchFamily="34" charset="0"/>
                <a:cs typeface="Arial" panose="020B0604020202020204" pitchFamily="34" charset="0"/>
              </a:rPr>
              <a:t>Rh </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34" name="矩形 33"/>
          <p:cNvSpPr/>
          <p:nvPr/>
        </p:nvSpPr>
        <p:spPr>
          <a:xfrm>
            <a:off x="304800" y="871899"/>
            <a:ext cx="9144000" cy="523220"/>
          </a:xfrm>
          <a:prstGeom prst="rect">
            <a:avLst/>
          </a:prstGeom>
        </p:spPr>
        <p:txBody>
          <a:bodyPr wrap="square">
            <a:spAutoFit/>
          </a:bodyPr>
          <a:lstStyle/>
          <a:p>
            <a:pPr>
              <a:spcBef>
                <a:spcPts val="0"/>
              </a:spcBef>
              <a:spcAft>
                <a:spcPts val="0"/>
              </a:spcAft>
              <a:defRPr/>
            </a:pPr>
            <a:r>
              <a:rPr lang="en-US" altLang="zh-CN" sz="2800" b="1" dirty="0">
                <a:solidFill>
                  <a:srgbClr val="FF0000"/>
                </a:solidFill>
                <a:sym typeface="Wingdings 3" panose="05040102010807070707" pitchFamily="18" charset="2"/>
              </a:rPr>
              <a:t></a:t>
            </a:r>
            <a:r>
              <a:rPr lang="en-US" altLang="zh-CN" sz="2800" b="1" dirty="0">
                <a:solidFill>
                  <a:srgbClr val="002060"/>
                </a:solidFill>
                <a:sym typeface="Wingdings 3" panose="05040102010807070707" pitchFamily="18" charset="2"/>
              </a:rPr>
              <a:t> </a:t>
            </a:r>
            <a:r>
              <a:rPr lang="en-US" altLang="zh-CN" sz="2800" b="1" dirty="0">
                <a:solidFill>
                  <a:srgbClr val="002060"/>
                </a:solidFill>
                <a:ea typeface="宋体" charset="-122"/>
                <a:sym typeface="Symbol"/>
              </a:rPr>
              <a:t>Abundance ratio of  </a:t>
            </a:r>
            <a:r>
              <a:rPr lang="en-US" altLang="zh-CN" sz="2800" b="1" baseline="30000" dirty="0">
                <a:solidFill>
                  <a:srgbClr val="FF0000"/>
                </a:solidFill>
                <a:ea typeface="宋体" charset="-122"/>
                <a:sym typeface="Symbol"/>
              </a:rPr>
              <a:t>92</a:t>
            </a:r>
            <a:r>
              <a:rPr lang="en-US" altLang="zh-CN" sz="2800" b="1" dirty="0">
                <a:solidFill>
                  <a:srgbClr val="FF0000"/>
                </a:solidFill>
                <a:ea typeface="宋体" charset="-122"/>
                <a:sym typeface="Symbol"/>
              </a:rPr>
              <a:t>Mo/</a:t>
            </a:r>
            <a:r>
              <a:rPr lang="en-US" altLang="zh-CN" sz="2800" b="1" baseline="30000" dirty="0">
                <a:solidFill>
                  <a:srgbClr val="FF0000"/>
                </a:solidFill>
                <a:ea typeface="宋体" charset="-122"/>
                <a:sym typeface="Symbol"/>
              </a:rPr>
              <a:t>94</a:t>
            </a:r>
            <a:r>
              <a:rPr lang="en-US" altLang="zh-CN" sz="2800" b="1" dirty="0">
                <a:solidFill>
                  <a:srgbClr val="FF0000"/>
                </a:solidFill>
                <a:ea typeface="宋体" charset="-122"/>
                <a:sym typeface="Symbol"/>
              </a:rPr>
              <a:t>Mo</a:t>
            </a:r>
            <a:r>
              <a:rPr lang="en-US" altLang="zh-CN" sz="2800" b="1" dirty="0">
                <a:solidFill>
                  <a:srgbClr val="002060"/>
                </a:solidFill>
                <a:ea typeface="宋体" charset="-122"/>
                <a:sym typeface="Symbol"/>
              </a:rPr>
              <a:t> in the </a:t>
            </a:r>
            <a:r>
              <a:rPr lang="en-US" altLang="zh-CN" sz="2800" b="1" dirty="0">
                <a:solidFill>
                  <a:srgbClr val="002060"/>
                </a:solidFill>
                <a:ea typeface="宋体" charset="-122"/>
                <a:sym typeface="Symbol" panose="05050102010706020507" pitchFamily="18" charset="2"/>
              </a:rPr>
              <a:t></a:t>
            </a:r>
            <a:r>
              <a:rPr lang="en-US" altLang="zh-CN" sz="2800" b="1" i="1" dirty="0">
                <a:solidFill>
                  <a:srgbClr val="002060"/>
                </a:solidFill>
                <a:ea typeface="宋体" charset="-122"/>
                <a:sym typeface="Symbol"/>
              </a:rPr>
              <a:t>p</a:t>
            </a:r>
            <a:r>
              <a:rPr lang="en-US" altLang="zh-CN" sz="2800" b="1" dirty="0">
                <a:solidFill>
                  <a:srgbClr val="002060"/>
                </a:solidFill>
                <a:ea typeface="宋体" charset="-122"/>
                <a:sym typeface="Symbol"/>
              </a:rPr>
              <a:t>-process</a:t>
            </a:r>
            <a:r>
              <a:rPr lang="en-US" altLang="zh-CN" sz="2800" b="1" dirty="0">
                <a:solidFill>
                  <a:srgbClr val="002060"/>
                </a:solidFill>
              </a:rPr>
              <a:t> </a:t>
            </a:r>
            <a:endParaRPr lang="en-US" altLang="zh-CN" sz="2800" b="1" dirty="0">
              <a:solidFill>
                <a:srgbClr val="003366"/>
              </a:solidFill>
              <a:ea typeface="宋体" charset="-122"/>
            </a:endParaRPr>
          </a:p>
        </p:txBody>
      </p:sp>
      <p:sp>
        <p:nvSpPr>
          <p:cNvPr id="32"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6482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xing\Desktop\spctrum\Spectrum(97AgTo60Cu).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07672"/>
            <a:ext cx="9144000" cy="4041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04780" y="3697084"/>
            <a:ext cx="620683" cy="369332"/>
          </a:xfrm>
          <a:prstGeom prst="rect">
            <a:avLst/>
          </a:prstGeom>
          <a:noFill/>
        </p:spPr>
        <p:txBody>
          <a:bodyPr wrap="none" rtlCol="0">
            <a:spAutoFit/>
          </a:bodyPr>
          <a:lstStyle/>
          <a:p>
            <a:pPr algn="ctr"/>
            <a:r>
              <a:rPr lang="en-US" altLang="zh-CN" b="1" baseline="30000" dirty="0" smtClean="0">
                <a:solidFill>
                  <a:srgbClr val="0000FF"/>
                </a:solidFill>
              </a:rPr>
              <a:t>97</a:t>
            </a:r>
            <a:r>
              <a:rPr lang="en-US" altLang="zh-CN" b="1" dirty="0">
                <a:solidFill>
                  <a:srgbClr val="0000FF"/>
                </a:solidFill>
              </a:rPr>
              <a:t>Ag</a:t>
            </a:r>
            <a:endParaRPr lang="zh-CN" altLang="en-US" b="1" dirty="0">
              <a:solidFill>
                <a:srgbClr val="0000FF"/>
              </a:solidFill>
            </a:endParaRPr>
          </a:p>
        </p:txBody>
      </p:sp>
      <p:sp>
        <p:nvSpPr>
          <p:cNvPr id="6" name="TextBox 5"/>
          <p:cNvSpPr txBox="1"/>
          <p:nvPr/>
        </p:nvSpPr>
        <p:spPr>
          <a:xfrm>
            <a:off x="3078430" y="2791773"/>
            <a:ext cx="633507" cy="369332"/>
          </a:xfrm>
          <a:prstGeom prst="rect">
            <a:avLst/>
          </a:prstGeom>
          <a:noFill/>
        </p:spPr>
        <p:txBody>
          <a:bodyPr wrap="none" rtlCol="0">
            <a:spAutoFit/>
          </a:bodyPr>
          <a:lstStyle/>
          <a:p>
            <a:pPr algn="ctr"/>
            <a:r>
              <a:rPr lang="en-US" altLang="zh-CN" b="1" baseline="30000" dirty="0" smtClean="0">
                <a:solidFill>
                  <a:srgbClr val="FF0000"/>
                </a:solidFill>
              </a:rPr>
              <a:t>64</a:t>
            </a:r>
            <a:r>
              <a:rPr lang="en-US" altLang="zh-CN" b="1" dirty="0" smtClean="0">
                <a:solidFill>
                  <a:srgbClr val="FF0000"/>
                </a:solidFill>
              </a:rPr>
              <a:t>Ga</a:t>
            </a:r>
            <a:endParaRPr lang="zh-CN" altLang="en-US" b="1" dirty="0">
              <a:solidFill>
                <a:srgbClr val="FF0000"/>
              </a:solidFill>
            </a:endParaRPr>
          </a:p>
        </p:txBody>
      </p:sp>
      <p:sp>
        <p:nvSpPr>
          <p:cNvPr id="7" name="TextBox 6"/>
          <p:cNvSpPr txBox="1"/>
          <p:nvPr/>
        </p:nvSpPr>
        <p:spPr>
          <a:xfrm>
            <a:off x="4360295" y="3584426"/>
            <a:ext cx="607860" cy="369332"/>
          </a:xfrm>
          <a:prstGeom prst="rect">
            <a:avLst/>
          </a:prstGeom>
          <a:noFill/>
        </p:spPr>
        <p:txBody>
          <a:bodyPr wrap="none" rtlCol="0">
            <a:spAutoFit/>
          </a:bodyPr>
          <a:lstStyle/>
          <a:p>
            <a:pPr algn="ctr"/>
            <a:r>
              <a:rPr lang="en-US" altLang="zh-CN" b="1" baseline="30000" dirty="0" smtClean="0">
                <a:solidFill>
                  <a:srgbClr val="0000FF"/>
                </a:solidFill>
              </a:rPr>
              <a:t>95</a:t>
            </a:r>
            <a:r>
              <a:rPr lang="en-US" altLang="zh-CN" b="1" dirty="0">
                <a:solidFill>
                  <a:srgbClr val="0000FF"/>
                </a:solidFill>
              </a:rPr>
              <a:t>Pd</a:t>
            </a:r>
            <a:endParaRPr lang="zh-CN" altLang="en-US" b="1" dirty="0">
              <a:solidFill>
                <a:srgbClr val="0000FF"/>
              </a:solidFill>
            </a:endParaRPr>
          </a:p>
        </p:txBody>
      </p:sp>
      <p:sp>
        <p:nvSpPr>
          <p:cNvPr id="8" name="TextBox 7"/>
          <p:cNvSpPr txBox="1"/>
          <p:nvPr/>
        </p:nvSpPr>
        <p:spPr>
          <a:xfrm>
            <a:off x="4979760" y="3584426"/>
            <a:ext cx="736099" cy="369332"/>
          </a:xfrm>
          <a:prstGeom prst="rect">
            <a:avLst/>
          </a:prstGeom>
          <a:noFill/>
        </p:spPr>
        <p:txBody>
          <a:bodyPr wrap="none" rtlCol="0">
            <a:spAutoFit/>
          </a:bodyPr>
          <a:lstStyle/>
          <a:p>
            <a:pPr algn="ctr"/>
            <a:r>
              <a:rPr lang="en-US" altLang="zh-CN" b="1" baseline="30000" dirty="0" smtClean="0">
                <a:solidFill>
                  <a:srgbClr val="0000FF"/>
                </a:solidFill>
              </a:rPr>
              <a:t>95m</a:t>
            </a:r>
            <a:r>
              <a:rPr lang="en-US" altLang="zh-CN" b="1" dirty="0" smtClean="0">
                <a:solidFill>
                  <a:srgbClr val="0000FF"/>
                </a:solidFill>
              </a:rPr>
              <a:t>Pd</a:t>
            </a:r>
            <a:endParaRPr lang="zh-CN" altLang="en-US" b="1" dirty="0">
              <a:solidFill>
                <a:srgbClr val="0000FF"/>
              </a:solidFill>
            </a:endParaRPr>
          </a:p>
        </p:txBody>
      </p:sp>
      <p:sp>
        <p:nvSpPr>
          <p:cNvPr id="9" name="TextBox 8"/>
          <p:cNvSpPr txBox="1"/>
          <p:nvPr/>
        </p:nvSpPr>
        <p:spPr>
          <a:xfrm>
            <a:off x="4374883" y="3144221"/>
            <a:ext cx="1235018" cy="369332"/>
          </a:xfrm>
          <a:prstGeom prst="rect">
            <a:avLst/>
          </a:prstGeom>
          <a:noFill/>
        </p:spPr>
        <p:txBody>
          <a:bodyPr wrap="none" rtlCol="0">
            <a:spAutoFit/>
          </a:bodyPr>
          <a:lstStyle/>
          <a:p>
            <a:pPr algn="ctr"/>
            <a:r>
              <a:rPr lang="en-US" altLang="zh-CN" b="1" baseline="30000" dirty="0" smtClean="0">
                <a:solidFill>
                  <a:srgbClr val="0000FF"/>
                </a:solidFill>
              </a:rPr>
              <a:t>95m</a:t>
            </a:r>
            <a:r>
              <a:rPr lang="en-US" altLang="zh-CN" b="1" dirty="0" smtClean="0">
                <a:solidFill>
                  <a:srgbClr val="0000FF"/>
                </a:solidFill>
              </a:rPr>
              <a:t>Pd(1/2</a:t>
            </a:r>
            <a:r>
              <a:rPr lang="en-US" altLang="zh-CN" b="1" baseline="30000" dirty="0" smtClean="0">
                <a:solidFill>
                  <a:srgbClr val="0000FF"/>
                </a:solidFill>
              </a:rPr>
              <a:t>-</a:t>
            </a:r>
            <a:r>
              <a:rPr lang="en-US" altLang="zh-CN" b="1" dirty="0" smtClean="0">
                <a:solidFill>
                  <a:srgbClr val="0000FF"/>
                </a:solidFill>
              </a:rPr>
              <a:t>)</a:t>
            </a:r>
            <a:endParaRPr lang="zh-CN" altLang="en-US" b="1" dirty="0">
              <a:solidFill>
                <a:srgbClr val="0000FF"/>
              </a:solidFill>
            </a:endParaRPr>
          </a:p>
        </p:txBody>
      </p:sp>
      <p:sp>
        <p:nvSpPr>
          <p:cNvPr id="10" name="TextBox 9"/>
          <p:cNvSpPr txBox="1"/>
          <p:nvPr/>
        </p:nvSpPr>
        <p:spPr>
          <a:xfrm>
            <a:off x="6805229" y="3327752"/>
            <a:ext cx="633507" cy="369332"/>
          </a:xfrm>
          <a:prstGeom prst="rect">
            <a:avLst/>
          </a:prstGeom>
          <a:noFill/>
        </p:spPr>
        <p:txBody>
          <a:bodyPr wrap="none" rtlCol="0">
            <a:spAutoFit/>
          </a:bodyPr>
          <a:lstStyle/>
          <a:p>
            <a:pPr algn="ctr"/>
            <a:r>
              <a:rPr lang="en-US" altLang="zh-CN" b="1" baseline="30000" dirty="0" smtClean="0">
                <a:solidFill>
                  <a:srgbClr val="0000FF"/>
                </a:solidFill>
              </a:rPr>
              <a:t>93</a:t>
            </a:r>
            <a:r>
              <a:rPr lang="en-US" altLang="zh-CN" b="1" dirty="0">
                <a:solidFill>
                  <a:srgbClr val="0000FF"/>
                </a:solidFill>
              </a:rPr>
              <a:t>Rh</a:t>
            </a:r>
            <a:endParaRPr lang="zh-CN" altLang="en-US" b="1" dirty="0">
              <a:solidFill>
                <a:srgbClr val="0000FF"/>
              </a:solidFill>
            </a:endParaRPr>
          </a:p>
        </p:txBody>
      </p:sp>
      <p:sp>
        <p:nvSpPr>
          <p:cNvPr id="11" name="TextBox 10"/>
          <p:cNvSpPr txBox="1"/>
          <p:nvPr/>
        </p:nvSpPr>
        <p:spPr>
          <a:xfrm>
            <a:off x="8749445" y="3010911"/>
            <a:ext cx="633507" cy="369332"/>
          </a:xfrm>
          <a:prstGeom prst="rect">
            <a:avLst/>
          </a:prstGeom>
          <a:noFill/>
        </p:spPr>
        <p:txBody>
          <a:bodyPr wrap="none" rtlCol="0">
            <a:spAutoFit/>
          </a:bodyPr>
          <a:lstStyle/>
          <a:p>
            <a:pPr algn="ctr"/>
            <a:r>
              <a:rPr lang="en-US" altLang="zh-CN" b="1" baseline="30000" dirty="0" smtClean="0">
                <a:solidFill>
                  <a:srgbClr val="0000FF"/>
                </a:solidFill>
              </a:rPr>
              <a:t>91</a:t>
            </a:r>
            <a:r>
              <a:rPr lang="en-US" altLang="zh-CN" b="1" dirty="0" smtClean="0">
                <a:solidFill>
                  <a:srgbClr val="0000FF"/>
                </a:solidFill>
              </a:rPr>
              <a:t>Ru</a:t>
            </a:r>
            <a:endParaRPr lang="zh-CN" altLang="en-US" b="1" dirty="0">
              <a:solidFill>
                <a:srgbClr val="0000FF"/>
              </a:solidFill>
            </a:endParaRPr>
          </a:p>
        </p:txBody>
      </p:sp>
      <p:sp>
        <p:nvSpPr>
          <p:cNvPr id="12" name="TextBox 11"/>
          <p:cNvSpPr txBox="1"/>
          <p:nvPr/>
        </p:nvSpPr>
        <p:spPr>
          <a:xfrm>
            <a:off x="9105476" y="2607107"/>
            <a:ext cx="633508" cy="369332"/>
          </a:xfrm>
          <a:prstGeom prst="rect">
            <a:avLst/>
          </a:prstGeom>
          <a:noFill/>
        </p:spPr>
        <p:txBody>
          <a:bodyPr wrap="none" rtlCol="0">
            <a:spAutoFit/>
          </a:bodyPr>
          <a:lstStyle/>
          <a:p>
            <a:pPr algn="ctr"/>
            <a:r>
              <a:rPr lang="en-US" altLang="zh-CN" b="1" baseline="30000" dirty="0" smtClean="0">
                <a:solidFill>
                  <a:srgbClr val="FF0000"/>
                </a:solidFill>
              </a:rPr>
              <a:t>60</a:t>
            </a:r>
            <a:r>
              <a:rPr lang="en-US" altLang="zh-CN" b="1" dirty="0">
                <a:solidFill>
                  <a:srgbClr val="FF0000"/>
                </a:solidFill>
              </a:rPr>
              <a:t>Cu</a:t>
            </a:r>
            <a:endParaRPr lang="zh-CN" altLang="en-US" b="1" dirty="0">
              <a:solidFill>
                <a:srgbClr val="FF0000"/>
              </a:solidFill>
            </a:endParaRPr>
          </a:p>
        </p:txBody>
      </p:sp>
      <p:sp>
        <p:nvSpPr>
          <p:cNvPr id="13" name="TextBox 12"/>
          <p:cNvSpPr txBox="1"/>
          <p:nvPr/>
        </p:nvSpPr>
        <p:spPr>
          <a:xfrm>
            <a:off x="5865919" y="2697699"/>
            <a:ext cx="620683" cy="369332"/>
          </a:xfrm>
          <a:prstGeom prst="rect">
            <a:avLst/>
          </a:prstGeom>
          <a:noFill/>
        </p:spPr>
        <p:txBody>
          <a:bodyPr wrap="none" rtlCol="0">
            <a:spAutoFit/>
          </a:bodyPr>
          <a:lstStyle/>
          <a:p>
            <a:pPr algn="ctr"/>
            <a:r>
              <a:rPr lang="en-US" altLang="zh-CN" b="1" baseline="30000" dirty="0" smtClean="0">
                <a:solidFill>
                  <a:srgbClr val="FF0000"/>
                </a:solidFill>
              </a:rPr>
              <a:t>62</a:t>
            </a:r>
            <a:r>
              <a:rPr lang="en-US" altLang="zh-CN" b="1" dirty="0" smtClean="0">
                <a:solidFill>
                  <a:srgbClr val="FF0000"/>
                </a:solidFill>
              </a:rPr>
              <a:t>Zn</a:t>
            </a:r>
            <a:endParaRPr lang="zh-CN" altLang="en-US" b="1" dirty="0">
              <a:solidFill>
                <a:srgbClr val="FF0000"/>
              </a:solidFill>
            </a:endParaRPr>
          </a:p>
        </p:txBody>
      </p:sp>
      <p:sp>
        <p:nvSpPr>
          <p:cNvPr id="14" name="TextBox 13"/>
          <p:cNvSpPr txBox="1"/>
          <p:nvPr/>
        </p:nvSpPr>
        <p:spPr>
          <a:xfrm>
            <a:off x="6656789" y="2935334"/>
            <a:ext cx="479618" cy="369332"/>
          </a:xfrm>
          <a:prstGeom prst="rect">
            <a:avLst/>
          </a:prstGeom>
          <a:noFill/>
        </p:spPr>
        <p:txBody>
          <a:bodyPr wrap="none" rtlCol="0">
            <a:spAutoFit/>
          </a:bodyPr>
          <a:lstStyle/>
          <a:p>
            <a:r>
              <a:rPr lang="en-US" altLang="zh-CN" b="1" baseline="30000" dirty="0" smtClean="0"/>
              <a:t>31</a:t>
            </a:r>
            <a:r>
              <a:rPr lang="en-US" altLang="zh-CN" b="1" dirty="0"/>
              <a:t>P</a:t>
            </a:r>
            <a:endParaRPr lang="zh-CN" altLang="en-US" b="1" dirty="0"/>
          </a:p>
        </p:txBody>
      </p:sp>
      <p:sp>
        <p:nvSpPr>
          <p:cNvPr id="4" name="TextBox 3"/>
          <p:cNvSpPr txBox="1"/>
          <p:nvPr/>
        </p:nvSpPr>
        <p:spPr>
          <a:xfrm>
            <a:off x="1423864" y="4407872"/>
            <a:ext cx="1427378" cy="369332"/>
          </a:xfrm>
          <a:prstGeom prst="rect">
            <a:avLst/>
          </a:prstGeom>
          <a:noFill/>
          <a:scene3d>
            <a:camera prst="orthographicFront">
              <a:rot lat="0" lon="0" rev="5400000"/>
            </a:camera>
            <a:lightRig rig="threePt" dir="t"/>
          </a:scene3d>
        </p:spPr>
        <p:txBody>
          <a:bodyPr wrap="none" rtlCol="0">
            <a:spAutoFit/>
          </a:bodyPr>
          <a:lstStyle/>
          <a:p>
            <a:r>
              <a:rPr lang="en-US" altLang="zh-CN" b="1" dirty="0" smtClean="0"/>
              <a:t>counts/0.2ps</a:t>
            </a:r>
            <a:endParaRPr lang="zh-CN" altLang="en-US" b="1" dirty="0"/>
          </a:p>
        </p:txBody>
      </p:sp>
      <p:graphicFrame>
        <p:nvGraphicFramePr>
          <p:cNvPr id="15" name="对象 14"/>
          <p:cNvGraphicFramePr>
            <a:graphicFrameLocks noChangeAspect="1"/>
          </p:cNvGraphicFramePr>
          <p:nvPr>
            <p:extLst/>
          </p:nvPr>
        </p:nvGraphicFramePr>
        <p:xfrm>
          <a:off x="1601788" y="937471"/>
          <a:ext cx="2448272" cy="1800000"/>
        </p:xfrm>
        <a:graphic>
          <a:graphicData uri="http://schemas.openxmlformats.org/presentationml/2006/ole">
            <mc:AlternateContent xmlns:mc="http://schemas.openxmlformats.org/markup-compatibility/2006">
              <mc:Choice xmlns:v="urn:schemas-microsoft-com:vml" Requires="v">
                <p:oleObj spid="_x0000_s32770" name="Graph" r:id="rId4" imgW="8715600" imgH="6177600" progId="Origin50.Graph">
                  <p:embed/>
                </p:oleObj>
              </mc:Choice>
              <mc:Fallback>
                <p:oleObj name="Graph" r:id="rId4" imgW="8715600" imgH="6177600" progId="Origin50.Graph">
                  <p:embed/>
                  <p:pic>
                    <p:nvPicPr>
                      <p:cNvPr id="15" name="对象 14"/>
                      <p:cNvPicPr>
                        <a:picLocks noChangeAspect="1" noChangeArrowheads="1"/>
                      </p:cNvPicPr>
                      <p:nvPr/>
                    </p:nvPicPr>
                    <p:blipFill>
                      <a:blip r:embed="rId5"/>
                      <a:srcRect/>
                      <a:stretch>
                        <a:fillRect/>
                      </a:stretch>
                    </p:blipFill>
                    <p:spPr bwMode="auto">
                      <a:xfrm>
                        <a:off x="1601788" y="937471"/>
                        <a:ext cx="2448272" cy="1800000"/>
                      </a:xfrm>
                      <a:prstGeom prst="rect">
                        <a:avLst/>
                      </a:prstGeom>
                      <a:noFill/>
                      <a:ln>
                        <a:noFill/>
                      </a:ln>
                    </p:spPr>
                  </p:pic>
                </p:oleObj>
              </mc:Fallback>
            </mc:AlternateContent>
          </a:graphicData>
        </a:graphic>
      </p:graphicFrame>
      <p:graphicFrame>
        <p:nvGraphicFramePr>
          <p:cNvPr id="16" name="对象 15"/>
          <p:cNvGraphicFramePr>
            <a:graphicFrameLocks noChangeAspect="1"/>
          </p:cNvGraphicFramePr>
          <p:nvPr>
            <p:extLst/>
          </p:nvPr>
        </p:nvGraphicFramePr>
        <p:xfrm>
          <a:off x="8084096" y="838201"/>
          <a:ext cx="2390388" cy="1793687"/>
        </p:xfrm>
        <a:graphic>
          <a:graphicData uri="http://schemas.openxmlformats.org/presentationml/2006/ole">
            <mc:AlternateContent xmlns:mc="http://schemas.openxmlformats.org/markup-compatibility/2006">
              <mc:Choice xmlns:v="urn:schemas-microsoft-com:vml" Requires="v">
                <p:oleObj spid="_x0000_s32771" name="Graph" r:id="rId6" imgW="8460000" imgH="6213600" progId="Origin50.Graph">
                  <p:embed/>
                </p:oleObj>
              </mc:Choice>
              <mc:Fallback>
                <p:oleObj name="Graph" r:id="rId6" imgW="8460000" imgH="6213600" progId="Origin50.Graph">
                  <p:embed/>
                  <p:pic>
                    <p:nvPicPr>
                      <p:cNvPr id="16" name="对象 15"/>
                      <p:cNvPicPr>
                        <a:picLocks noChangeAspect="1" noChangeArrowheads="1"/>
                      </p:cNvPicPr>
                      <p:nvPr/>
                    </p:nvPicPr>
                    <p:blipFill>
                      <a:blip r:embed="rId7"/>
                      <a:srcRect/>
                      <a:stretch>
                        <a:fillRect/>
                      </a:stretch>
                    </p:blipFill>
                    <p:spPr bwMode="auto">
                      <a:xfrm>
                        <a:off x="8084096" y="838201"/>
                        <a:ext cx="2390388" cy="1793687"/>
                      </a:xfrm>
                      <a:prstGeom prst="rect">
                        <a:avLst/>
                      </a:prstGeom>
                      <a:noFill/>
                      <a:ln>
                        <a:noFill/>
                      </a:ln>
                    </p:spPr>
                  </p:pic>
                </p:oleObj>
              </mc:Fallback>
            </mc:AlternateContent>
          </a:graphicData>
        </a:graphic>
      </p:graphicFrame>
      <p:graphicFrame>
        <p:nvGraphicFramePr>
          <p:cNvPr id="18" name="对象 17"/>
          <p:cNvGraphicFramePr>
            <a:graphicFrameLocks noChangeAspect="1"/>
          </p:cNvGraphicFramePr>
          <p:nvPr>
            <p:extLst/>
          </p:nvPr>
        </p:nvGraphicFramePr>
        <p:xfrm>
          <a:off x="5851848" y="888773"/>
          <a:ext cx="2566000" cy="1868299"/>
        </p:xfrm>
        <a:graphic>
          <a:graphicData uri="http://schemas.openxmlformats.org/presentationml/2006/ole">
            <mc:AlternateContent xmlns:mc="http://schemas.openxmlformats.org/markup-compatibility/2006">
              <mc:Choice xmlns:v="urn:schemas-microsoft-com:vml" Requires="v">
                <p:oleObj spid="_x0000_s32772" name="Graph" r:id="rId8" imgW="8514000" imgH="6188400" progId="Origin50.Graph">
                  <p:embed/>
                </p:oleObj>
              </mc:Choice>
              <mc:Fallback>
                <p:oleObj name="Graph" r:id="rId8" imgW="8514000" imgH="6188400" progId="Origin50.Graph">
                  <p:embed/>
                  <p:pic>
                    <p:nvPicPr>
                      <p:cNvPr id="18" name="对象 17"/>
                      <p:cNvPicPr/>
                      <p:nvPr/>
                    </p:nvPicPr>
                    <p:blipFill>
                      <a:blip r:embed="rId9"/>
                      <a:stretch>
                        <a:fillRect/>
                      </a:stretch>
                    </p:blipFill>
                    <p:spPr>
                      <a:xfrm>
                        <a:off x="5851848" y="888773"/>
                        <a:ext cx="2566000" cy="1868299"/>
                      </a:xfrm>
                      <a:prstGeom prst="rect">
                        <a:avLst/>
                      </a:prstGeom>
                    </p:spPr>
                  </p:pic>
                </p:oleObj>
              </mc:Fallback>
            </mc:AlternateContent>
          </a:graphicData>
        </a:graphic>
      </p:graphicFrame>
      <p:sp>
        <p:nvSpPr>
          <p:cNvPr id="17" name="TextBox 16"/>
          <p:cNvSpPr txBox="1"/>
          <p:nvPr/>
        </p:nvSpPr>
        <p:spPr>
          <a:xfrm>
            <a:off x="2993878" y="969507"/>
            <a:ext cx="620683" cy="369332"/>
          </a:xfrm>
          <a:prstGeom prst="rect">
            <a:avLst/>
          </a:prstGeom>
          <a:noFill/>
        </p:spPr>
        <p:txBody>
          <a:bodyPr wrap="none" rtlCol="0">
            <a:spAutoFit/>
          </a:bodyPr>
          <a:lstStyle/>
          <a:p>
            <a:r>
              <a:rPr lang="en-US" altLang="zh-CN" b="1" baseline="30000" dirty="0" smtClean="0">
                <a:solidFill>
                  <a:srgbClr val="0000FF"/>
                </a:solidFill>
              </a:rPr>
              <a:t>97</a:t>
            </a:r>
            <a:r>
              <a:rPr lang="en-US" altLang="zh-CN" b="1" dirty="0" smtClean="0">
                <a:solidFill>
                  <a:srgbClr val="0000FF"/>
                </a:solidFill>
              </a:rPr>
              <a:t>Ag</a:t>
            </a:r>
            <a:endParaRPr lang="zh-CN" altLang="en-US" b="1" dirty="0">
              <a:solidFill>
                <a:srgbClr val="0000FF"/>
              </a:solidFill>
            </a:endParaRPr>
          </a:p>
        </p:txBody>
      </p:sp>
      <p:sp>
        <p:nvSpPr>
          <p:cNvPr id="21" name="TextBox 20"/>
          <p:cNvSpPr txBox="1"/>
          <p:nvPr/>
        </p:nvSpPr>
        <p:spPr>
          <a:xfrm>
            <a:off x="5226127" y="969507"/>
            <a:ext cx="607859" cy="369332"/>
          </a:xfrm>
          <a:prstGeom prst="rect">
            <a:avLst/>
          </a:prstGeom>
          <a:noFill/>
        </p:spPr>
        <p:txBody>
          <a:bodyPr wrap="none" rtlCol="0">
            <a:spAutoFit/>
          </a:bodyPr>
          <a:lstStyle/>
          <a:p>
            <a:r>
              <a:rPr lang="en-US" altLang="zh-CN" b="1" baseline="30000" dirty="0" smtClean="0">
                <a:solidFill>
                  <a:srgbClr val="0000FF"/>
                </a:solidFill>
              </a:rPr>
              <a:t>95</a:t>
            </a:r>
            <a:r>
              <a:rPr lang="en-US" altLang="zh-CN" b="1" dirty="0" smtClean="0">
                <a:solidFill>
                  <a:srgbClr val="0000FF"/>
                </a:solidFill>
              </a:rPr>
              <a:t>Pd</a:t>
            </a:r>
            <a:endParaRPr lang="zh-CN" altLang="en-US" b="1" dirty="0">
              <a:solidFill>
                <a:srgbClr val="0000FF"/>
              </a:solidFill>
            </a:endParaRPr>
          </a:p>
        </p:txBody>
      </p:sp>
      <p:sp>
        <p:nvSpPr>
          <p:cNvPr id="22" name="TextBox 21"/>
          <p:cNvSpPr txBox="1"/>
          <p:nvPr/>
        </p:nvSpPr>
        <p:spPr>
          <a:xfrm>
            <a:off x="7126599" y="998876"/>
            <a:ext cx="633507" cy="369332"/>
          </a:xfrm>
          <a:prstGeom prst="rect">
            <a:avLst/>
          </a:prstGeom>
          <a:noFill/>
        </p:spPr>
        <p:txBody>
          <a:bodyPr wrap="none" rtlCol="0">
            <a:spAutoFit/>
          </a:bodyPr>
          <a:lstStyle/>
          <a:p>
            <a:r>
              <a:rPr lang="en-US" altLang="zh-CN" b="1" baseline="30000" dirty="0" smtClean="0">
                <a:solidFill>
                  <a:srgbClr val="0000FF"/>
                </a:solidFill>
              </a:rPr>
              <a:t>93</a:t>
            </a:r>
            <a:r>
              <a:rPr lang="en-US" altLang="zh-CN" b="1" dirty="0">
                <a:solidFill>
                  <a:srgbClr val="0000FF"/>
                </a:solidFill>
              </a:rPr>
              <a:t>Rh</a:t>
            </a:r>
            <a:endParaRPr lang="zh-CN" altLang="en-US" b="1" dirty="0">
              <a:solidFill>
                <a:srgbClr val="0000FF"/>
              </a:solidFill>
            </a:endParaRPr>
          </a:p>
        </p:txBody>
      </p:sp>
      <p:sp>
        <p:nvSpPr>
          <p:cNvPr id="23" name="TextBox 22"/>
          <p:cNvSpPr txBox="1"/>
          <p:nvPr/>
        </p:nvSpPr>
        <p:spPr>
          <a:xfrm>
            <a:off x="9750699" y="966610"/>
            <a:ext cx="633507" cy="369332"/>
          </a:xfrm>
          <a:prstGeom prst="rect">
            <a:avLst/>
          </a:prstGeom>
          <a:noFill/>
        </p:spPr>
        <p:txBody>
          <a:bodyPr wrap="none" rtlCol="0">
            <a:spAutoFit/>
          </a:bodyPr>
          <a:lstStyle/>
          <a:p>
            <a:r>
              <a:rPr lang="en-US" altLang="zh-CN" b="1" baseline="30000" dirty="0" smtClean="0">
                <a:solidFill>
                  <a:srgbClr val="0000FF"/>
                </a:solidFill>
              </a:rPr>
              <a:t>91</a:t>
            </a:r>
            <a:r>
              <a:rPr lang="en-US" altLang="zh-CN" b="1" dirty="0" smtClean="0">
                <a:solidFill>
                  <a:srgbClr val="0000FF"/>
                </a:solidFill>
              </a:rPr>
              <a:t>Ru</a:t>
            </a:r>
            <a:endParaRPr lang="zh-CN" altLang="en-US" b="1" dirty="0">
              <a:solidFill>
                <a:srgbClr val="0000FF"/>
              </a:solidFill>
            </a:endParaRPr>
          </a:p>
        </p:txBody>
      </p:sp>
      <p:graphicFrame>
        <p:nvGraphicFramePr>
          <p:cNvPr id="20" name="对象 19"/>
          <p:cNvGraphicFramePr>
            <a:graphicFrameLocks noChangeAspect="1"/>
          </p:cNvGraphicFramePr>
          <p:nvPr>
            <p:extLst/>
          </p:nvPr>
        </p:nvGraphicFramePr>
        <p:xfrm>
          <a:off x="3689088" y="896393"/>
          <a:ext cx="2376264" cy="1793687"/>
        </p:xfrm>
        <a:graphic>
          <a:graphicData uri="http://schemas.openxmlformats.org/presentationml/2006/ole">
            <mc:AlternateContent xmlns:mc="http://schemas.openxmlformats.org/markup-compatibility/2006">
              <mc:Choice xmlns:v="urn:schemas-microsoft-com:vml" Requires="v">
                <p:oleObj spid="_x0000_s32773" name="Graph" r:id="rId10" imgW="8380800" imgH="6177600" progId="Origin50.Graph">
                  <p:embed/>
                </p:oleObj>
              </mc:Choice>
              <mc:Fallback>
                <p:oleObj name="Graph" r:id="rId10" imgW="8380800" imgH="6177600" progId="Origin50.Graph">
                  <p:embed/>
                  <p:pic>
                    <p:nvPicPr>
                      <p:cNvPr id="20" name="对象 19"/>
                      <p:cNvPicPr>
                        <a:picLocks noChangeAspect="1" noChangeArrowheads="1"/>
                      </p:cNvPicPr>
                      <p:nvPr/>
                    </p:nvPicPr>
                    <p:blipFill>
                      <a:blip r:embed="rId11"/>
                      <a:srcRect/>
                      <a:stretch>
                        <a:fillRect/>
                      </a:stretch>
                    </p:blipFill>
                    <p:spPr bwMode="auto">
                      <a:xfrm>
                        <a:off x="3689088" y="896393"/>
                        <a:ext cx="2376264" cy="1793687"/>
                      </a:xfrm>
                      <a:prstGeom prst="rect">
                        <a:avLst/>
                      </a:prstGeom>
                      <a:noFill/>
                      <a:ln>
                        <a:noFill/>
                      </a:ln>
                    </p:spPr>
                  </p:pic>
                </p:oleObj>
              </mc:Fallback>
            </mc:AlternateContent>
          </a:graphicData>
        </a:graphic>
      </p:graphicFrame>
      <p:cxnSp>
        <p:nvCxnSpPr>
          <p:cNvPr id="3" name="直接箭头连接符 2"/>
          <p:cNvCxnSpPr/>
          <p:nvPr/>
        </p:nvCxnSpPr>
        <p:spPr>
          <a:xfrm>
            <a:off x="5364740" y="1981684"/>
            <a:ext cx="137797" cy="35567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878760" y="1248813"/>
            <a:ext cx="829073" cy="646331"/>
          </a:xfrm>
          <a:prstGeom prst="rect">
            <a:avLst/>
          </a:prstGeom>
          <a:noFill/>
        </p:spPr>
        <p:txBody>
          <a:bodyPr wrap="none" rtlCol="0">
            <a:spAutoFit/>
          </a:bodyPr>
          <a:lstStyle/>
          <a:p>
            <a:pPr algn="ctr"/>
            <a:r>
              <a:rPr lang="en-US" altLang="zh-CN" dirty="0" smtClean="0">
                <a:solidFill>
                  <a:srgbClr val="0000FF"/>
                </a:solidFill>
                <a:sym typeface="Symbol" panose="05050102010706020507" pitchFamily="18" charset="2"/>
              </a:rPr>
              <a:t></a:t>
            </a:r>
            <a:r>
              <a:rPr lang="en-US" altLang="zh-CN" dirty="0" smtClean="0">
                <a:solidFill>
                  <a:srgbClr val="0000FF"/>
                </a:solidFill>
              </a:rPr>
              <a:t>p</a:t>
            </a:r>
            <a:r>
              <a:rPr lang="en-US" altLang="zh-CN" baseline="-25000" dirty="0" smtClean="0">
                <a:solidFill>
                  <a:srgbClr val="0000FF"/>
                </a:solidFill>
              </a:rPr>
              <a:t>1/2</a:t>
            </a:r>
            <a:endParaRPr lang="en-US" altLang="zh-CN" dirty="0" smtClean="0">
              <a:solidFill>
                <a:srgbClr val="0000FF"/>
              </a:solidFill>
            </a:endParaRPr>
          </a:p>
          <a:p>
            <a:pPr algn="ctr"/>
            <a:r>
              <a:rPr lang="en-US" altLang="zh-CN" dirty="0" smtClean="0">
                <a:solidFill>
                  <a:srgbClr val="0000FF"/>
                </a:solidFill>
              </a:rPr>
              <a:t>isomer</a:t>
            </a:r>
            <a:endParaRPr lang="zh-CN" altLang="en-US" dirty="0">
              <a:solidFill>
                <a:srgbClr val="0000FF"/>
              </a:solidFill>
            </a:endParaRPr>
          </a:p>
        </p:txBody>
      </p:sp>
      <p:sp>
        <p:nvSpPr>
          <p:cNvPr id="30" name="文本框 29"/>
          <p:cNvSpPr txBox="1"/>
          <p:nvPr/>
        </p:nvSpPr>
        <p:spPr>
          <a:xfrm>
            <a:off x="9572839" y="1202290"/>
            <a:ext cx="829073" cy="646331"/>
          </a:xfrm>
          <a:prstGeom prst="rect">
            <a:avLst/>
          </a:prstGeom>
          <a:noFill/>
        </p:spPr>
        <p:txBody>
          <a:bodyPr wrap="none" rtlCol="0">
            <a:spAutoFit/>
          </a:bodyPr>
          <a:lstStyle/>
          <a:p>
            <a:pPr algn="ctr"/>
            <a:r>
              <a:rPr lang="en-US" altLang="zh-CN" dirty="0" smtClean="0">
                <a:solidFill>
                  <a:srgbClr val="0000FF"/>
                </a:solidFill>
                <a:sym typeface="Symbol" panose="05050102010706020507" pitchFamily="18" charset="2"/>
              </a:rPr>
              <a:t></a:t>
            </a:r>
            <a:r>
              <a:rPr lang="en-US" altLang="zh-CN" dirty="0" smtClean="0">
                <a:solidFill>
                  <a:srgbClr val="0000FF"/>
                </a:solidFill>
              </a:rPr>
              <a:t>p</a:t>
            </a:r>
            <a:r>
              <a:rPr lang="en-US" altLang="zh-CN" baseline="-25000" dirty="0" smtClean="0">
                <a:solidFill>
                  <a:srgbClr val="0000FF"/>
                </a:solidFill>
              </a:rPr>
              <a:t>1/2</a:t>
            </a:r>
            <a:endParaRPr lang="en-US" altLang="zh-CN" dirty="0" smtClean="0">
              <a:solidFill>
                <a:srgbClr val="0000FF"/>
              </a:solidFill>
            </a:endParaRPr>
          </a:p>
          <a:p>
            <a:pPr algn="ctr"/>
            <a:r>
              <a:rPr lang="en-US" altLang="zh-CN" dirty="0" smtClean="0">
                <a:solidFill>
                  <a:srgbClr val="0000FF"/>
                </a:solidFill>
              </a:rPr>
              <a:t>isomer</a:t>
            </a:r>
            <a:endParaRPr lang="zh-CN" altLang="en-US" dirty="0">
              <a:solidFill>
                <a:srgbClr val="0000FF"/>
              </a:solidFill>
            </a:endParaRPr>
          </a:p>
        </p:txBody>
      </p:sp>
      <p:cxnSp>
        <p:nvCxnSpPr>
          <p:cNvPr id="31" name="直接箭头连接符 30"/>
          <p:cNvCxnSpPr>
            <a:stCxn id="30" idx="2"/>
          </p:cNvCxnSpPr>
          <p:nvPr/>
        </p:nvCxnSpPr>
        <p:spPr>
          <a:xfrm flipH="1">
            <a:off x="9713993" y="1848621"/>
            <a:ext cx="273383" cy="32683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912089" y="1258651"/>
            <a:ext cx="829073" cy="646331"/>
          </a:xfrm>
          <a:prstGeom prst="rect">
            <a:avLst/>
          </a:prstGeom>
          <a:noFill/>
        </p:spPr>
        <p:txBody>
          <a:bodyPr wrap="none" rtlCol="0">
            <a:spAutoFit/>
          </a:bodyPr>
          <a:lstStyle/>
          <a:p>
            <a:pPr algn="ctr"/>
            <a:r>
              <a:rPr lang="en-US" altLang="zh-CN" dirty="0" smtClean="0">
                <a:solidFill>
                  <a:srgbClr val="0000FF"/>
                </a:solidFill>
                <a:sym typeface="Symbol" panose="05050102010706020507" pitchFamily="18" charset="2"/>
              </a:rPr>
              <a:t></a:t>
            </a:r>
            <a:r>
              <a:rPr lang="en-US" altLang="zh-CN" dirty="0" smtClean="0">
                <a:solidFill>
                  <a:srgbClr val="0000FF"/>
                </a:solidFill>
              </a:rPr>
              <a:t>p</a:t>
            </a:r>
            <a:r>
              <a:rPr lang="en-US" altLang="zh-CN" baseline="-25000" dirty="0" smtClean="0">
                <a:solidFill>
                  <a:srgbClr val="0000FF"/>
                </a:solidFill>
              </a:rPr>
              <a:t>1/2</a:t>
            </a:r>
            <a:endParaRPr lang="en-US" altLang="zh-CN" dirty="0" smtClean="0">
              <a:solidFill>
                <a:srgbClr val="0000FF"/>
              </a:solidFill>
            </a:endParaRPr>
          </a:p>
          <a:p>
            <a:pPr algn="ctr"/>
            <a:r>
              <a:rPr lang="en-US" altLang="zh-CN" dirty="0" smtClean="0">
                <a:solidFill>
                  <a:srgbClr val="0000FF"/>
                </a:solidFill>
              </a:rPr>
              <a:t>isomer</a:t>
            </a:r>
            <a:endParaRPr lang="zh-CN" altLang="en-US" dirty="0">
              <a:solidFill>
                <a:srgbClr val="0000FF"/>
              </a:solidFill>
            </a:endParaRPr>
          </a:p>
        </p:txBody>
      </p:sp>
      <p:cxnSp>
        <p:nvCxnSpPr>
          <p:cNvPr id="36" name="直接箭头连接符 35"/>
          <p:cNvCxnSpPr/>
          <p:nvPr/>
        </p:nvCxnSpPr>
        <p:spPr>
          <a:xfrm>
            <a:off x="3235603" y="1897796"/>
            <a:ext cx="144587" cy="357999"/>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7255024" y="1311288"/>
            <a:ext cx="829073" cy="646331"/>
          </a:xfrm>
          <a:prstGeom prst="rect">
            <a:avLst/>
          </a:prstGeom>
          <a:noFill/>
        </p:spPr>
        <p:txBody>
          <a:bodyPr wrap="none" rtlCol="0">
            <a:spAutoFit/>
          </a:bodyPr>
          <a:lstStyle/>
          <a:p>
            <a:pPr algn="ctr"/>
            <a:r>
              <a:rPr lang="en-US" altLang="zh-CN" dirty="0" smtClean="0">
                <a:solidFill>
                  <a:srgbClr val="0000FF"/>
                </a:solidFill>
                <a:sym typeface="Symbol" panose="05050102010706020507" pitchFamily="18" charset="2"/>
              </a:rPr>
              <a:t></a:t>
            </a:r>
            <a:r>
              <a:rPr lang="en-US" altLang="zh-CN" dirty="0" smtClean="0">
                <a:solidFill>
                  <a:srgbClr val="0000FF"/>
                </a:solidFill>
              </a:rPr>
              <a:t>p</a:t>
            </a:r>
            <a:r>
              <a:rPr lang="en-US" altLang="zh-CN" baseline="-25000" dirty="0" smtClean="0">
                <a:solidFill>
                  <a:srgbClr val="0000FF"/>
                </a:solidFill>
              </a:rPr>
              <a:t>1/2</a:t>
            </a:r>
            <a:endParaRPr lang="en-US" altLang="zh-CN" dirty="0" smtClean="0">
              <a:solidFill>
                <a:srgbClr val="0000FF"/>
              </a:solidFill>
            </a:endParaRPr>
          </a:p>
          <a:p>
            <a:pPr algn="ctr"/>
            <a:r>
              <a:rPr lang="en-US" altLang="zh-CN" dirty="0" smtClean="0">
                <a:solidFill>
                  <a:srgbClr val="0000FF"/>
                </a:solidFill>
              </a:rPr>
              <a:t>isomer</a:t>
            </a:r>
            <a:endParaRPr lang="zh-CN" altLang="en-US" dirty="0">
              <a:solidFill>
                <a:srgbClr val="0000FF"/>
              </a:solidFill>
            </a:endParaRPr>
          </a:p>
        </p:txBody>
      </p:sp>
      <p:cxnSp>
        <p:nvCxnSpPr>
          <p:cNvPr id="41" name="直接箭头连接符 40"/>
          <p:cNvCxnSpPr/>
          <p:nvPr/>
        </p:nvCxnSpPr>
        <p:spPr>
          <a:xfrm flipH="1">
            <a:off x="7419501" y="2001817"/>
            <a:ext cx="177487" cy="314028"/>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642468" y="1859463"/>
            <a:ext cx="292068" cy="369332"/>
          </a:xfrm>
          <a:prstGeom prst="rect">
            <a:avLst/>
          </a:prstGeom>
          <a:noFill/>
        </p:spPr>
        <p:txBody>
          <a:bodyPr wrap="none" rtlCol="0">
            <a:spAutoFit/>
          </a:bodyPr>
          <a:lstStyle/>
          <a:p>
            <a:r>
              <a:rPr lang="en-US" altLang="zh-CN" dirty="0" smtClean="0">
                <a:solidFill>
                  <a:srgbClr val="00B050"/>
                </a:solidFill>
              </a:rPr>
              <a:t>?</a:t>
            </a:r>
            <a:endParaRPr lang="zh-CN" altLang="en-US" dirty="0">
              <a:solidFill>
                <a:srgbClr val="00B050"/>
              </a:solidFill>
            </a:endParaRPr>
          </a:p>
        </p:txBody>
      </p:sp>
      <p:cxnSp>
        <p:nvCxnSpPr>
          <p:cNvPr id="44" name="直接箭头连接符 43"/>
          <p:cNvCxnSpPr>
            <a:endCxn id="15" idx="2"/>
          </p:cNvCxnSpPr>
          <p:nvPr/>
        </p:nvCxnSpPr>
        <p:spPr>
          <a:xfrm flipH="1" flipV="1">
            <a:off x="2825924" y="2737472"/>
            <a:ext cx="136818" cy="9390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H="1" flipV="1">
            <a:off x="4704634" y="2654196"/>
            <a:ext cx="228022" cy="1362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7015923" y="2558973"/>
            <a:ext cx="90190" cy="12405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9085297" y="2572635"/>
            <a:ext cx="55429" cy="10799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38" name="Rectangle 3"/>
          <p:cNvSpPr>
            <a:spLocks noChangeArrowheads="1"/>
          </p:cNvSpPr>
          <p:nvPr/>
        </p:nvSpPr>
        <p:spPr bwMode="auto">
          <a:xfrm>
            <a:off x="0" y="76200"/>
            <a:ext cx="1219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3. </a:t>
            </a:r>
            <a:r>
              <a:rPr lang="en-US" altLang="zh-CN" sz="3200" b="1" dirty="0">
                <a:solidFill>
                  <a:srgbClr val="FFFF00"/>
                </a:solidFill>
                <a:latin typeface="Arial" panose="020B0604020202020204" pitchFamily="34" charset="0"/>
                <a:ea typeface="黑体" panose="02010609060101010101" pitchFamily="49" charset="-122"/>
              </a:rPr>
              <a:t>Impact on some issues in </a:t>
            </a:r>
            <a:r>
              <a:rPr lang="en-US" altLang="zh-CN" sz="3200" b="1" dirty="0" err="1">
                <a:solidFill>
                  <a:srgbClr val="FFFF00"/>
                </a:solidFill>
                <a:latin typeface="Arial" panose="020B0604020202020204" pitchFamily="34" charset="0"/>
                <a:ea typeface="黑体" panose="02010609060101010101" pitchFamily="49" charset="-122"/>
              </a:rPr>
              <a:t>rp</a:t>
            </a:r>
            <a:r>
              <a:rPr lang="en-US" altLang="zh-CN" sz="3200" b="1" dirty="0">
                <a:solidFill>
                  <a:srgbClr val="FFFF00"/>
                </a:solidFill>
                <a:latin typeface="Arial" panose="020B0604020202020204" pitchFamily="34" charset="0"/>
                <a:ea typeface="黑体" panose="02010609060101010101" pitchFamily="49" charset="-122"/>
              </a:rPr>
              <a:t>- &amp; </a:t>
            </a:r>
            <a:r>
              <a:rPr lang="en-US" altLang="zh-CN" sz="3200" b="1" dirty="0">
                <a:solidFill>
                  <a:srgbClr val="FFFF00"/>
                </a:solidFill>
                <a:latin typeface="Arial" panose="020B0604020202020204" pitchFamily="34" charset="0"/>
                <a:ea typeface="黑体" panose="02010609060101010101" pitchFamily="49" charset="-122"/>
                <a:sym typeface="Symbol" panose="05050102010706020507" pitchFamily="18" charset="2"/>
              </a:rPr>
              <a:t></a:t>
            </a:r>
            <a:r>
              <a:rPr lang="en-US" altLang="zh-CN" sz="3200" b="1" dirty="0" smtClean="0">
                <a:solidFill>
                  <a:srgbClr val="FFFF00"/>
                </a:solidFill>
                <a:latin typeface="Arial" panose="020B0604020202020204" pitchFamily="34" charset="0"/>
                <a:ea typeface="黑体" panose="02010609060101010101" pitchFamily="49" charset="-122"/>
              </a:rPr>
              <a:t>p-processes</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765842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p:cNvGrpSpPr>
            <a:grpSpLocks/>
          </p:cNvGrpSpPr>
          <p:nvPr/>
        </p:nvGrpSpPr>
        <p:grpSpPr bwMode="auto">
          <a:xfrm>
            <a:off x="1562100" y="739047"/>
            <a:ext cx="9105900" cy="5907088"/>
            <a:chOff x="38100" y="838200"/>
            <a:chExt cx="9105900" cy="5907088"/>
          </a:xfrm>
        </p:grpSpPr>
        <p:pic>
          <p:nvPicPr>
            <p:cNvPr id="15" name="Picture 3" descr="TRAP世界分布图+storage ring"/>
            <p:cNvPicPr>
              <a:picLocks noChangeAspect="1" noChangeArrowheads="1"/>
            </p:cNvPicPr>
            <p:nvPr/>
          </p:nvPicPr>
          <p:blipFill>
            <a:blip r:embed="rId3"/>
            <a:srcRect/>
            <a:stretch>
              <a:fillRect/>
            </a:stretch>
          </p:blipFill>
          <p:spPr bwMode="auto">
            <a:xfrm>
              <a:off x="38100" y="838200"/>
              <a:ext cx="9105900" cy="5907088"/>
            </a:xfrm>
            <a:prstGeom prst="rect">
              <a:avLst/>
            </a:prstGeom>
            <a:noFill/>
            <a:ln w="9525">
              <a:noFill/>
              <a:miter lim="800000"/>
              <a:headEnd/>
              <a:tailEnd/>
            </a:ln>
          </p:spPr>
        </p:pic>
        <p:sp>
          <p:nvSpPr>
            <p:cNvPr id="16" name="椭圆 15"/>
            <p:cNvSpPr/>
            <p:nvPr/>
          </p:nvSpPr>
          <p:spPr>
            <a:xfrm>
              <a:off x="3078163" y="2276475"/>
              <a:ext cx="1079500" cy="576263"/>
            </a:xfrm>
            <a:prstGeom prst="ellipse">
              <a:avLst/>
            </a:prstGeom>
            <a:solidFill>
              <a:srgbClr val="C00000"/>
            </a:solidFill>
            <a:ln w="25400" cap="flat" cmpd="sng" algn="ctr">
              <a:solidFill>
                <a:srgbClr val="4F81BD">
                  <a:shade val="50000"/>
                </a:srgbClr>
              </a:solidFill>
              <a:prstDash val="solid"/>
            </a:ln>
            <a:effectLst/>
          </p:spPr>
          <p:txBody>
            <a:bodyPr lIns="0" tIns="0" rIns="0" bIns="0" anchor="ctr"/>
            <a:lstStyle/>
            <a:p>
              <a:pPr algn="ctr" fontAlgn="auto">
                <a:spcBef>
                  <a:spcPts val="0"/>
                </a:spcBef>
                <a:spcAft>
                  <a:spcPts val="0"/>
                </a:spcAft>
                <a:defRPr/>
              </a:pPr>
              <a:r>
                <a:rPr lang="en-US" altLang="zh-CN" sz="2400" b="1" kern="0" dirty="0">
                  <a:solidFill>
                    <a:srgbClr val="FFFF00"/>
                  </a:solidFill>
                  <a:latin typeface="Calibri"/>
                  <a:cs typeface="Arial" pitchFamily="34" charset="0"/>
                </a:rPr>
                <a:t>ESR</a:t>
              </a:r>
              <a:endParaRPr lang="zh-CN" altLang="en-US" sz="2400" b="1" kern="0" dirty="0">
                <a:solidFill>
                  <a:srgbClr val="FFFF00"/>
                </a:solidFill>
                <a:latin typeface="Calibri"/>
                <a:cs typeface="Arial" pitchFamily="34" charset="0"/>
              </a:endParaRPr>
            </a:p>
          </p:txBody>
        </p:sp>
        <p:sp>
          <p:nvSpPr>
            <p:cNvPr id="17" name="椭圆 16"/>
            <p:cNvSpPr/>
            <p:nvPr/>
          </p:nvSpPr>
          <p:spPr>
            <a:xfrm>
              <a:off x="7308850" y="4508500"/>
              <a:ext cx="1150938" cy="576263"/>
            </a:xfrm>
            <a:prstGeom prst="ellipse">
              <a:avLst/>
            </a:prstGeom>
            <a:solidFill>
              <a:srgbClr val="C00000"/>
            </a:solidFill>
            <a:ln w="25400" cap="flat" cmpd="sng" algn="ctr">
              <a:solidFill>
                <a:srgbClr val="4F81BD">
                  <a:shade val="50000"/>
                </a:srgbClr>
              </a:solidFill>
              <a:prstDash val="solid"/>
            </a:ln>
            <a:effectLst/>
          </p:spPr>
          <p:txBody>
            <a:bodyPr lIns="0" tIns="0" rIns="0" bIns="0" anchor="ctr"/>
            <a:lstStyle/>
            <a:p>
              <a:pPr algn="ctr" fontAlgn="auto">
                <a:spcBef>
                  <a:spcPts val="0"/>
                </a:spcBef>
                <a:spcAft>
                  <a:spcPts val="0"/>
                </a:spcAft>
                <a:defRPr/>
              </a:pPr>
              <a:r>
                <a:rPr lang="en-US" altLang="zh-CN" sz="2400" b="1" kern="0" dirty="0">
                  <a:solidFill>
                    <a:srgbClr val="FFFF00"/>
                  </a:solidFill>
                  <a:latin typeface="Calibri"/>
                  <a:cs typeface="Arial" pitchFamily="34" charset="0"/>
                </a:rPr>
                <a:t>CSR</a:t>
              </a:r>
              <a:endParaRPr lang="zh-CN" altLang="en-US" sz="2400" b="1" kern="0" dirty="0">
                <a:solidFill>
                  <a:srgbClr val="FFFF00"/>
                </a:solidFill>
                <a:latin typeface="Calibri"/>
                <a:cs typeface="Arial" pitchFamily="34" charset="0"/>
              </a:endParaRPr>
            </a:p>
          </p:txBody>
        </p:sp>
      </p:grpSp>
      <p:sp>
        <p:nvSpPr>
          <p:cNvPr id="14339" name="Text Box 6"/>
          <p:cNvSpPr txBox="1">
            <a:spLocks noChangeArrowheads="1"/>
          </p:cNvSpPr>
          <p:nvPr/>
        </p:nvSpPr>
        <p:spPr bwMode="auto">
          <a:xfrm>
            <a:off x="304800" y="5638800"/>
            <a:ext cx="5638800" cy="1015663"/>
          </a:xfrm>
          <a:prstGeom prst="rect">
            <a:avLst/>
          </a:prstGeom>
          <a:solidFill>
            <a:schemeClr val="tx1"/>
          </a:solidFill>
          <a:ln w="38100" algn="ctr">
            <a:noFill/>
            <a:miter lim="800000"/>
            <a:headEnd/>
            <a:tailEnd/>
          </a:ln>
          <a:effectLst/>
        </p:spPr>
        <p:txBody>
          <a:bodyPr wrap="square">
            <a:spAutoFit/>
          </a:bodyPr>
          <a:lstStyle/>
          <a:p>
            <a:pPr algn="ctr"/>
            <a:r>
              <a:rPr lang="en-US" altLang="zh-CN" sz="2000" b="1" dirty="0">
                <a:solidFill>
                  <a:srgbClr val="0000CC"/>
                </a:solidFill>
                <a:latin typeface="Tahoma" pitchFamily="34" charset="0"/>
                <a:ea typeface="黑体" pitchFamily="49" charset="-122"/>
              </a:rPr>
              <a:t>Trap-based mass spectrometry: </a:t>
            </a:r>
          </a:p>
          <a:p>
            <a:pPr algn="ctr"/>
            <a:r>
              <a:rPr lang="en-US" altLang="zh-CN" sz="2000" b="1" dirty="0">
                <a:solidFill>
                  <a:srgbClr val="000000"/>
                </a:solidFill>
                <a:latin typeface="Tahoma" pitchFamily="34" charset="0"/>
                <a:ea typeface="黑体" pitchFamily="49" charset="-122"/>
              </a:rPr>
              <a:t>Very high precision up to 10</a:t>
            </a:r>
            <a:r>
              <a:rPr lang="en-US" altLang="zh-CN" sz="2000" b="1" baseline="30000" dirty="0">
                <a:solidFill>
                  <a:srgbClr val="000000"/>
                </a:solidFill>
                <a:latin typeface="Tahoma" pitchFamily="34" charset="0"/>
                <a:ea typeface="黑体" pitchFamily="49" charset="-122"/>
              </a:rPr>
              <a:t>-11 </a:t>
            </a:r>
            <a:r>
              <a:rPr lang="en-US" altLang="zh-CN" sz="2000" b="1" dirty="0">
                <a:solidFill>
                  <a:srgbClr val="000000"/>
                </a:solidFill>
                <a:latin typeface="Tahoma" pitchFamily="34" charset="0"/>
                <a:ea typeface="黑体" pitchFamily="49" charset="-122"/>
              </a:rPr>
              <a:t>but limited by T</a:t>
            </a:r>
            <a:r>
              <a:rPr lang="en-US" altLang="zh-CN" sz="2000" b="1" baseline="-25000" dirty="0">
                <a:solidFill>
                  <a:srgbClr val="000000"/>
                </a:solidFill>
                <a:latin typeface="Tahoma" pitchFamily="34" charset="0"/>
                <a:ea typeface="黑体" pitchFamily="49" charset="-122"/>
              </a:rPr>
              <a:t>1/2</a:t>
            </a:r>
            <a:r>
              <a:rPr lang="en-US" altLang="zh-CN" sz="2000" b="1" dirty="0">
                <a:solidFill>
                  <a:srgbClr val="000000"/>
                </a:solidFill>
                <a:latin typeface="Tahoma" pitchFamily="34" charset="0"/>
                <a:ea typeface="黑体" pitchFamily="49" charset="-122"/>
              </a:rPr>
              <a:t> and yield</a:t>
            </a:r>
          </a:p>
        </p:txBody>
      </p:sp>
      <p:sp>
        <p:nvSpPr>
          <p:cNvPr id="14340" name="Rectangle 7"/>
          <p:cNvSpPr>
            <a:spLocks noChangeArrowheads="1"/>
          </p:cNvSpPr>
          <p:nvPr/>
        </p:nvSpPr>
        <p:spPr bwMode="auto">
          <a:xfrm>
            <a:off x="6150061" y="5867400"/>
            <a:ext cx="4953000" cy="651905"/>
          </a:xfrm>
          <a:prstGeom prst="rect">
            <a:avLst/>
          </a:prstGeom>
          <a:solidFill>
            <a:schemeClr val="tx1"/>
          </a:solidFill>
          <a:ln w="9525">
            <a:noFill/>
            <a:miter lim="800000"/>
            <a:headEnd/>
            <a:tailEnd/>
          </a:ln>
          <a:effectLst/>
        </p:spPr>
        <p:txBody>
          <a:bodyPr wrap="square" lIns="18000" tIns="18000" rIns="18000" bIns="18000">
            <a:spAutoFit/>
          </a:bodyPr>
          <a:lstStyle/>
          <a:p>
            <a:pPr algn="ctr"/>
            <a:r>
              <a:rPr lang="en-US" altLang="zh-CN" sz="2000" b="1" dirty="0">
                <a:solidFill>
                  <a:srgbClr val="FF0000"/>
                </a:solidFill>
                <a:latin typeface="Tahoma" pitchFamily="34" charset="0"/>
                <a:ea typeface="黑体" pitchFamily="49" charset="-122"/>
              </a:rPr>
              <a:t>Ring-based mass spectrometry:</a:t>
            </a:r>
          </a:p>
          <a:p>
            <a:pPr algn="ctr"/>
            <a:r>
              <a:rPr lang="en-US" altLang="zh-CN" sz="2000" b="1" dirty="0">
                <a:solidFill>
                  <a:srgbClr val="000000"/>
                </a:solidFill>
                <a:latin typeface="Tahoma" pitchFamily="34" charset="0"/>
                <a:ea typeface="黑体" pitchFamily="49" charset="-122"/>
              </a:rPr>
              <a:t>Low production yield, short-lived </a:t>
            </a:r>
          </a:p>
        </p:txBody>
      </p:sp>
      <p:sp>
        <p:nvSpPr>
          <p:cNvPr id="2" name="TextBox 1"/>
          <p:cNvSpPr txBox="1"/>
          <p:nvPr/>
        </p:nvSpPr>
        <p:spPr>
          <a:xfrm>
            <a:off x="8620476" y="5089169"/>
            <a:ext cx="1967205" cy="646331"/>
          </a:xfrm>
          <a:prstGeom prst="rect">
            <a:avLst/>
          </a:prstGeom>
          <a:solidFill>
            <a:srgbClr val="C00000"/>
          </a:solidFill>
        </p:spPr>
        <p:txBody>
          <a:bodyPr wrap="none" rtlCol="0">
            <a:spAutoFit/>
          </a:bodyPr>
          <a:lstStyle/>
          <a:p>
            <a:pPr algn="ctr"/>
            <a:r>
              <a:rPr lang="en-US" altLang="zh-CN" b="1" dirty="0" smtClean="0">
                <a:solidFill>
                  <a:srgbClr val="FFFF00"/>
                </a:solidFill>
                <a:latin typeface="Arial" charset="0"/>
              </a:rPr>
              <a:t>Commissioned  </a:t>
            </a:r>
          </a:p>
          <a:p>
            <a:pPr algn="ctr"/>
            <a:r>
              <a:rPr lang="en-US" altLang="zh-CN" b="1" dirty="0" smtClean="0">
                <a:solidFill>
                  <a:srgbClr val="FFFF00"/>
                </a:solidFill>
                <a:latin typeface="Arial" charset="0"/>
              </a:rPr>
              <a:t>around ~ 2008</a:t>
            </a:r>
            <a:endParaRPr lang="zh-CN" altLang="en-US" b="1" dirty="0">
              <a:solidFill>
                <a:srgbClr val="FFFF00"/>
              </a:solidFill>
              <a:latin typeface="Arial" charset="0"/>
            </a:endParaRPr>
          </a:p>
        </p:txBody>
      </p:sp>
      <p:sp>
        <p:nvSpPr>
          <p:cNvPr id="12"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1. </a:t>
            </a:r>
            <a:r>
              <a:rPr lang="en-US" altLang="zh-CN" sz="3200" b="1" dirty="0">
                <a:solidFill>
                  <a:srgbClr val="FFFF00"/>
                </a:solidFill>
                <a:latin typeface="Arial" panose="020B0604020202020204" pitchFamily="34" charset="0"/>
                <a:ea typeface="黑体" panose="02010609060101010101" pitchFamily="49" charset="-122"/>
              </a:rPr>
              <a:t>Introduction to mass measurements in </a:t>
            </a:r>
            <a:r>
              <a:rPr lang="en-US" altLang="zh-CN" sz="3200" b="1" dirty="0" err="1">
                <a:solidFill>
                  <a:srgbClr val="FFFF00"/>
                </a:solidFill>
                <a:latin typeface="Arial" panose="020B0604020202020204" pitchFamily="34" charset="0"/>
                <a:ea typeface="黑体" panose="02010609060101010101" pitchFamily="49" charset="-122"/>
              </a:rPr>
              <a:t>CSRe</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23" name="椭圆 22"/>
          <p:cNvSpPr/>
          <p:nvPr/>
        </p:nvSpPr>
        <p:spPr bwMode="auto">
          <a:xfrm>
            <a:off x="9587230" y="3821517"/>
            <a:ext cx="1142976" cy="571504"/>
          </a:xfrm>
          <a:prstGeom prst="ellipse">
            <a:avLst/>
          </a:prstGeom>
          <a:solidFill>
            <a:srgbClr val="C00000"/>
          </a:solidFill>
          <a:ln w="25400" cap="flat" cmpd="sng" algn="ctr">
            <a:solidFill>
              <a:srgbClr val="4F81BD">
                <a:shade val="50000"/>
              </a:srgbClr>
            </a:solidFill>
            <a:prstDash val="solid"/>
          </a:ln>
          <a:effectLst/>
        </p:spPr>
        <p:txBody>
          <a:bodyPr lIns="0" tIns="0" rIns="0" bIns="0" anchor="ctr"/>
          <a:lstStyle/>
          <a:p>
            <a:pPr algn="ctr" fontAlgn="auto">
              <a:spcBef>
                <a:spcPts val="0"/>
              </a:spcBef>
              <a:spcAft>
                <a:spcPts val="0"/>
              </a:spcAft>
              <a:defRPr/>
            </a:pPr>
            <a:r>
              <a:rPr lang="en-US" altLang="zh-CN" sz="2400" b="1" kern="0" dirty="0">
                <a:solidFill>
                  <a:srgbClr val="FFFF00"/>
                </a:solidFill>
                <a:latin typeface="Calibri"/>
                <a:cs typeface="Arial" pitchFamily="34" charset="0"/>
              </a:rPr>
              <a:t>R</a:t>
            </a:r>
            <a:r>
              <a:rPr lang="en-US" altLang="zh-CN" sz="2400" b="1" kern="0" baseline="30000" dirty="0">
                <a:solidFill>
                  <a:srgbClr val="FFFF00"/>
                </a:solidFill>
                <a:latin typeface="Calibri"/>
                <a:cs typeface="Arial" pitchFamily="34" charset="0"/>
              </a:rPr>
              <a:t>3</a:t>
            </a:r>
            <a:endParaRPr lang="zh-CN" altLang="en-US" sz="2400" b="1" kern="0" baseline="30000" dirty="0">
              <a:solidFill>
                <a:srgbClr val="FFFF00"/>
              </a:solidFill>
              <a:latin typeface="Calibri"/>
              <a:cs typeface="Arial" pitchFamily="34" charset="0"/>
            </a:endParaRPr>
          </a:p>
        </p:txBody>
      </p:sp>
      <p:pic>
        <p:nvPicPr>
          <p:cNvPr id="1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8744" t="9919" r="23377" b="6224"/>
          <a:stretch/>
        </p:blipFill>
        <p:spPr bwMode="auto">
          <a:xfrm>
            <a:off x="0" y="710504"/>
            <a:ext cx="1897366"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es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134780" y="480771"/>
            <a:ext cx="1662046" cy="21249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900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HIRFL-总装置三维效果图.JPG"/>
          <p:cNvPicPr>
            <a:picLocks noChangeAspect="1"/>
          </p:cNvPicPr>
          <p:nvPr/>
        </p:nvPicPr>
        <p:blipFill>
          <a:blip r:embed="rId3" cstate="print"/>
          <a:srcRect l="7895" r="7894"/>
          <a:stretch>
            <a:fillRect/>
          </a:stretch>
        </p:blipFill>
        <p:spPr>
          <a:xfrm>
            <a:off x="662744" y="1329573"/>
            <a:ext cx="9144000" cy="5581269"/>
          </a:xfrm>
          <a:prstGeom prst="rect">
            <a:avLst/>
          </a:prstGeom>
        </p:spPr>
      </p:pic>
      <p:sp>
        <p:nvSpPr>
          <p:cNvPr id="23555" name="Rectangle 34"/>
          <p:cNvSpPr>
            <a:spLocks noChangeArrowheads="1"/>
          </p:cNvSpPr>
          <p:nvPr/>
        </p:nvSpPr>
        <p:spPr bwMode="auto">
          <a:xfrm rot="21252369">
            <a:off x="7449322" y="4624825"/>
            <a:ext cx="1428750" cy="457200"/>
          </a:xfrm>
          <a:prstGeom prst="rect">
            <a:avLst/>
          </a:prstGeom>
          <a:noFill/>
          <a:ln w="9525">
            <a:noFill/>
            <a:miter lim="800000"/>
            <a:headEnd/>
            <a:tailEnd/>
          </a:ln>
          <a:scene3d>
            <a:camera prst="orthographicFront">
              <a:rot lat="0" lon="0" rev="20700000"/>
            </a:camera>
            <a:lightRig rig="threePt" dir="t"/>
          </a:scene3d>
        </p:spPr>
        <p:txBody>
          <a:bodyPr lIns="91427" tIns="45714" rIns="91427" bIns="45714">
            <a:spAutoFit/>
          </a:bodyPr>
          <a:lstStyle/>
          <a:p>
            <a:pPr algn="ctr">
              <a:defRPr/>
            </a:pPr>
            <a:r>
              <a:rPr kumimoji="1" lang="en-US" altLang="zh-CN" sz="2400" dirty="0" err="1">
                <a:solidFill>
                  <a:srgbClr val="FF0000"/>
                </a:solidFill>
                <a:latin typeface="Arial" pitchFamily="34" charset="0"/>
                <a:ea typeface="楷体_GB2312" pitchFamily="49" charset="-122"/>
                <a:cs typeface="Arial" charset="0"/>
              </a:rPr>
              <a:t>CSRe</a:t>
            </a:r>
            <a:endParaRPr kumimoji="1" lang="en-US" altLang="zh-CN" sz="2400" dirty="0">
              <a:solidFill>
                <a:srgbClr val="FF0000"/>
              </a:solidFill>
              <a:latin typeface="Arial" pitchFamily="34" charset="0"/>
              <a:ea typeface="楷体_GB2312" pitchFamily="49" charset="-122"/>
              <a:cs typeface="Arial" charset="0"/>
            </a:endParaRPr>
          </a:p>
        </p:txBody>
      </p:sp>
      <p:sp>
        <p:nvSpPr>
          <p:cNvPr id="23556" name="Rectangle 34"/>
          <p:cNvSpPr>
            <a:spLocks noChangeArrowheads="1"/>
          </p:cNvSpPr>
          <p:nvPr/>
        </p:nvSpPr>
        <p:spPr bwMode="auto">
          <a:xfrm rot="21258342">
            <a:off x="1643309" y="5288157"/>
            <a:ext cx="4857784" cy="461653"/>
          </a:xfrm>
          <a:prstGeom prst="rect">
            <a:avLst/>
          </a:prstGeom>
          <a:noFill/>
          <a:ln w="9525">
            <a:noFill/>
            <a:miter lim="800000"/>
            <a:headEnd/>
            <a:tailEnd/>
          </a:ln>
          <a:scene3d>
            <a:camera prst="orthographicFront">
              <a:rot lat="0" lon="0" rev="20700000"/>
            </a:camera>
            <a:lightRig rig="threePt" dir="t"/>
          </a:scene3d>
        </p:spPr>
        <p:txBody>
          <a:bodyPr wrap="square" lIns="91427" tIns="45714" rIns="91427" bIns="45714">
            <a:spAutoFit/>
          </a:bodyPr>
          <a:lstStyle/>
          <a:p>
            <a:pPr algn="ctr">
              <a:defRPr/>
            </a:pPr>
            <a:r>
              <a:rPr kumimoji="1" lang="en-US" altLang="zh-CN" sz="2400" dirty="0" err="1">
                <a:solidFill>
                  <a:srgbClr val="FF0000"/>
                </a:solidFill>
                <a:latin typeface="Arial" pitchFamily="34" charset="0"/>
                <a:ea typeface="楷体_GB2312" pitchFamily="49" charset="-122"/>
                <a:cs typeface="Arial" charset="0"/>
              </a:rPr>
              <a:t>CSRm</a:t>
            </a:r>
            <a:r>
              <a:rPr kumimoji="1" lang="en-US" altLang="zh-CN" sz="2400" dirty="0">
                <a:solidFill>
                  <a:srgbClr val="FF0000"/>
                </a:solidFill>
                <a:latin typeface="Arial" pitchFamily="34" charset="0"/>
                <a:ea typeface="楷体_GB2312" pitchFamily="49" charset="-122"/>
                <a:cs typeface="Arial" charset="0"/>
              </a:rPr>
              <a:t> </a:t>
            </a:r>
            <a:endParaRPr kumimoji="1" lang="en-US" altLang="zh-CN" sz="1400" dirty="0">
              <a:solidFill>
                <a:srgbClr val="FF0000"/>
              </a:solidFill>
              <a:latin typeface="Arial" pitchFamily="34" charset="0"/>
              <a:ea typeface="楷体_GB2312" pitchFamily="49" charset="-122"/>
              <a:cs typeface="Arial" charset="0"/>
              <a:sym typeface="Symbol" pitchFamily="18" charset="2"/>
            </a:endParaRPr>
          </a:p>
        </p:txBody>
      </p:sp>
      <p:sp>
        <p:nvSpPr>
          <p:cNvPr id="23558" name="Rectangle 9"/>
          <p:cNvSpPr>
            <a:spLocks noChangeArrowheads="1"/>
          </p:cNvSpPr>
          <p:nvPr/>
        </p:nvSpPr>
        <p:spPr bwMode="auto">
          <a:xfrm>
            <a:off x="4874705" y="4502855"/>
            <a:ext cx="2409825" cy="400110"/>
          </a:xfrm>
          <a:prstGeom prst="rect">
            <a:avLst/>
          </a:prstGeom>
          <a:noFill/>
          <a:ln w="9525">
            <a:noFill/>
            <a:miter lim="800000"/>
            <a:headEnd/>
            <a:tailEnd/>
          </a:ln>
          <a:scene3d>
            <a:camera prst="orthographicFront">
              <a:rot lat="0" lon="0" rev="3600000"/>
            </a:camera>
            <a:lightRig rig="threePt" dir="t"/>
          </a:scene3d>
        </p:spPr>
        <p:txBody>
          <a:bodyPr wrap="square">
            <a:spAutoFit/>
          </a:bodyPr>
          <a:lstStyle/>
          <a:p>
            <a:pPr algn="ctr">
              <a:defRPr/>
            </a:pPr>
            <a:r>
              <a:rPr kumimoji="1" lang="en-US" altLang="zh-CN" sz="2000" dirty="0">
                <a:solidFill>
                  <a:srgbClr val="FF0000"/>
                </a:solidFill>
                <a:latin typeface="Arial" pitchFamily="34" charset="0"/>
                <a:cs typeface="Times New Roman" pitchFamily="18" charset="0"/>
              </a:rPr>
              <a:t>RIBLL2</a:t>
            </a:r>
          </a:p>
        </p:txBody>
      </p:sp>
      <p:sp>
        <p:nvSpPr>
          <p:cNvPr id="14" name="椭圆 13"/>
          <p:cNvSpPr/>
          <p:nvPr/>
        </p:nvSpPr>
        <p:spPr>
          <a:xfrm>
            <a:off x="5521636" y="5933420"/>
            <a:ext cx="144016" cy="14162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ln>
                <a:solidFill>
                  <a:srgbClr val="FF0000"/>
                </a:solidFill>
              </a:ln>
              <a:solidFill>
                <a:srgbClr val="CC00FF"/>
              </a:solidFill>
              <a:latin typeface="Calibri"/>
              <a:ea typeface="宋体" panose="02010600030101010101" pitchFamily="2" charset="-122"/>
            </a:endParaRPr>
          </a:p>
        </p:txBody>
      </p:sp>
      <p:sp>
        <p:nvSpPr>
          <p:cNvPr id="18" name="椭圆 17"/>
          <p:cNvSpPr/>
          <p:nvPr/>
        </p:nvSpPr>
        <p:spPr>
          <a:xfrm>
            <a:off x="5377620" y="6005059"/>
            <a:ext cx="144016" cy="1416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ln>
                <a:solidFill>
                  <a:srgbClr val="FF0000"/>
                </a:solidFill>
              </a:ln>
              <a:solidFill>
                <a:srgbClr val="CC00FF"/>
              </a:solidFill>
              <a:latin typeface="Calibri"/>
              <a:ea typeface="宋体" panose="02010600030101010101" pitchFamily="2" charset="-122"/>
            </a:endParaRPr>
          </a:p>
        </p:txBody>
      </p:sp>
      <p:sp>
        <p:nvSpPr>
          <p:cNvPr id="19" name="椭圆 18"/>
          <p:cNvSpPr/>
          <p:nvPr/>
        </p:nvSpPr>
        <p:spPr>
          <a:xfrm>
            <a:off x="5674036" y="5858652"/>
            <a:ext cx="144016" cy="14162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ln>
                <a:solidFill>
                  <a:srgbClr val="FF0000"/>
                </a:solidFill>
              </a:ln>
              <a:solidFill>
                <a:srgbClr val="CC00FF"/>
              </a:solidFill>
              <a:latin typeface="Calibri"/>
              <a:ea typeface="宋体" panose="02010600030101010101" pitchFamily="2" charset="-122"/>
            </a:endParaRPr>
          </a:p>
        </p:txBody>
      </p:sp>
      <p:sp>
        <p:nvSpPr>
          <p:cNvPr id="21" name="椭圆 20"/>
          <p:cNvSpPr/>
          <p:nvPr/>
        </p:nvSpPr>
        <p:spPr>
          <a:xfrm>
            <a:off x="7877950" y="4213534"/>
            <a:ext cx="144016" cy="1416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ln>
                <a:solidFill>
                  <a:srgbClr val="FF0000"/>
                </a:solidFill>
              </a:ln>
              <a:solidFill>
                <a:srgbClr val="CC00FF"/>
              </a:solidFill>
              <a:latin typeface="Calibri"/>
              <a:ea typeface="宋体" panose="02010600030101010101" pitchFamily="2" charset="-122"/>
            </a:endParaRPr>
          </a:p>
        </p:txBody>
      </p:sp>
      <p:sp>
        <p:nvSpPr>
          <p:cNvPr id="23" name="椭圆 22"/>
          <p:cNvSpPr/>
          <p:nvPr/>
        </p:nvSpPr>
        <p:spPr>
          <a:xfrm>
            <a:off x="8091689" y="4244321"/>
            <a:ext cx="144016" cy="14162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ln>
                <a:solidFill>
                  <a:srgbClr val="FF0000"/>
                </a:solidFill>
              </a:ln>
              <a:solidFill>
                <a:srgbClr val="CC00FF"/>
              </a:solidFill>
              <a:latin typeface="Calibri"/>
              <a:ea typeface="宋体" panose="02010600030101010101" pitchFamily="2" charset="-122"/>
            </a:endParaRPr>
          </a:p>
        </p:txBody>
      </p:sp>
      <p:grpSp>
        <p:nvGrpSpPr>
          <p:cNvPr id="24" name="Group 25"/>
          <p:cNvGrpSpPr>
            <a:grpSpLocks/>
          </p:cNvGrpSpPr>
          <p:nvPr/>
        </p:nvGrpSpPr>
        <p:grpSpPr bwMode="auto">
          <a:xfrm>
            <a:off x="-10058400" y="914399"/>
            <a:ext cx="17786350" cy="829255"/>
            <a:chOff x="-1928" y="837"/>
            <a:chExt cx="11204" cy="860"/>
          </a:xfrm>
        </p:grpSpPr>
        <p:pic>
          <p:nvPicPr>
            <p:cNvPr id="25" name="Picture 26" descr="Graphic1"/>
            <p:cNvPicPr>
              <a:picLocks noChangeAspect="1" noChangeArrowheads="1"/>
            </p:cNvPicPr>
            <p:nvPr/>
          </p:nvPicPr>
          <p:blipFill>
            <a:blip r:embed="rId4"/>
            <a:srcRect/>
            <a:stretch>
              <a:fillRect/>
            </a:stretch>
          </p:blipFill>
          <p:spPr bwMode="auto">
            <a:xfrm>
              <a:off x="-1928" y="845"/>
              <a:ext cx="1633" cy="852"/>
            </a:xfrm>
            <a:prstGeom prst="rect">
              <a:avLst/>
            </a:prstGeom>
            <a:noFill/>
            <a:ln w="9525">
              <a:noFill/>
              <a:miter lim="800000"/>
              <a:headEnd/>
              <a:tailEnd/>
            </a:ln>
          </p:spPr>
        </p:pic>
        <p:pic>
          <p:nvPicPr>
            <p:cNvPr id="26" name="Picture 27" descr="Graphic1"/>
            <p:cNvPicPr>
              <a:picLocks noChangeAspect="1" noChangeArrowheads="1"/>
            </p:cNvPicPr>
            <p:nvPr/>
          </p:nvPicPr>
          <p:blipFill>
            <a:blip r:embed="rId4"/>
            <a:srcRect/>
            <a:stretch>
              <a:fillRect/>
            </a:stretch>
          </p:blipFill>
          <p:spPr bwMode="auto">
            <a:xfrm>
              <a:off x="-295" y="845"/>
              <a:ext cx="1633" cy="852"/>
            </a:xfrm>
            <a:prstGeom prst="rect">
              <a:avLst/>
            </a:prstGeom>
            <a:noFill/>
            <a:ln w="9525">
              <a:noFill/>
              <a:miter lim="800000"/>
              <a:headEnd/>
              <a:tailEnd/>
            </a:ln>
          </p:spPr>
        </p:pic>
        <p:pic>
          <p:nvPicPr>
            <p:cNvPr id="27" name="Picture 28" descr="Graphic1"/>
            <p:cNvPicPr>
              <a:picLocks noChangeAspect="1" noChangeArrowheads="1"/>
            </p:cNvPicPr>
            <p:nvPr/>
          </p:nvPicPr>
          <p:blipFill>
            <a:blip r:embed="rId4"/>
            <a:srcRect/>
            <a:stretch>
              <a:fillRect/>
            </a:stretch>
          </p:blipFill>
          <p:spPr bwMode="auto">
            <a:xfrm>
              <a:off x="1292" y="845"/>
              <a:ext cx="1633" cy="852"/>
            </a:xfrm>
            <a:prstGeom prst="rect">
              <a:avLst/>
            </a:prstGeom>
            <a:noFill/>
            <a:ln w="9525">
              <a:noFill/>
              <a:miter lim="800000"/>
              <a:headEnd/>
              <a:tailEnd/>
            </a:ln>
          </p:spPr>
        </p:pic>
        <p:pic>
          <p:nvPicPr>
            <p:cNvPr id="28" name="Picture 29" descr="Graphic1"/>
            <p:cNvPicPr>
              <a:picLocks noChangeAspect="1" noChangeArrowheads="1"/>
            </p:cNvPicPr>
            <p:nvPr/>
          </p:nvPicPr>
          <p:blipFill>
            <a:blip r:embed="rId4"/>
            <a:srcRect/>
            <a:stretch>
              <a:fillRect/>
            </a:stretch>
          </p:blipFill>
          <p:spPr bwMode="auto">
            <a:xfrm>
              <a:off x="2880" y="845"/>
              <a:ext cx="1633" cy="852"/>
            </a:xfrm>
            <a:prstGeom prst="rect">
              <a:avLst/>
            </a:prstGeom>
            <a:noFill/>
            <a:ln w="9525">
              <a:noFill/>
              <a:miter lim="800000"/>
              <a:headEnd/>
              <a:tailEnd/>
            </a:ln>
          </p:spPr>
        </p:pic>
        <p:pic>
          <p:nvPicPr>
            <p:cNvPr id="29" name="Picture 30" descr="Graphic1"/>
            <p:cNvPicPr>
              <a:picLocks noChangeAspect="1" noChangeArrowheads="1"/>
            </p:cNvPicPr>
            <p:nvPr/>
          </p:nvPicPr>
          <p:blipFill>
            <a:blip r:embed="rId4"/>
            <a:srcRect/>
            <a:stretch>
              <a:fillRect/>
            </a:stretch>
          </p:blipFill>
          <p:spPr bwMode="auto">
            <a:xfrm>
              <a:off x="4468" y="845"/>
              <a:ext cx="1633" cy="852"/>
            </a:xfrm>
            <a:prstGeom prst="rect">
              <a:avLst/>
            </a:prstGeom>
            <a:noFill/>
            <a:ln w="9525">
              <a:noFill/>
              <a:miter lim="800000"/>
              <a:headEnd/>
              <a:tailEnd/>
            </a:ln>
          </p:spPr>
        </p:pic>
        <p:pic>
          <p:nvPicPr>
            <p:cNvPr id="30" name="Picture 32" descr="Graphic1"/>
            <p:cNvPicPr>
              <a:picLocks noChangeAspect="1" noChangeArrowheads="1"/>
            </p:cNvPicPr>
            <p:nvPr/>
          </p:nvPicPr>
          <p:blipFill>
            <a:blip r:embed="rId4"/>
            <a:srcRect/>
            <a:stretch>
              <a:fillRect/>
            </a:stretch>
          </p:blipFill>
          <p:spPr bwMode="auto">
            <a:xfrm>
              <a:off x="7643" y="837"/>
              <a:ext cx="1633" cy="852"/>
            </a:xfrm>
            <a:prstGeom prst="rect">
              <a:avLst/>
            </a:prstGeom>
            <a:noFill/>
            <a:ln w="9525">
              <a:noFill/>
              <a:miter lim="800000"/>
              <a:headEnd/>
              <a:tailEnd/>
            </a:ln>
          </p:spPr>
        </p:pic>
        <p:pic>
          <p:nvPicPr>
            <p:cNvPr id="31" name="Picture 31" descr="Graphic1"/>
            <p:cNvPicPr>
              <a:picLocks noChangeAspect="1" noChangeArrowheads="1"/>
            </p:cNvPicPr>
            <p:nvPr/>
          </p:nvPicPr>
          <p:blipFill>
            <a:blip r:embed="rId4"/>
            <a:srcRect/>
            <a:stretch>
              <a:fillRect/>
            </a:stretch>
          </p:blipFill>
          <p:spPr bwMode="auto">
            <a:xfrm>
              <a:off x="6055" y="845"/>
              <a:ext cx="1633" cy="852"/>
            </a:xfrm>
            <a:prstGeom prst="rect">
              <a:avLst/>
            </a:prstGeom>
            <a:noFill/>
            <a:ln w="9525">
              <a:noFill/>
              <a:miter lim="800000"/>
              <a:headEnd/>
              <a:tailEnd/>
            </a:ln>
          </p:spPr>
        </p:pic>
      </p:grpSp>
      <p:pic>
        <p:nvPicPr>
          <p:cNvPr id="3" name="图片 2"/>
          <p:cNvPicPr>
            <a:picLocks noChangeAspect="1"/>
          </p:cNvPicPr>
          <p:nvPr/>
        </p:nvPicPr>
        <p:blipFill>
          <a:blip r:embed="rId5" cstate="print"/>
          <a:stretch>
            <a:fillRect/>
          </a:stretch>
        </p:blipFill>
        <p:spPr>
          <a:xfrm>
            <a:off x="7620000" y="748517"/>
            <a:ext cx="2744242" cy="1410592"/>
          </a:xfrm>
          <a:prstGeom prst="rect">
            <a:avLst/>
          </a:prstGeom>
        </p:spPr>
      </p:pic>
      <p:sp>
        <p:nvSpPr>
          <p:cNvPr id="5" name="矩形 4"/>
          <p:cNvSpPr/>
          <p:nvPr/>
        </p:nvSpPr>
        <p:spPr>
          <a:xfrm>
            <a:off x="347594" y="680943"/>
            <a:ext cx="7272808" cy="1131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34" name="Oval 64"/>
          <p:cNvSpPr>
            <a:spLocks noChangeArrowheads="1"/>
          </p:cNvSpPr>
          <p:nvPr/>
        </p:nvSpPr>
        <p:spPr bwMode="auto">
          <a:xfrm>
            <a:off x="6818921" y="2402446"/>
            <a:ext cx="542697" cy="499149"/>
          </a:xfrm>
          <a:prstGeom prst="ellipse">
            <a:avLst/>
          </a:prstGeom>
          <a:solidFill>
            <a:schemeClr val="bg1"/>
          </a:solidFill>
          <a:ln w="38100">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solidFill>
                <a:prstClr val="black"/>
              </a:solidFill>
              <a:latin typeface="Arial" pitchFamily="34" charset="0"/>
            </a:endParaRPr>
          </a:p>
        </p:txBody>
      </p:sp>
      <p:sp>
        <p:nvSpPr>
          <p:cNvPr id="35" name="Line 65"/>
          <p:cNvSpPr>
            <a:spLocks noChangeShapeType="1"/>
          </p:cNvSpPr>
          <p:nvPr/>
        </p:nvSpPr>
        <p:spPr bwMode="auto">
          <a:xfrm>
            <a:off x="7217913" y="2596301"/>
            <a:ext cx="282447"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a:solidFill>
                <a:prstClr val="black"/>
              </a:solidFill>
              <a:latin typeface="Arial" pitchFamily="34" charset="0"/>
            </a:endParaRPr>
          </a:p>
        </p:txBody>
      </p:sp>
      <p:sp>
        <p:nvSpPr>
          <p:cNvPr id="36" name="Oval 67"/>
          <p:cNvSpPr>
            <a:spLocks noChangeArrowheads="1"/>
          </p:cNvSpPr>
          <p:nvPr/>
        </p:nvSpPr>
        <p:spPr bwMode="auto">
          <a:xfrm rot="19419643">
            <a:off x="7300414" y="2453451"/>
            <a:ext cx="140868" cy="13216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solidFill>
                <a:prstClr val="black"/>
              </a:solidFill>
              <a:latin typeface="Arial" pitchFamily="34" charset="0"/>
            </a:endParaRPr>
          </a:p>
        </p:txBody>
      </p:sp>
      <p:sp>
        <p:nvSpPr>
          <p:cNvPr id="37" name="Text Box 88"/>
          <p:cNvSpPr txBox="1">
            <a:spLocks noChangeArrowheads="1"/>
          </p:cNvSpPr>
          <p:nvPr/>
        </p:nvSpPr>
        <p:spPr bwMode="auto">
          <a:xfrm>
            <a:off x="7307825" y="2593818"/>
            <a:ext cx="936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1400" b="1" dirty="0">
                <a:solidFill>
                  <a:srgbClr val="0033CC"/>
                </a:solidFill>
                <a:latin typeface="Arial" pitchFamily="34" charset="0"/>
              </a:rPr>
              <a:t>C foil</a:t>
            </a:r>
          </a:p>
        </p:txBody>
      </p:sp>
      <p:grpSp>
        <p:nvGrpSpPr>
          <p:cNvPr id="6" name="组合 5"/>
          <p:cNvGrpSpPr/>
          <p:nvPr/>
        </p:nvGrpSpPr>
        <p:grpSpPr>
          <a:xfrm>
            <a:off x="8001092" y="2550756"/>
            <a:ext cx="432048" cy="62807"/>
            <a:chOff x="8292545" y="3037391"/>
            <a:chExt cx="650875" cy="25624"/>
          </a:xfrm>
        </p:grpSpPr>
        <p:sp>
          <p:nvSpPr>
            <p:cNvPr id="33" name="Line 61"/>
            <p:cNvSpPr>
              <a:spLocks noChangeShapeType="1"/>
            </p:cNvSpPr>
            <p:nvPr/>
          </p:nvSpPr>
          <p:spPr bwMode="auto">
            <a:xfrm>
              <a:off x="8292545" y="3037391"/>
              <a:ext cx="64928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a:solidFill>
                  <a:prstClr val="black"/>
                </a:solidFill>
                <a:latin typeface="Arial" pitchFamily="34" charset="0"/>
              </a:endParaRPr>
            </a:p>
          </p:txBody>
        </p:sp>
        <p:sp>
          <p:nvSpPr>
            <p:cNvPr id="38" name="Line 89"/>
            <p:cNvSpPr>
              <a:spLocks noChangeShapeType="1"/>
            </p:cNvSpPr>
            <p:nvPr/>
          </p:nvSpPr>
          <p:spPr bwMode="auto">
            <a:xfrm>
              <a:off x="8294131" y="3063015"/>
              <a:ext cx="649289"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a:solidFill>
                  <a:prstClr val="black"/>
                </a:solidFill>
                <a:latin typeface="Arial" pitchFamily="34" charset="0"/>
              </a:endParaRPr>
            </a:p>
          </p:txBody>
        </p:sp>
      </p:grpSp>
      <p:sp>
        <p:nvSpPr>
          <p:cNvPr id="39" name="Text Box 94"/>
          <p:cNvSpPr txBox="1">
            <a:spLocks noChangeArrowheads="1"/>
          </p:cNvSpPr>
          <p:nvPr/>
        </p:nvSpPr>
        <p:spPr bwMode="auto">
          <a:xfrm>
            <a:off x="6700866" y="1881525"/>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zh-CN" b="1" dirty="0" err="1">
                <a:solidFill>
                  <a:srgbClr val="F79646">
                    <a:lumMod val="75000"/>
                  </a:srgbClr>
                </a:solidFill>
                <a:latin typeface="Arial" pitchFamily="34" charset="0"/>
              </a:rPr>
              <a:t>CSRe</a:t>
            </a:r>
            <a:endParaRPr lang="en-US" altLang="zh-CN" b="1" dirty="0">
              <a:solidFill>
                <a:srgbClr val="F79646">
                  <a:lumMod val="75000"/>
                </a:srgbClr>
              </a:solidFill>
              <a:latin typeface="Arial" pitchFamily="34" charset="0"/>
            </a:endParaRPr>
          </a:p>
        </p:txBody>
      </p:sp>
      <p:grpSp>
        <p:nvGrpSpPr>
          <p:cNvPr id="40" name="Group 101"/>
          <p:cNvGrpSpPr>
            <a:grpSpLocks/>
          </p:cNvGrpSpPr>
          <p:nvPr/>
        </p:nvGrpSpPr>
        <p:grpSpPr bwMode="auto">
          <a:xfrm>
            <a:off x="7178430" y="2286356"/>
            <a:ext cx="389930" cy="471223"/>
            <a:chOff x="2323" y="634"/>
            <a:chExt cx="327" cy="392"/>
          </a:xfrm>
        </p:grpSpPr>
        <p:sp>
          <p:nvSpPr>
            <p:cNvPr id="41" name="Oval 97"/>
            <p:cNvSpPr>
              <a:spLocks noChangeArrowheads="1"/>
            </p:cNvSpPr>
            <p:nvPr/>
          </p:nvSpPr>
          <p:spPr bwMode="auto">
            <a:xfrm>
              <a:off x="2426" y="981"/>
              <a:ext cx="45" cy="45"/>
            </a:xfrm>
            <a:prstGeom prst="ellipse">
              <a:avLst/>
            </a:prstGeom>
            <a:solidFill>
              <a:srgbClr val="FF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solidFill>
                  <a:prstClr val="black"/>
                </a:solidFill>
                <a:latin typeface="Arial" pitchFamily="34" charset="0"/>
              </a:endParaRPr>
            </a:p>
          </p:txBody>
        </p:sp>
        <p:sp>
          <p:nvSpPr>
            <p:cNvPr id="42" name="Oval 98"/>
            <p:cNvSpPr>
              <a:spLocks noChangeArrowheads="1"/>
            </p:cNvSpPr>
            <p:nvPr/>
          </p:nvSpPr>
          <p:spPr bwMode="auto">
            <a:xfrm>
              <a:off x="2426" y="890"/>
              <a:ext cx="45" cy="45"/>
            </a:xfrm>
            <a:prstGeom prst="ellipse">
              <a:avLst/>
            </a:prstGeom>
            <a:solidFill>
              <a:srgbClr val="FF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solidFill>
                  <a:prstClr val="black"/>
                </a:solidFill>
                <a:latin typeface="Arial" pitchFamily="34" charset="0"/>
              </a:endParaRPr>
            </a:p>
          </p:txBody>
        </p:sp>
        <p:sp>
          <p:nvSpPr>
            <p:cNvPr id="43" name="Oval 99"/>
            <p:cNvSpPr>
              <a:spLocks noChangeArrowheads="1"/>
            </p:cNvSpPr>
            <p:nvPr/>
          </p:nvSpPr>
          <p:spPr bwMode="auto">
            <a:xfrm>
              <a:off x="2472" y="935"/>
              <a:ext cx="45" cy="45"/>
            </a:xfrm>
            <a:prstGeom prst="ellipse">
              <a:avLst/>
            </a:prstGeom>
            <a:solidFill>
              <a:srgbClr val="FF00F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solidFill>
                  <a:prstClr val="black"/>
                </a:solidFill>
                <a:latin typeface="Arial" pitchFamily="34" charset="0"/>
              </a:endParaRPr>
            </a:p>
          </p:txBody>
        </p:sp>
        <p:sp>
          <p:nvSpPr>
            <p:cNvPr id="44" name="Text Box 100"/>
            <p:cNvSpPr txBox="1">
              <a:spLocks noChangeArrowheads="1"/>
            </p:cNvSpPr>
            <p:nvPr/>
          </p:nvSpPr>
          <p:spPr bwMode="auto">
            <a:xfrm>
              <a:off x="2323" y="634"/>
              <a:ext cx="327" cy="3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b="1" dirty="0">
                  <a:solidFill>
                    <a:srgbClr val="FF33CC"/>
                  </a:solidFill>
                  <a:latin typeface="Arial" pitchFamily="34" charset="0"/>
                </a:rPr>
                <a:t>e-</a:t>
              </a:r>
            </a:p>
          </p:txBody>
        </p:sp>
      </p:grpSp>
      <p:sp>
        <p:nvSpPr>
          <p:cNvPr id="51" name="Text Box 147"/>
          <p:cNvSpPr txBox="1">
            <a:spLocks noChangeArrowheads="1"/>
          </p:cNvSpPr>
          <p:nvPr/>
        </p:nvSpPr>
        <p:spPr bwMode="auto">
          <a:xfrm>
            <a:off x="6602896" y="3108326"/>
            <a:ext cx="18251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b="1" dirty="0">
                <a:solidFill>
                  <a:prstClr val="white">
                    <a:lumMod val="65000"/>
                  </a:prstClr>
                </a:solidFill>
                <a:latin typeface="Arial" pitchFamily="34" charset="0"/>
              </a:rPr>
              <a:t>TOF Detector</a:t>
            </a:r>
          </a:p>
        </p:txBody>
      </p:sp>
      <p:sp>
        <p:nvSpPr>
          <p:cNvPr id="53" name="Freeform 103"/>
          <p:cNvSpPr>
            <a:spLocks/>
          </p:cNvSpPr>
          <p:nvPr/>
        </p:nvSpPr>
        <p:spPr bwMode="auto">
          <a:xfrm>
            <a:off x="8056356" y="2907398"/>
            <a:ext cx="256790" cy="172230"/>
          </a:xfrm>
          <a:custGeom>
            <a:avLst/>
            <a:gdLst>
              <a:gd name="T0" fmla="*/ 0 w 454"/>
              <a:gd name="T1" fmla="*/ 7 h 332"/>
              <a:gd name="T2" fmla="*/ 136 w 454"/>
              <a:gd name="T3" fmla="*/ 7 h 332"/>
              <a:gd name="T4" fmla="*/ 227 w 454"/>
              <a:gd name="T5" fmla="*/ 7 h 332"/>
              <a:gd name="T6" fmla="*/ 227 w 454"/>
              <a:gd name="T7" fmla="*/ 52 h 332"/>
              <a:gd name="T8" fmla="*/ 227 w 454"/>
              <a:gd name="T9" fmla="*/ 188 h 332"/>
              <a:gd name="T10" fmla="*/ 227 w 454"/>
              <a:gd name="T11" fmla="*/ 324 h 332"/>
              <a:gd name="T12" fmla="*/ 272 w 454"/>
              <a:gd name="T13" fmla="*/ 234 h 332"/>
              <a:gd name="T14" fmla="*/ 318 w 454"/>
              <a:gd name="T15" fmla="*/ 52 h 332"/>
              <a:gd name="T16" fmla="*/ 363 w 454"/>
              <a:gd name="T17" fmla="*/ 7 h 332"/>
              <a:gd name="T18" fmla="*/ 454 w 454"/>
              <a:gd name="T19" fmla="*/ 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332">
                <a:moveTo>
                  <a:pt x="0" y="7"/>
                </a:moveTo>
                <a:cubicBezTo>
                  <a:pt x="49" y="7"/>
                  <a:pt x="98" y="7"/>
                  <a:pt x="136" y="7"/>
                </a:cubicBezTo>
                <a:cubicBezTo>
                  <a:pt x="174" y="7"/>
                  <a:pt x="212" y="0"/>
                  <a:pt x="227" y="7"/>
                </a:cubicBezTo>
                <a:cubicBezTo>
                  <a:pt x="242" y="14"/>
                  <a:pt x="227" y="22"/>
                  <a:pt x="227" y="52"/>
                </a:cubicBezTo>
                <a:cubicBezTo>
                  <a:pt x="227" y="82"/>
                  <a:pt x="227" y="143"/>
                  <a:pt x="227" y="188"/>
                </a:cubicBezTo>
                <a:cubicBezTo>
                  <a:pt x="227" y="233"/>
                  <a:pt x="220" y="316"/>
                  <a:pt x="227" y="324"/>
                </a:cubicBezTo>
                <a:cubicBezTo>
                  <a:pt x="234" y="332"/>
                  <a:pt x="257" y="279"/>
                  <a:pt x="272" y="234"/>
                </a:cubicBezTo>
                <a:cubicBezTo>
                  <a:pt x="287" y="189"/>
                  <a:pt x="303" y="90"/>
                  <a:pt x="318" y="52"/>
                </a:cubicBezTo>
                <a:cubicBezTo>
                  <a:pt x="333" y="14"/>
                  <a:pt x="340" y="14"/>
                  <a:pt x="363" y="7"/>
                </a:cubicBezTo>
                <a:cubicBezTo>
                  <a:pt x="386" y="0"/>
                  <a:pt x="420" y="3"/>
                  <a:pt x="454" y="7"/>
                </a:cubicBezTo>
              </a:path>
            </a:pathLst>
          </a:custGeom>
          <a:noFill/>
          <a:ln w="254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a:solidFill>
                <a:prstClr val="black"/>
              </a:solidFill>
              <a:latin typeface="Arial" pitchFamily="34" charset="0"/>
            </a:endParaRPr>
          </a:p>
        </p:txBody>
      </p:sp>
      <p:sp>
        <p:nvSpPr>
          <p:cNvPr id="7" name="等腰三角形 6"/>
          <p:cNvSpPr/>
          <p:nvPr/>
        </p:nvSpPr>
        <p:spPr>
          <a:xfrm rot="10800000">
            <a:off x="8117181" y="2635812"/>
            <a:ext cx="196583" cy="19377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pic>
        <p:nvPicPr>
          <p:cNvPr id="56" name="Picture 12"/>
          <p:cNvPicPr>
            <a:picLocks noChangeAspect="1" noChangeArrowheads="1"/>
          </p:cNvPicPr>
          <p:nvPr/>
        </p:nvPicPr>
        <p:blipFill>
          <a:blip r:embed="rId6" cstate="print"/>
          <a:srcRect/>
          <a:stretch>
            <a:fillRect/>
          </a:stretch>
        </p:blipFill>
        <p:spPr bwMode="auto">
          <a:xfrm>
            <a:off x="9971584" y="3001924"/>
            <a:ext cx="2190300" cy="2080786"/>
          </a:xfrm>
          <a:prstGeom prst="rect">
            <a:avLst/>
          </a:prstGeom>
          <a:noFill/>
          <a:ln w="9525">
            <a:noFill/>
            <a:miter lim="800000"/>
            <a:headEnd/>
            <a:tailEnd/>
          </a:ln>
        </p:spPr>
      </p:pic>
      <p:sp>
        <p:nvSpPr>
          <p:cNvPr id="65" name="Text Box 146"/>
          <p:cNvSpPr txBox="1">
            <a:spLocks noChangeArrowheads="1"/>
          </p:cNvSpPr>
          <p:nvPr/>
        </p:nvSpPr>
        <p:spPr bwMode="auto">
          <a:xfrm>
            <a:off x="8258560" y="2270608"/>
            <a:ext cx="936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sz="1400" b="1" dirty="0">
                <a:solidFill>
                  <a:prstClr val="black"/>
                </a:solidFill>
                <a:latin typeface="Arial" pitchFamily="34" charset="0"/>
              </a:rPr>
              <a:t>MCP</a:t>
            </a:r>
          </a:p>
        </p:txBody>
      </p:sp>
      <p:sp>
        <p:nvSpPr>
          <p:cNvPr id="10" name="矩形 9"/>
          <p:cNvSpPr/>
          <p:nvPr/>
        </p:nvSpPr>
        <p:spPr>
          <a:xfrm>
            <a:off x="9262564" y="1086549"/>
            <a:ext cx="649674" cy="968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grpSp>
        <p:nvGrpSpPr>
          <p:cNvPr id="12" name="组合 11"/>
          <p:cNvGrpSpPr/>
          <p:nvPr/>
        </p:nvGrpSpPr>
        <p:grpSpPr>
          <a:xfrm rot="898910">
            <a:off x="5178175" y="3633781"/>
            <a:ext cx="204094" cy="45719"/>
            <a:chOff x="-2177067" y="3283871"/>
            <a:chExt cx="205234" cy="256898"/>
          </a:xfrm>
        </p:grpSpPr>
        <p:sp>
          <p:nvSpPr>
            <p:cNvPr id="4" name="椭圆 3"/>
            <p:cNvSpPr/>
            <p:nvPr/>
          </p:nvSpPr>
          <p:spPr>
            <a:xfrm>
              <a:off x="-2177067" y="3358348"/>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49" name="椭圆 48"/>
            <p:cNvSpPr/>
            <p:nvPr/>
          </p:nvSpPr>
          <p:spPr>
            <a:xfrm>
              <a:off x="-2043965" y="3381725"/>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50" name="椭圆 49"/>
            <p:cNvSpPr/>
            <p:nvPr/>
          </p:nvSpPr>
          <p:spPr>
            <a:xfrm>
              <a:off x="-2124744" y="3461247"/>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52" name="椭圆 51"/>
            <p:cNvSpPr/>
            <p:nvPr/>
          </p:nvSpPr>
          <p:spPr>
            <a:xfrm>
              <a:off x="-2095026" y="3283871"/>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grpSp>
      <p:grpSp>
        <p:nvGrpSpPr>
          <p:cNvPr id="60" name="组合 59"/>
          <p:cNvGrpSpPr/>
          <p:nvPr/>
        </p:nvGrpSpPr>
        <p:grpSpPr>
          <a:xfrm rot="7873025">
            <a:off x="3131164" y="2610297"/>
            <a:ext cx="206288" cy="82985"/>
            <a:chOff x="-2177067" y="3283871"/>
            <a:chExt cx="205234" cy="256898"/>
          </a:xfrm>
        </p:grpSpPr>
        <p:sp>
          <p:nvSpPr>
            <p:cNvPr id="61" name="椭圆 60"/>
            <p:cNvSpPr/>
            <p:nvPr/>
          </p:nvSpPr>
          <p:spPr>
            <a:xfrm>
              <a:off x="-2177067" y="3358348"/>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62" name="椭圆 61"/>
            <p:cNvSpPr/>
            <p:nvPr/>
          </p:nvSpPr>
          <p:spPr>
            <a:xfrm>
              <a:off x="-2043965" y="3381725"/>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63" name="椭圆 62"/>
            <p:cNvSpPr/>
            <p:nvPr/>
          </p:nvSpPr>
          <p:spPr>
            <a:xfrm>
              <a:off x="-2124744" y="3461247"/>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64" name="椭圆 63"/>
            <p:cNvSpPr/>
            <p:nvPr/>
          </p:nvSpPr>
          <p:spPr>
            <a:xfrm>
              <a:off x="-2095026" y="3283871"/>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grpSp>
      <p:grpSp>
        <p:nvGrpSpPr>
          <p:cNvPr id="71" name="组合 70"/>
          <p:cNvGrpSpPr/>
          <p:nvPr/>
        </p:nvGrpSpPr>
        <p:grpSpPr>
          <a:xfrm>
            <a:off x="4698952" y="6197267"/>
            <a:ext cx="150652" cy="98880"/>
            <a:chOff x="-2177067" y="3283871"/>
            <a:chExt cx="205234" cy="256898"/>
          </a:xfrm>
        </p:grpSpPr>
        <p:sp>
          <p:nvSpPr>
            <p:cNvPr id="72" name="椭圆 71"/>
            <p:cNvSpPr/>
            <p:nvPr/>
          </p:nvSpPr>
          <p:spPr>
            <a:xfrm>
              <a:off x="-2177067" y="3358348"/>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73" name="椭圆 72"/>
            <p:cNvSpPr/>
            <p:nvPr/>
          </p:nvSpPr>
          <p:spPr>
            <a:xfrm>
              <a:off x="-2043965" y="3381725"/>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74" name="椭圆 73"/>
            <p:cNvSpPr/>
            <p:nvPr/>
          </p:nvSpPr>
          <p:spPr>
            <a:xfrm>
              <a:off x="-2124744" y="3461247"/>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75" name="椭圆 74"/>
            <p:cNvSpPr/>
            <p:nvPr/>
          </p:nvSpPr>
          <p:spPr>
            <a:xfrm>
              <a:off x="-2095026" y="3283871"/>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grpSp>
      <p:grpSp>
        <p:nvGrpSpPr>
          <p:cNvPr id="76" name="组合 75"/>
          <p:cNvGrpSpPr/>
          <p:nvPr/>
        </p:nvGrpSpPr>
        <p:grpSpPr>
          <a:xfrm rot="2515957">
            <a:off x="2659411" y="5786646"/>
            <a:ext cx="166154" cy="72006"/>
            <a:chOff x="-2177067" y="3283871"/>
            <a:chExt cx="205234" cy="256898"/>
          </a:xfrm>
        </p:grpSpPr>
        <p:sp>
          <p:nvSpPr>
            <p:cNvPr id="77" name="椭圆 76"/>
            <p:cNvSpPr/>
            <p:nvPr/>
          </p:nvSpPr>
          <p:spPr>
            <a:xfrm>
              <a:off x="-2177067" y="3358348"/>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78" name="椭圆 77"/>
            <p:cNvSpPr/>
            <p:nvPr/>
          </p:nvSpPr>
          <p:spPr>
            <a:xfrm>
              <a:off x="-2043965" y="3381725"/>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79" name="椭圆 78"/>
            <p:cNvSpPr/>
            <p:nvPr/>
          </p:nvSpPr>
          <p:spPr>
            <a:xfrm>
              <a:off x="-2124744" y="3461247"/>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80" name="椭圆 79"/>
            <p:cNvSpPr/>
            <p:nvPr/>
          </p:nvSpPr>
          <p:spPr>
            <a:xfrm>
              <a:off x="-2095026" y="3283871"/>
              <a:ext cx="72132" cy="7952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grpSp>
      <p:sp>
        <p:nvSpPr>
          <p:cNvPr id="22" name="任意多边形 21"/>
          <p:cNvSpPr/>
          <p:nvPr/>
        </p:nvSpPr>
        <p:spPr>
          <a:xfrm>
            <a:off x="8193398" y="2032108"/>
            <a:ext cx="684629" cy="1013502"/>
          </a:xfrm>
          <a:custGeom>
            <a:avLst/>
            <a:gdLst>
              <a:gd name="connsiteX0" fmla="*/ 25179 w 692489"/>
              <a:gd name="connsiteY0" fmla="*/ 654518 h 869950"/>
              <a:gd name="connsiteX1" fmla="*/ 34804 w 692489"/>
              <a:gd name="connsiteY1" fmla="*/ 798897 h 869950"/>
              <a:gd name="connsiteX2" fmla="*/ 362063 w 692489"/>
              <a:gd name="connsiteY2" fmla="*/ 866274 h 869950"/>
              <a:gd name="connsiteX3" fmla="*/ 660446 w 692489"/>
              <a:gd name="connsiteY3" fmla="*/ 693019 h 869950"/>
              <a:gd name="connsiteX4" fmla="*/ 670071 w 692489"/>
              <a:gd name="connsiteY4" fmla="*/ 0 h 8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89" h="869950">
                <a:moveTo>
                  <a:pt x="25179" y="654518"/>
                </a:moveTo>
                <a:cubicBezTo>
                  <a:pt x="1918" y="709061"/>
                  <a:pt x="-21343" y="763604"/>
                  <a:pt x="34804" y="798897"/>
                </a:cubicBezTo>
                <a:cubicBezTo>
                  <a:pt x="90951" y="834190"/>
                  <a:pt x="257790" y="883920"/>
                  <a:pt x="362063" y="866274"/>
                </a:cubicBezTo>
                <a:cubicBezTo>
                  <a:pt x="466336" y="848628"/>
                  <a:pt x="609111" y="837398"/>
                  <a:pt x="660446" y="693019"/>
                </a:cubicBezTo>
                <a:cubicBezTo>
                  <a:pt x="711781" y="548640"/>
                  <a:pt x="690926" y="274320"/>
                  <a:pt x="670071"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69"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3" name="矩形 12"/>
          <p:cNvSpPr/>
          <p:nvPr/>
        </p:nvSpPr>
        <p:spPr>
          <a:xfrm>
            <a:off x="-1836931" y="758986"/>
            <a:ext cx="3538232" cy="1184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296775" y="747328"/>
            <a:ext cx="1957894" cy="1075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bwMode="auto">
          <a:xfrm>
            <a:off x="1550228" y="925226"/>
            <a:ext cx="39885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lgn="ctr">
              <a:defRPr/>
            </a:pPr>
            <a:r>
              <a:rPr lang="en-US" altLang="zh-CN" sz="2800" b="1" dirty="0">
                <a:solidFill>
                  <a:srgbClr val="003366"/>
                </a:solidFill>
                <a:latin typeface="黑体" panose="02010609060101010101" pitchFamily="49" charset="-122"/>
                <a:ea typeface="黑体" panose="02010609060101010101" pitchFamily="49" charset="-122"/>
              </a:rPr>
              <a:t>IMS Mass Measurements</a:t>
            </a:r>
            <a:endParaRPr lang="zh-CN" altLang="en-US" sz="2800" b="1" dirty="0">
              <a:solidFill>
                <a:srgbClr val="003366"/>
              </a:solidFill>
              <a:latin typeface="黑体" panose="02010609060101010101" pitchFamily="49" charset="-122"/>
              <a:ea typeface="黑体" panose="02010609060101010101" pitchFamily="49" charset="-122"/>
            </a:endParaRPr>
          </a:p>
        </p:txBody>
      </p:sp>
      <p:cxnSp>
        <p:nvCxnSpPr>
          <p:cNvPr id="67" name="直接连接符 66"/>
          <p:cNvCxnSpPr/>
          <p:nvPr/>
        </p:nvCxnSpPr>
        <p:spPr>
          <a:xfrm>
            <a:off x="5614486" y="5858652"/>
            <a:ext cx="102332" cy="191458"/>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圆角矩形标注 80"/>
          <p:cNvSpPr/>
          <p:nvPr/>
        </p:nvSpPr>
        <p:spPr>
          <a:xfrm>
            <a:off x="6730662" y="6113432"/>
            <a:ext cx="2298414" cy="612648"/>
          </a:xfrm>
          <a:prstGeom prst="wedgeRoundRectCallout">
            <a:avLst>
              <a:gd name="adj1" fmla="val -91006"/>
              <a:gd name="adj2" fmla="val -62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Target</a:t>
            </a:r>
          </a:p>
          <a:p>
            <a:pPr algn="ctr"/>
            <a:r>
              <a:rPr lang="en-US" altLang="zh-CN" b="1" dirty="0" smtClean="0"/>
              <a:t>10-15 mm </a:t>
            </a:r>
            <a:r>
              <a:rPr lang="en-US" altLang="zh-CN" b="1" baseline="30000" dirty="0" smtClean="0"/>
              <a:t>11</a:t>
            </a:r>
            <a:r>
              <a:rPr lang="en-US" altLang="zh-CN" b="1" dirty="0" smtClean="0"/>
              <a:t>Be</a:t>
            </a:r>
            <a:endParaRPr lang="zh-CN" altLang="en-US" b="1" dirty="0"/>
          </a:p>
        </p:txBody>
      </p:sp>
      <p:cxnSp>
        <p:nvCxnSpPr>
          <p:cNvPr id="16" name="直接箭头连接符 15"/>
          <p:cNvCxnSpPr/>
          <p:nvPr/>
        </p:nvCxnSpPr>
        <p:spPr>
          <a:xfrm flipV="1">
            <a:off x="9358183" y="4502855"/>
            <a:ext cx="1138331" cy="296267"/>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 Box 147"/>
          <p:cNvSpPr txBox="1">
            <a:spLocks noChangeArrowheads="1"/>
          </p:cNvSpPr>
          <p:nvPr/>
        </p:nvSpPr>
        <p:spPr bwMode="auto">
          <a:xfrm>
            <a:off x="10154149" y="5256520"/>
            <a:ext cx="18251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b="1" dirty="0">
                <a:latin typeface="Arial" pitchFamily="34" charset="0"/>
              </a:rPr>
              <a:t>TOF Detector</a:t>
            </a:r>
          </a:p>
        </p:txBody>
      </p:sp>
      <p:sp>
        <p:nvSpPr>
          <p:cNvPr id="8" name="圆角矩形标注 7"/>
          <p:cNvSpPr/>
          <p:nvPr/>
        </p:nvSpPr>
        <p:spPr>
          <a:xfrm>
            <a:off x="6674903" y="638298"/>
            <a:ext cx="3821611" cy="2302098"/>
          </a:xfrm>
          <a:prstGeom prst="wedgeRoundRectCallout">
            <a:avLst>
              <a:gd name="adj1" fmla="val 16816"/>
              <a:gd name="adj2" fmla="val 136436"/>
              <a:gd name="adj3" fmla="val 16667"/>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宋体" panose="02010600030101010101" pitchFamily="2" charset="-122"/>
            </a:endParaRPr>
          </a:p>
        </p:txBody>
      </p:sp>
      <p:sp>
        <p:nvSpPr>
          <p:cNvPr id="83"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292089279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nodeType="afterEffect">
                                  <p:stCondLst>
                                    <p:cond delay="0"/>
                                  </p:stCondLst>
                                  <p:childTnLst>
                                    <p:animMotion origin="layout" path="M -2.91667E-6 -1.85185E-6 L -0.02903 0.00741 L -0.06679 0.01343 L -0.06758 -0.02662 L -0.09648 -0.03565 L -0.11172 -0.10069 L -0.12057 -0.13194 L -0.13268 -0.14375 L -0.16875 -0.15694 L -0.16875 -0.15671 L -0.16875 -0.15694 " pathEditMode="relative" rAng="0" ptsTypes="AAAAAAAAAAA">
                                      <p:cBhvr>
                                        <p:cTn id="9" dur="1000" fill="hold"/>
                                        <p:tgtEl>
                                          <p:spTgt spid="12"/>
                                        </p:tgtEl>
                                        <p:attrNameLst>
                                          <p:attrName>ppt_x</p:attrName>
                                          <p:attrName>ppt_y</p:attrName>
                                        </p:attrNameLst>
                                      </p:cBhvr>
                                      <p:rCtr x="-8438" y="-7176"/>
                                    </p:animMotion>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par>
                          <p:cTn id="16" fill="hold">
                            <p:stCondLst>
                              <p:cond delay="1000"/>
                            </p:stCondLst>
                            <p:childTnLst>
                              <p:par>
                                <p:cTn id="17" presetID="0" presetClass="path" presetSubtype="0" fill="hold" nodeType="afterEffect">
                                  <p:stCondLst>
                                    <p:cond delay="0"/>
                                  </p:stCondLst>
                                  <p:childTnLst>
                                    <p:animMotion origin="layout" path="M -4.375E-6 -4.07407E-6 L 0.02891 0.01806 L 0.03217 0.02639 L 0.02422 0.0375 L -0.07903 0.24445 L -0.08294 0.28195 L -0.09466 0.3125 L -0.09687 0.33612 L -0.06106 0.44167 L -0.0414 0.4625 " pathEditMode="relative" rAng="0" ptsTypes="AAAAAAAAAA">
                                      <p:cBhvr>
                                        <p:cTn id="18" dur="1000" fill="hold"/>
                                        <p:tgtEl>
                                          <p:spTgt spid="60"/>
                                        </p:tgtEl>
                                        <p:attrNameLst>
                                          <p:attrName>ppt_x</p:attrName>
                                          <p:attrName>ppt_y</p:attrName>
                                        </p:attrNameLst>
                                      </p:cBhvr>
                                      <p:rCtr x="-3242" y="23125"/>
                                    </p:animMotion>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60"/>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par>
                          <p:cTn id="25" fill="hold">
                            <p:stCondLst>
                              <p:cond delay="2000"/>
                            </p:stCondLst>
                            <p:childTnLst>
                              <p:par>
                                <p:cTn id="26" presetID="0" presetClass="path" presetSubtype="0" repeatCount="indefinite" fill="hold" nodeType="afterEffect">
                                  <p:stCondLst>
                                    <p:cond delay="0"/>
                                  </p:stCondLst>
                                  <p:endCondLst>
                                    <p:cond evt="onNext" delay="0">
                                      <p:tgtEl>
                                        <p:sldTgt/>
                                      </p:tgtEl>
                                    </p:cond>
                                  </p:endCondLst>
                                  <p:childTnLst>
                                    <p:animMotion origin="layout" path="M -0.00091 -0.00393 L 0.01393 0.02246 L 0.02878 0.03218 L 0.11081 0.06551 L 0.14049 0.06412 L 0.18893 0.04607 L 0.20924 0.02523 L 0.22878 -0.01782 L 0.22565 -0.05532 L 0.20924 -0.09699 L 0.19518 -0.10949 L 0.1069 -0.14282 L 0.08112 -0.14143 L 0.02956 -0.11782 L 0.01315 -0.09838 L -0.00482 -0.06504 L -0.00703 -0.04838 L -0.00091 -0.00393 Z " pathEditMode="relative" rAng="0" ptsTypes="AAAAAAAAAAAAAAAAAA">
                                      <p:cBhvr>
                                        <p:cTn id="27" dur="300" fill="hold"/>
                                        <p:tgtEl>
                                          <p:spTgt spid="76"/>
                                        </p:tgtEl>
                                        <p:attrNameLst>
                                          <p:attrName>ppt_x</p:attrName>
                                          <p:attrName>ppt_y</p:attrName>
                                        </p:attrNameLst>
                                      </p:cBhvr>
                                      <p:rCtr x="11172" y="-3472"/>
                                    </p:animMotion>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par>
                          <p:cTn id="35" fill="hold">
                            <p:stCondLst>
                              <p:cond delay="0"/>
                            </p:stCondLst>
                            <p:childTnLst>
                              <p:par>
                                <p:cTn id="36" presetID="0" presetClass="path" presetSubtype="0" fill="hold" nodeType="afterEffect">
                                  <p:stCondLst>
                                    <p:cond delay="0"/>
                                  </p:stCondLst>
                                  <p:childTnLst>
                                    <p:animMotion origin="layout" path="M -0.01172 0.00347 L 0.02161 0.00347 L 0.0414 -0.00463 L 0.06015 -0.01782 L 0.06744 -0.03634 L 0.06744 -0.03611 " pathEditMode="relative" rAng="0" ptsTypes="AAAAAA">
                                      <p:cBhvr>
                                        <p:cTn id="37" dur="100" fill="hold"/>
                                        <p:tgtEl>
                                          <p:spTgt spid="71"/>
                                        </p:tgtEl>
                                        <p:attrNameLst>
                                          <p:attrName>ppt_x</p:attrName>
                                          <p:attrName>ppt_y</p:attrName>
                                        </p:attrNameLst>
                                      </p:cBhvr>
                                      <p:rCtr x="3958" y="-1991"/>
                                    </p:animMotion>
                                  </p:childTnLst>
                                </p:cTn>
                              </p:par>
                            </p:childTnLst>
                          </p:cTn>
                        </p:par>
                        <p:par>
                          <p:cTn id="38" fill="hold">
                            <p:stCondLst>
                              <p:cond delay="100"/>
                            </p:stCondLst>
                            <p:childTnLst>
                              <p:par>
                                <p:cTn id="39" presetID="1" presetClass="exit" presetSubtype="0" fill="hold" nodeType="afterEffect">
                                  <p:stCondLst>
                                    <p:cond delay="0"/>
                                  </p:stCondLst>
                                  <p:childTnLst>
                                    <p:set>
                                      <p:cBhvr>
                                        <p:cTn id="40" dur="1" fill="hold">
                                          <p:stCondLst>
                                            <p:cond delay="0"/>
                                          </p:stCondLst>
                                        </p:cTn>
                                        <p:tgtEl>
                                          <p:spTgt spid="71"/>
                                        </p:tgtEl>
                                        <p:attrNameLst>
                                          <p:attrName>style.visibility</p:attrName>
                                        </p:attrNameLst>
                                      </p:cBhvr>
                                      <p:to>
                                        <p:strVal val="hidden"/>
                                      </p:to>
                                    </p:set>
                                  </p:childTnLst>
                                </p:cTn>
                              </p:par>
                            </p:childTnLst>
                          </p:cTn>
                        </p:par>
                        <p:par>
                          <p:cTn id="41" fill="hold">
                            <p:stCondLst>
                              <p:cond delay="100"/>
                            </p:stCondLst>
                            <p:childTnLst>
                              <p:par>
                                <p:cTn id="42" presetID="1"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par>
                          <p:cTn id="48" fill="hold">
                            <p:stCondLst>
                              <p:cond delay="100"/>
                            </p:stCondLst>
                            <p:childTnLst>
                              <p:par>
                                <p:cTn id="49" presetID="0" presetClass="path" presetSubtype="0" fill="hold" grpId="1" nodeType="afterEffect">
                                  <p:stCondLst>
                                    <p:cond delay="0"/>
                                  </p:stCondLst>
                                  <p:childTnLst>
                                    <p:animMotion origin="layout" path="M 5E-6 3.7037E-7 L 0.0224 -0.0206 L 0.03972 -0.03982 L 0.0586 -0.08565 L 0.06524 -0.12245 L 0.06029 -0.16574 L 0.08112 -0.21852 L 0.1211 -0.25926 L 0.18568 -0.2669 L 0.20821 -0.25764 L 0.20521 -0.25764 " pathEditMode="relative" rAng="0" ptsTypes="AAAAAAAAAAA">
                                      <p:cBhvr>
                                        <p:cTn id="50" dur="500" fill="hold"/>
                                        <p:tgtEl>
                                          <p:spTgt spid="18"/>
                                        </p:tgtEl>
                                        <p:attrNameLst>
                                          <p:attrName>ppt_x</p:attrName>
                                          <p:attrName>ppt_y</p:attrName>
                                        </p:attrNameLst>
                                      </p:cBhvr>
                                      <p:rCtr x="10404" y="-13356"/>
                                    </p:animMotion>
                                  </p:childTnLst>
                                </p:cTn>
                              </p:par>
                              <p:par>
                                <p:cTn id="51" presetID="0" presetClass="path" presetSubtype="0" fill="hold" grpId="1" nodeType="withEffect">
                                  <p:stCondLst>
                                    <p:cond delay="0"/>
                                  </p:stCondLst>
                                  <p:childTnLst>
                                    <p:animMotion origin="layout" path="M -3.95833E-6 -2.96296E-6 L 0.01433 -0.01296 L 0.02592 -0.03102 L 0.04584 -0.08102 L 0.04883 -0.1169 L 0.04649 -0.15185 L 0.0517 -0.18102 L 0.06719 -0.21713 L 0.09141 -0.2419 L 0.10274 -0.25416 L 0.16862 -0.26504 L 0.19753 -0.24467 L 0.19753 -0.24444 " pathEditMode="relative" rAng="0" ptsTypes="AAAAAAAAAAAAA">
                                      <p:cBhvr>
                                        <p:cTn id="52" dur="500" fill="hold"/>
                                        <p:tgtEl>
                                          <p:spTgt spid="14"/>
                                        </p:tgtEl>
                                        <p:attrNameLst>
                                          <p:attrName>ppt_x</p:attrName>
                                          <p:attrName>ppt_y</p:attrName>
                                        </p:attrNameLst>
                                      </p:cBhvr>
                                      <p:rCtr x="9870" y="-13264"/>
                                    </p:animMotion>
                                  </p:childTnLst>
                                </p:cTn>
                              </p:par>
                              <p:par>
                                <p:cTn id="53" presetID="0" presetClass="path" presetSubtype="0" fill="hold" grpId="1" nodeType="withEffect">
                                  <p:stCondLst>
                                    <p:cond delay="0"/>
                                  </p:stCondLst>
                                  <p:childTnLst>
                                    <p:animMotion origin="layout" path="M -3.95833E-6 -3.33333E-6 L 0.01745 -0.01805 L 0.04011 -0.07777 L 0.04011 -0.13055 L 0.03907 -0.15 L 0.03907 -0.14977 " pathEditMode="relative" rAng="0" ptsTypes="AAAAAA">
                                      <p:cBhvr>
                                        <p:cTn id="54" dur="500" fill="hold"/>
                                        <p:tgtEl>
                                          <p:spTgt spid="19"/>
                                        </p:tgtEl>
                                        <p:attrNameLst>
                                          <p:attrName>ppt_x</p:attrName>
                                          <p:attrName>ppt_y</p:attrName>
                                        </p:attrNameLst>
                                      </p:cBhvr>
                                      <p:rCtr x="2005" y="-7500"/>
                                    </p:animMotion>
                                  </p:childTnLst>
                                </p:cTn>
                              </p:par>
                            </p:childTnLst>
                          </p:cTn>
                        </p:par>
                        <p:par>
                          <p:cTn id="55" fill="hold">
                            <p:stCondLst>
                              <p:cond delay="600"/>
                            </p:stCondLst>
                            <p:childTnLst>
                              <p:par>
                                <p:cTn id="56" presetID="1" presetClass="exit" presetSubtype="0" fill="hold" grpId="2" nodeType="after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par>
                          <p:cTn id="58" fill="hold">
                            <p:stCondLst>
                              <p:cond delay="600"/>
                            </p:stCondLst>
                            <p:childTnLst>
                              <p:par>
                                <p:cTn id="59" presetID="1" presetClass="exit" presetSubtype="0" fill="hold" grpId="2"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par>
                          <p:cTn id="61" fill="hold">
                            <p:stCondLst>
                              <p:cond delay="600"/>
                            </p:stCondLst>
                            <p:childTnLst>
                              <p:par>
                                <p:cTn id="62" presetID="1" presetClass="exit" presetSubtype="0" fill="hold" grpId="2"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childTnLst>
                                </p:cTn>
                              </p:par>
                            </p:childTnLst>
                          </p:cTn>
                        </p:par>
                        <p:par>
                          <p:cTn id="68" fill="hold">
                            <p:stCondLst>
                              <p:cond delay="600"/>
                            </p:stCondLst>
                            <p:childTnLst>
                              <p:par>
                                <p:cTn id="69" presetID="0" presetClass="path" presetSubtype="0" repeatCount="indefinite" fill="hold" grpId="1" nodeType="afterEffect">
                                  <p:stCondLst>
                                    <p:cond delay="0"/>
                                  </p:stCondLst>
                                  <p:endCondLst>
                                    <p:cond evt="onNext" delay="0">
                                      <p:tgtEl>
                                        <p:sldTgt/>
                                      </p:tgtEl>
                                    </p:cond>
                                  </p:endCondLst>
                                  <p:childTnLst>
                                    <p:animMotion origin="layout" path="M -3.125E-6 2.96296E-6 L 0.03151 0.01389 L 0.075 0.03055 L 0.09245 0.03889 L 0.11237 0.08611 L 0.10912 0.11527 L 0.08854 0.13889 L 0.04349 0.15833 L 0.02683 0.15972 L -0.01901 0.14166 L -0.06093 0.12361 L -0.07591 0.09583 L -0.08294 0.05139 L -0.06953 0.025 L -0.0332 0.01111 L -3.125E-6 2.96296E-6 Z " pathEditMode="relative" rAng="0" ptsTypes="AAAAAAAAAAAAAAAA">
                                      <p:cBhvr>
                                        <p:cTn id="70" dur="1000" fill="hold"/>
                                        <p:tgtEl>
                                          <p:spTgt spid="21"/>
                                        </p:tgtEl>
                                        <p:attrNameLst>
                                          <p:attrName>ppt_x</p:attrName>
                                          <p:attrName>ppt_y</p:attrName>
                                        </p:attrNameLst>
                                      </p:cBhvr>
                                      <p:rCtr x="1471" y="7986"/>
                                    </p:animMotion>
                                  </p:childTnLst>
                                </p:cTn>
                              </p:par>
                              <p:par>
                                <p:cTn id="71" presetID="0" presetClass="path" presetSubtype="0" repeatCount="indefinite" fill="hold" grpId="1" nodeType="withEffect">
                                  <p:stCondLst>
                                    <p:cond delay="0"/>
                                  </p:stCondLst>
                                  <p:endCondLst>
                                    <p:cond evt="onNext" delay="0">
                                      <p:tgtEl>
                                        <p:sldTgt/>
                                      </p:tgtEl>
                                    </p:cond>
                                  </p:endCondLst>
                                  <p:childTnLst>
                                    <p:animMotion origin="layout" path="M -1.25E-6 3.33333E-6 L 0.0457 0.02083 L 0.06185 0.02639 L 0.07982 0.03611 L 0.09961 0.08611 L 0.09375 0.1125 L 0.07266 0.14166 L 0.0293 0.15277 L -0.00898 0.14861 L -0.06367 0.12639 L -0.08659 0.10972 L -0.10351 0.05833 L -0.09219 0.02083 L -0.0457 0.00277 L -0.0164 -0.00139 L -1.25E-6 3.33333E-6 Z " pathEditMode="relative" rAng="0" ptsTypes="AAAAAAAAAAAAAAAA">
                                      <p:cBhvr>
                                        <p:cTn id="72" dur="500" fill="hold"/>
                                        <p:tgtEl>
                                          <p:spTgt spid="23"/>
                                        </p:tgtEl>
                                        <p:attrNameLst>
                                          <p:attrName>ppt_x</p:attrName>
                                          <p:attrName>ppt_y</p:attrName>
                                        </p:attrNameLst>
                                      </p:cBhvr>
                                      <p:rCtr x="-195" y="7569"/>
                                    </p:animMotion>
                                  </p:childTnLst>
                                </p:cTn>
                              </p:par>
                              <p:par>
                                <p:cTn id="73" presetID="63" presetClass="path" presetSubtype="0" repeatCount="indefinite" fill="hold" nodeType="withEffect">
                                  <p:stCondLst>
                                    <p:cond delay="0"/>
                                  </p:stCondLst>
                                  <p:endCondLst>
                                    <p:cond evt="onNext" delay="0">
                                      <p:tgtEl>
                                        <p:sldTgt/>
                                      </p:tgtEl>
                                    </p:cond>
                                  </p:endCondLst>
                                  <p:childTnLst>
                                    <p:animMotion origin="layout" path="M 2.91667E-6 2.77556E-17 L 1.9608 2.77556E-17 " pathEditMode="relative" rAng="0" ptsTypes="AA">
                                      <p:cBhvr>
                                        <p:cTn id="74" dur="5000" fill="hold"/>
                                        <p:tgtEl>
                                          <p:spTgt spid="24"/>
                                        </p:tgtEl>
                                        <p:attrNameLst>
                                          <p:attrName>ppt_x</p:attrName>
                                          <p:attrName>ppt_y</p:attrName>
                                        </p:attrNameLst>
                                      </p:cBhvr>
                                      <p:rCtr x="98034" y="0"/>
                                    </p:animMotion>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0" presetClass="path" presetSubtype="0" repeatCount="indefinite" fill="hold" grpId="1" nodeType="withEffect">
                                  <p:stCondLst>
                                    <p:cond delay="0"/>
                                  </p:stCondLst>
                                  <p:endCondLst>
                                    <p:cond evt="onNext" delay="0">
                                      <p:tgtEl>
                                        <p:sldTgt/>
                                      </p:tgtEl>
                                    </p:cond>
                                  </p:endCondLst>
                                  <p:childTnLst>
                                    <p:animMotion origin="layout" path="M 2.70833E-6 0.01528 L -0.00078 0.02616 L -0.00495 0.03704 L -0.01146 0.04676 L -0.01979 0.05278 L -0.0306 0.05046 L -0.04011 0.04144 L -0.04479 0.02894 L -0.0461 0.01528 L -0.04297 -1.11111E-6 L -0.03854 -0.01065 L -0.02852 -0.01574 L -0.0155 -0.01551 L -0.00586 -0.00648 L 2.70833E-6 0.01528 Z " pathEditMode="relative" rAng="0" ptsTypes="AAAAAAAAAAAAAAA">
                                      <p:cBhvr>
                                        <p:cTn id="78" dur="1000" fill="hold"/>
                                        <p:tgtEl>
                                          <p:spTgt spid="36"/>
                                        </p:tgtEl>
                                        <p:attrNameLst>
                                          <p:attrName>ppt_x</p:attrName>
                                          <p:attrName>ppt_y</p:attrName>
                                        </p:attrNameLst>
                                      </p:cBhvr>
                                      <p:rCtr x="-2305" y="324"/>
                                    </p:animMotion>
                                  </p:childTnLst>
                                </p:cTn>
                              </p:par>
                              <p:par>
                                <p:cTn id="79" presetID="1"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37" presetClass="path" presetSubtype="0" repeatCount="indefinite" fill="hold" nodeType="withEffect">
                                  <p:stCondLst>
                                    <p:cond delay="0"/>
                                  </p:stCondLst>
                                  <p:endCondLst>
                                    <p:cond evt="onNext" delay="0">
                                      <p:tgtEl>
                                        <p:sldTgt/>
                                      </p:tgtEl>
                                    </p:cond>
                                  </p:endCondLst>
                                  <p:childTnLst>
                                    <p:animMotion origin="layout" path="M 2.5E-6 -2.59259E-6 L 0.01901 -0.03403 C 0.02304 -0.04166 0.02929 -0.0449 0.03541 -0.0449 C 0.04271 -0.0449 0.04857 -0.04166 0.0526 -0.03403 L 0.07213 -2.59259E-6 " pathEditMode="relative" rAng="0" ptsTypes="AAAAA">
                                      <p:cBhvr>
                                        <p:cTn id="82" dur="1000" fill="hold"/>
                                        <p:tgtEl>
                                          <p:spTgt spid="40"/>
                                        </p:tgtEl>
                                        <p:attrNameLst>
                                          <p:attrName>ppt_x</p:attrName>
                                          <p:attrName>ppt_y</p:attrName>
                                        </p:attrNameLst>
                                      </p:cBhvr>
                                      <p:rCtr x="3607" y="-2245"/>
                                    </p:animMotion>
                                  </p:childTnLst>
                                </p:cTn>
                              </p:par>
                              <p:par>
                                <p:cTn id="83" presetID="35" presetClass="emph" presetSubtype="0" repeatCount="indefinite" fill="hold" grpId="0" nodeType="withEffect">
                                  <p:stCondLst>
                                    <p:cond delay="500"/>
                                  </p:stCondLst>
                                  <p:endCondLst>
                                    <p:cond evt="onNext" delay="0">
                                      <p:tgtEl>
                                        <p:sldTgt/>
                                      </p:tgtEl>
                                    </p:cond>
                                  </p:endCondLst>
                                  <p:childTnLst>
                                    <p:anim calcmode="discrete" valueType="str">
                                      <p:cBhvr>
                                        <p:cTn id="84" dur="1000" fill="hold"/>
                                        <p:tgtEl>
                                          <p:spTgt spid="5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8" grpId="0" animBg="1"/>
      <p:bldP spid="18" grpId="1" animBg="1"/>
      <p:bldP spid="18" grpId="2" animBg="1"/>
      <p:bldP spid="19" grpId="0" animBg="1"/>
      <p:bldP spid="19" grpId="1" animBg="1"/>
      <p:bldP spid="19" grpId="2" animBg="1"/>
      <p:bldP spid="21" grpId="0" animBg="1"/>
      <p:bldP spid="21" grpId="1" animBg="1"/>
      <p:bldP spid="23" grpId="0" animBg="1"/>
      <p:bldP spid="23" grpId="1" animBg="1"/>
      <p:bldP spid="36" grpId="0" animBg="1"/>
      <p:bldP spid="36" grpId="1"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6202733" y="3750450"/>
            <a:ext cx="181821"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sp>
        <p:nvSpPr>
          <p:cNvPr id="39940" name="Rectangle 3"/>
          <p:cNvSpPr>
            <a:spLocks noChangeArrowheads="1"/>
          </p:cNvSpPr>
          <p:nvPr/>
        </p:nvSpPr>
        <p:spPr bwMode="auto">
          <a:xfrm>
            <a:off x="6058269" y="3786961"/>
            <a:ext cx="181822"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pic>
        <p:nvPicPr>
          <p:cNvPr id="39941" name="Picture 4"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1143000"/>
            <a:ext cx="76485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5"/>
          <p:cNvSpPr>
            <a:spLocks noChangeShapeType="1"/>
          </p:cNvSpPr>
          <p:nvPr/>
        </p:nvSpPr>
        <p:spPr bwMode="auto">
          <a:xfrm flipV="1">
            <a:off x="2692400" y="1919287"/>
            <a:ext cx="720725" cy="360362"/>
          </a:xfrm>
          <a:prstGeom prst="line">
            <a:avLst/>
          </a:prstGeom>
          <a:noFill/>
          <a:ln w="508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0" hangingPunct="0">
              <a:defRPr/>
            </a:pPr>
            <a:endParaRPr lang="zh-CN" altLang="en-US">
              <a:solidFill>
                <a:srgbClr val="FFFFFF"/>
              </a:solidFill>
              <a:latin typeface="Arial" panose="020B0604020202020204" pitchFamily="34" charset="0"/>
            </a:endParaRPr>
          </a:p>
        </p:txBody>
      </p:sp>
      <p:sp>
        <p:nvSpPr>
          <p:cNvPr id="39943" name="Text Box 6"/>
          <p:cNvSpPr txBox="1">
            <a:spLocks noChangeArrowheads="1"/>
          </p:cNvSpPr>
          <p:nvPr/>
        </p:nvSpPr>
        <p:spPr bwMode="auto">
          <a:xfrm rot="20070299">
            <a:off x="2255116" y="1700680"/>
            <a:ext cx="1234931" cy="40229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000" b="1">
                <a:solidFill>
                  <a:srgbClr val="990033"/>
                </a:solidFill>
              </a:rPr>
              <a:t>Injection</a:t>
            </a:r>
          </a:p>
        </p:txBody>
      </p:sp>
      <p:sp>
        <p:nvSpPr>
          <p:cNvPr id="39944" name="Text Box 7"/>
          <p:cNvSpPr txBox="1">
            <a:spLocks noChangeArrowheads="1"/>
          </p:cNvSpPr>
          <p:nvPr/>
        </p:nvSpPr>
        <p:spPr bwMode="auto">
          <a:xfrm rot="18612192">
            <a:off x="8656077" y="1302575"/>
            <a:ext cx="813919" cy="52540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800" b="1" dirty="0" err="1">
                <a:solidFill>
                  <a:srgbClr val="990033"/>
                </a:solidFill>
              </a:rPr>
              <a:t>ToF</a:t>
            </a:r>
            <a:endParaRPr lang="en-US" altLang="zh-CN" sz="2800" b="1" dirty="0">
              <a:solidFill>
                <a:srgbClr val="990033"/>
              </a:solidFill>
            </a:endParaRPr>
          </a:p>
        </p:txBody>
      </p:sp>
      <p:sp>
        <p:nvSpPr>
          <p:cNvPr id="1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mc:AlternateContent xmlns:mc="http://schemas.openxmlformats.org/markup-compatibility/2006">
        <mc:Choice xmlns:a14="http://schemas.microsoft.com/office/drawing/2010/main" Requires="a14">
          <p:sp>
            <p:nvSpPr>
              <p:cNvPr id="2" name="文本框 1"/>
              <p:cNvSpPr txBox="1"/>
              <p:nvPr/>
            </p:nvSpPr>
            <p:spPr>
              <a:xfrm>
                <a:off x="4104689" y="2836743"/>
                <a:ext cx="3662476" cy="1091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rgbClr val="000066"/>
                          </a:solidFill>
                          <a:latin typeface="Cambria Math" panose="02040503050406030204" pitchFamily="18" charset="0"/>
                        </a:rPr>
                        <m:t>𝑻</m:t>
                      </m:r>
                      <m:r>
                        <a:rPr lang="en-US" altLang="zh-CN" sz="2400" b="1" i="1" smtClean="0">
                          <a:solidFill>
                            <a:srgbClr val="000066"/>
                          </a:solidFill>
                          <a:latin typeface="Cambria Math" panose="02040503050406030204" pitchFamily="18" charset="0"/>
                        </a:rPr>
                        <m:t>=</m:t>
                      </m:r>
                      <m:f>
                        <m:fPr>
                          <m:ctrlPr>
                            <a:rPr lang="en-US" altLang="zh-CN" sz="2400" b="1" i="1" smtClean="0">
                              <a:solidFill>
                                <a:srgbClr val="000066"/>
                              </a:solidFill>
                              <a:latin typeface="Cambria Math" panose="02040503050406030204" pitchFamily="18" charset="0"/>
                            </a:rPr>
                          </m:ctrlPr>
                        </m:fPr>
                        <m:num>
                          <m:r>
                            <a:rPr lang="en-US" altLang="zh-CN" sz="2400" b="1" i="1" smtClean="0">
                              <a:solidFill>
                                <a:srgbClr val="000066"/>
                              </a:solidFill>
                              <a:latin typeface="Cambria Math" panose="02040503050406030204" pitchFamily="18" charset="0"/>
                            </a:rPr>
                            <m:t>𝑳</m:t>
                          </m:r>
                        </m:num>
                        <m:den>
                          <m:r>
                            <a:rPr lang="en-US" altLang="zh-CN" sz="2400" b="1" i="1" smtClean="0">
                              <a:solidFill>
                                <a:srgbClr val="000066"/>
                              </a:solidFill>
                              <a:latin typeface="Cambria Math" panose="02040503050406030204" pitchFamily="18" charset="0"/>
                            </a:rPr>
                            <m:t>𝒄</m:t>
                          </m:r>
                        </m:den>
                      </m:f>
                      <m:rad>
                        <m:radPr>
                          <m:degHide m:val="on"/>
                          <m:ctrlPr>
                            <a:rPr lang="en-US" altLang="zh-CN" sz="2400" b="1" i="1" smtClean="0">
                              <a:solidFill>
                                <a:srgbClr val="000066"/>
                              </a:solidFill>
                              <a:latin typeface="Cambria Math" panose="02040503050406030204" pitchFamily="18" charset="0"/>
                            </a:rPr>
                          </m:ctrlPr>
                        </m:radPr>
                        <m:deg/>
                        <m:e>
                          <m:r>
                            <a:rPr lang="en-US" altLang="zh-CN" sz="2400" b="1" i="1" smtClean="0">
                              <a:solidFill>
                                <a:srgbClr val="000066"/>
                              </a:solidFill>
                              <a:latin typeface="Cambria Math" panose="02040503050406030204" pitchFamily="18" charset="0"/>
                            </a:rPr>
                            <m:t>𝟏</m:t>
                          </m:r>
                          <m:r>
                            <a:rPr lang="en-US" altLang="zh-CN" sz="2400" b="1" i="1" smtClean="0">
                              <a:solidFill>
                                <a:srgbClr val="000066"/>
                              </a:solidFill>
                              <a:latin typeface="Cambria Math" panose="02040503050406030204" pitchFamily="18" charset="0"/>
                            </a:rPr>
                            <m:t>+</m:t>
                          </m:r>
                          <m:sSup>
                            <m:sSupPr>
                              <m:ctrlPr>
                                <a:rPr lang="en-US" altLang="zh-CN" sz="2400" b="1" i="1" smtClean="0">
                                  <a:solidFill>
                                    <a:srgbClr val="000066"/>
                                  </a:solidFill>
                                  <a:latin typeface="Cambria Math" panose="02040503050406030204" pitchFamily="18" charset="0"/>
                                </a:rPr>
                              </m:ctrlPr>
                            </m:sSupPr>
                            <m:e>
                              <m:d>
                                <m:dPr>
                                  <m:ctrlPr>
                                    <a:rPr lang="en-US" altLang="zh-CN" sz="2400" b="1" i="1" smtClean="0">
                                      <a:solidFill>
                                        <a:srgbClr val="000066"/>
                                      </a:solidFill>
                                      <a:latin typeface="Cambria Math" panose="02040503050406030204" pitchFamily="18" charset="0"/>
                                    </a:rPr>
                                  </m:ctrlPr>
                                </m:dPr>
                                <m:e>
                                  <m:f>
                                    <m:fPr>
                                      <m:ctrlPr>
                                        <a:rPr lang="en-US" altLang="zh-CN" sz="2400" b="1" i="1" smtClean="0">
                                          <a:solidFill>
                                            <a:srgbClr val="000066"/>
                                          </a:solidFill>
                                          <a:latin typeface="Cambria Math" panose="02040503050406030204" pitchFamily="18" charset="0"/>
                                        </a:rPr>
                                      </m:ctrlPr>
                                    </m:fPr>
                                    <m:num>
                                      <m:r>
                                        <a:rPr lang="en-US" altLang="zh-CN" sz="2400" b="1" i="1" smtClean="0">
                                          <a:solidFill>
                                            <a:srgbClr val="000066"/>
                                          </a:solidFill>
                                          <a:latin typeface="Cambria Math" panose="02040503050406030204" pitchFamily="18" charset="0"/>
                                        </a:rPr>
                                        <m:t>𝒎𝒄</m:t>
                                      </m:r>
                                    </m:num>
                                    <m:den>
                                      <m:r>
                                        <a:rPr lang="en-US" altLang="zh-CN" sz="2400" b="1" i="1" smtClean="0">
                                          <a:solidFill>
                                            <a:srgbClr val="000066"/>
                                          </a:solidFill>
                                          <a:latin typeface="Cambria Math" panose="02040503050406030204" pitchFamily="18" charset="0"/>
                                        </a:rPr>
                                        <m:t>𝒒</m:t>
                                      </m:r>
                                    </m:den>
                                  </m:f>
                                </m:e>
                              </m:d>
                            </m:e>
                            <m:sup>
                              <m:r>
                                <a:rPr lang="en-US" altLang="zh-CN" sz="2400" b="1" i="1" smtClean="0">
                                  <a:solidFill>
                                    <a:srgbClr val="000066"/>
                                  </a:solidFill>
                                  <a:latin typeface="Cambria Math" panose="02040503050406030204" pitchFamily="18" charset="0"/>
                                </a:rPr>
                                <m:t>𝟐</m:t>
                              </m:r>
                            </m:sup>
                          </m:sSup>
                          <m:r>
                            <a:rPr lang="en-US" altLang="zh-CN" sz="2400" b="1" i="1" smtClean="0">
                              <a:solidFill>
                                <a:srgbClr val="000066"/>
                              </a:solidFill>
                              <a:latin typeface="Cambria Math" panose="02040503050406030204" pitchFamily="18" charset="0"/>
                              <a:ea typeface="Cambria Math" panose="02040503050406030204" pitchFamily="18" charset="0"/>
                            </a:rPr>
                            <m:t>∙</m:t>
                          </m:r>
                          <m:f>
                            <m:fPr>
                              <m:ctrlPr>
                                <a:rPr lang="en-US" altLang="zh-CN" sz="2400" b="1" i="1" smtClean="0">
                                  <a:solidFill>
                                    <a:srgbClr val="000066"/>
                                  </a:solidFill>
                                  <a:latin typeface="Cambria Math" panose="02040503050406030204" pitchFamily="18" charset="0"/>
                                  <a:ea typeface="Cambria Math" panose="02040503050406030204" pitchFamily="18" charset="0"/>
                                </a:rPr>
                              </m:ctrlPr>
                            </m:fPr>
                            <m:num>
                              <m:r>
                                <a:rPr lang="en-US" altLang="zh-CN" sz="2400" b="1" i="1" smtClean="0">
                                  <a:solidFill>
                                    <a:srgbClr val="000066"/>
                                  </a:solidFill>
                                  <a:latin typeface="Cambria Math" panose="02040503050406030204" pitchFamily="18" charset="0"/>
                                  <a:ea typeface="Cambria Math" panose="02040503050406030204" pitchFamily="18" charset="0"/>
                                </a:rPr>
                                <m:t>𝟏</m:t>
                              </m:r>
                            </m:num>
                            <m:den>
                              <m:sSup>
                                <m:sSupPr>
                                  <m:ctrlPr>
                                    <a:rPr lang="en-US" altLang="zh-CN" sz="2400" b="1" i="1" smtClean="0">
                                      <a:solidFill>
                                        <a:srgbClr val="000066"/>
                                      </a:solidFill>
                                      <a:latin typeface="Cambria Math" panose="02040503050406030204" pitchFamily="18" charset="0"/>
                                      <a:ea typeface="Cambria Math" panose="02040503050406030204" pitchFamily="18" charset="0"/>
                                    </a:rPr>
                                  </m:ctrlPr>
                                </m:sSupPr>
                                <m:e>
                                  <m:d>
                                    <m:dPr>
                                      <m:ctrlPr>
                                        <a:rPr lang="en-US" altLang="zh-CN" sz="2400" b="1" i="1" smtClean="0">
                                          <a:solidFill>
                                            <a:srgbClr val="000066"/>
                                          </a:solidFill>
                                          <a:latin typeface="Cambria Math" panose="02040503050406030204" pitchFamily="18" charset="0"/>
                                          <a:ea typeface="Cambria Math" panose="02040503050406030204" pitchFamily="18" charset="0"/>
                                        </a:rPr>
                                      </m:ctrlPr>
                                    </m:dPr>
                                    <m:e>
                                      <m:r>
                                        <a:rPr lang="en-US" altLang="zh-CN" sz="2400" b="1" i="1" smtClean="0">
                                          <a:solidFill>
                                            <a:srgbClr val="000066"/>
                                          </a:solidFill>
                                          <a:latin typeface="Cambria Math" panose="02040503050406030204" pitchFamily="18" charset="0"/>
                                          <a:ea typeface="Cambria Math" panose="02040503050406030204" pitchFamily="18" charset="0"/>
                                        </a:rPr>
                                        <m:t>𝑩</m:t>
                                      </m:r>
                                      <m:r>
                                        <a:rPr lang="zh-CN" altLang="en-US" sz="2400" b="1" i="1" smtClean="0">
                                          <a:solidFill>
                                            <a:srgbClr val="000066"/>
                                          </a:solidFill>
                                          <a:latin typeface="Cambria Math" panose="02040503050406030204" pitchFamily="18" charset="0"/>
                                          <a:ea typeface="Cambria Math" panose="02040503050406030204" pitchFamily="18" charset="0"/>
                                        </a:rPr>
                                        <m:t>𝝆</m:t>
                                      </m:r>
                                    </m:e>
                                  </m:d>
                                </m:e>
                                <m:sup>
                                  <m:r>
                                    <a:rPr lang="en-US" altLang="zh-CN" sz="2400" b="1" i="1" smtClean="0">
                                      <a:solidFill>
                                        <a:srgbClr val="000066"/>
                                      </a:solidFill>
                                      <a:latin typeface="Cambria Math" panose="02040503050406030204" pitchFamily="18" charset="0"/>
                                      <a:ea typeface="Cambria Math" panose="02040503050406030204" pitchFamily="18" charset="0"/>
                                    </a:rPr>
                                    <m:t>𝟐</m:t>
                                  </m:r>
                                </m:sup>
                              </m:sSup>
                            </m:den>
                          </m:f>
                        </m:e>
                      </m:rad>
                    </m:oMath>
                  </m:oMathPara>
                </a14:m>
                <a:endParaRPr lang="zh-CN" altLang="en-US" sz="2400" b="1" dirty="0">
                  <a:solidFill>
                    <a:srgbClr val="000066"/>
                  </a:solidFill>
                </a:endParaRPr>
              </a:p>
            </p:txBody>
          </p:sp>
        </mc:Choice>
        <mc:Fallback>
          <p:sp>
            <p:nvSpPr>
              <p:cNvPr id="2" name="文本框 1"/>
              <p:cNvSpPr txBox="1">
                <a:spLocks noRot="1" noChangeAspect="1" noMove="1" noResize="1" noEditPoints="1" noAdjustHandles="1" noChangeArrowheads="1" noChangeShapeType="1" noTextEdit="1"/>
              </p:cNvSpPr>
              <p:nvPr/>
            </p:nvSpPr>
            <p:spPr>
              <a:xfrm>
                <a:off x="4104689" y="2836743"/>
                <a:ext cx="3662476" cy="1091196"/>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4446535" y="4527810"/>
                <a:ext cx="3694216" cy="627672"/>
              </a:xfrm>
              <a:prstGeom prst="rect">
                <a:avLst/>
              </a:prstGeom>
              <a:noFill/>
            </p:spPr>
            <p:txBody>
              <a:bodyPr wrap="none" lIns="0" tIns="0" rIns="0" bIns="0" rtlCol="0">
                <a:spAutoFit/>
              </a:bodyPr>
              <a:lstStyle/>
              <a:p>
                <a14:m>
                  <m:oMath xmlns:m="http://schemas.openxmlformats.org/officeDocument/2006/math">
                    <m:f>
                      <m:fPr>
                        <m:ctrlPr>
                          <a:rPr lang="en-US" altLang="zh-CN" sz="2800" b="1" i="1" smtClean="0">
                            <a:solidFill>
                              <a:srgbClr val="FF0000"/>
                            </a:solidFill>
                            <a:latin typeface="Cambria Math" panose="02040503050406030204" pitchFamily="18" charset="0"/>
                          </a:rPr>
                        </m:ctrlPr>
                      </m:fPr>
                      <m:num>
                        <m:r>
                          <a:rPr lang="en-US" altLang="zh-CN" sz="2800" b="1" i="1" smtClean="0">
                            <a:solidFill>
                              <a:srgbClr val="FF0000"/>
                            </a:solidFill>
                            <a:latin typeface="Cambria Math" panose="02040503050406030204" pitchFamily="18" charset="0"/>
                          </a:rPr>
                          <m:t>𝒎</m:t>
                        </m:r>
                      </m:num>
                      <m:den>
                        <m:r>
                          <a:rPr lang="en-US" altLang="zh-CN" sz="2800" b="1" i="1" smtClean="0">
                            <a:solidFill>
                              <a:srgbClr val="FF0000"/>
                            </a:solidFill>
                            <a:latin typeface="Cambria Math" panose="02040503050406030204" pitchFamily="18" charset="0"/>
                          </a:rPr>
                          <m:t>𝒒</m:t>
                        </m:r>
                      </m:den>
                    </m:f>
                    <m:r>
                      <a:rPr lang="en-US" altLang="zh-CN" sz="2800" b="1" i="1" smtClean="0">
                        <a:solidFill>
                          <a:srgbClr val="FF0000"/>
                        </a:solidFill>
                        <a:latin typeface="Cambria Math" panose="02040503050406030204" pitchFamily="18" charset="0"/>
                      </a:rPr>
                      <m:t>=</m:t>
                    </m:r>
                    <m:r>
                      <a:rPr lang="en-US" altLang="zh-CN" sz="2800" b="1" i="1" smtClean="0">
                        <a:solidFill>
                          <a:srgbClr val="FF0000"/>
                        </a:solidFill>
                        <a:latin typeface="Cambria Math" panose="02040503050406030204" pitchFamily="18" charset="0"/>
                      </a:rPr>
                      <m:t>𝒂</m:t>
                    </m:r>
                    <m:r>
                      <a:rPr lang="en-US" altLang="zh-CN" sz="2800" b="1" i="1" smtClean="0">
                        <a:solidFill>
                          <a:srgbClr val="FF0000"/>
                        </a:solidFill>
                        <a:latin typeface="Cambria Math" panose="02040503050406030204" pitchFamily="18" charset="0"/>
                      </a:rPr>
                      <m:t>+</m:t>
                    </m:r>
                    <m:r>
                      <a:rPr lang="en-US" altLang="zh-CN" sz="2800" b="1" i="1" smtClean="0">
                        <a:solidFill>
                          <a:srgbClr val="FF0000"/>
                        </a:solidFill>
                        <a:latin typeface="Cambria Math" panose="02040503050406030204" pitchFamily="18" charset="0"/>
                      </a:rPr>
                      <m:t>𝒃𝑻</m:t>
                    </m:r>
                    <m:r>
                      <a:rPr lang="en-US" altLang="zh-CN" sz="2800" b="1" i="1" smtClean="0">
                        <a:solidFill>
                          <a:srgbClr val="FF0000"/>
                        </a:solidFill>
                        <a:latin typeface="Cambria Math" panose="02040503050406030204" pitchFamily="18" charset="0"/>
                      </a:rPr>
                      <m:t>+</m:t>
                    </m:r>
                    <m:r>
                      <a:rPr lang="en-US" altLang="zh-CN" sz="2800" b="1" i="1" smtClean="0">
                        <a:solidFill>
                          <a:srgbClr val="FF0000"/>
                        </a:solidFill>
                        <a:latin typeface="Cambria Math" panose="02040503050406030204" pitchFamily="18" charset="0"/>
                      </a:rPr>
                      <m:t>𝒄</m:t>
                    </m:r>
                    <m:sSup>
                      <m:sSupPr>
                        <m:ctrlPr>
                          <a:rPr lang="en-US" altLang="zh-CN" sz="2800" b="1" i="1" smtClean="0">
                            <a:solidFill>
                              <a:srgbClr val="FF0000"/>
                            </a:solidFill>
                            <a:latin typeface="Cambria Math" panose="02040503050406030204" pitchFamily="18" charset="0"/>
                          </a:rPr>
                        </m:ctrlPr>
                      </m:sSupPr>
                      <m:e>
                        <m:r>
                          <a:rPr lang="en-US" altLang="zh-CN" sz="2800" b="1" i="1" smtClean="0">
                            <a:solidFill>
                              <a:srgbClr val="FF0000"/>
                            </a:solidFill>
                            <a:latin typeface="Cambria Math" panose="02040503050406030204" pitchFamily="18" charset="0"/>
                          </a:rPr>
                          <m:t>𝑻</m:t>
                        </m:r>
                      </m:e>
                      <m:sup>
                        <m:r>
                          <a:rPr lang="en-US" altLang="zh-CN" sz="2800" b="1" i="1" smtClean="0">
                            <a:solidFill>
                              <a:srgbClr val="FF0000"/>
                            </a:solidFill>
                            <a:latin typeface="Cambria Math" panose="02040503050406030204" pitchFamily="18" charset="0"/>
                          </a:rPr>
                          <m:t>𝟐</m:t>
                        </m:r>
                      </m:sup>
                    </m:sSup>
                    <m:r>
                      <a:rPr lang="en-US" altLang="zh-CN" sz="2800" b="1" i="1" smtClean="0">
                        <a:solidFill>
                          <a:srgbClr val="FF0000"/>
                        </a:solidFill>
                        <a:latin typeface="Cambria Math" panose="02040503050406030204" pitchFamily="18" charset="0"/>
                      </a:rPr>
                      <m:t>+</m:t>
                    </m:r>
                  </m:oMath>
                </a14:m>
                <a:r>
                  <a:rPr lang="en-US" altLang="zh-CN" sz="2800" b="1" dirty="0" smtClean="0">
                    <a:solidFill>
                      <a:srgbClr val="FF0000"/>
                    </a:solidFill>
                  </a:rPr>
                  <a:t> … </a:t>
                </a:r>
                <a:endParaRPr lang="zh-CN" altLang="en-US" sz="2800" b="1" dirty="0">
                  <a:solidFill>
                    <a:srgbClr val="FF0000"/>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4446535" y="4527810"/>
                <a:ext cx="3694216" cy="627672"/>
              </a:xfrm>
              <a:prstGeom prst="rect">
                <a:avLst/>
              </a:prstGeom>
              <a:blipFill rotWithShape="0">
                <a:blip r:embed="rId4"/>
                <a:stretch>
                  <a:fillRect t="-9709" r="-4950" b="-9709"/>
                </a:stretch>
              </a:blipFill>
            </p:spPr>
            <p:txBody>
              <a:bodyPr/>
              <a:lstStyle/>
              <a:p>
                <a:r>
                  <a:rPr lang="zh-CN" altLang="en-US">
                    <a:noFill/>
                  </a:rPr>
                  <a:t> </a:t>
                </a:r>
              </a:p>
            </p:txBody>
          </p:sp>
        </mc:Fallback>
      </mc:AlternateContent>
      <p:sp>
        <p:nvSpPr>
          <p:cNvPr id="16" name="TextBox 5"/>
          <p:cNvSpPr txBox="1"/>
          <p:nvPr/>
        </p:nvSpPr>
        <p:spPr>
          <a:xfrm>
            <a:off x="4978839" y="1231147"/>
            <a:ext cx="2573140" cy="523220"/>
          </a:xfrm>
          <a:prstGeom prst="rect">
            <a:avLst/>
          </a:prstGeom>
          <a:solidFill>
            <a:schemeClr val="bg1"/>
          </a:solidFill>
        </p:spPr>
        <p:txBody>
          <a:bodyPr wrap="none" rtlCol="0">
            <a:spAutoFit/>
          </a:bodyPr>
          <a:lstStyle/>
          <a:p>
            <a:r>
              <a:rPr lang="en-US" altLang="zh-CN" sz="2800" dirty="0">
                <a:solidFill>
                  <a:srgbClr val="FFFF00"/>
                </a:solidFill>
                <a:latin typeface="Arial" charset="0"/>
                <a:sym typeface="Symbol"/>
              </a:rPr>
              <a:t> </a:t>
            </a:r>
            <a:r>
              <a:rPr lang="en-US" altLang="zh-CN" sz="2800" dirty="0">
                <a:solidFill>
                  <a:srgbClr val="FFFF00"/>
                </a:solidFill>
                <a:latin typeface="Arial" charset="0"/>
              </a:rPr>
              <a:t>= </a:t>
            </a:r>
            <a:r>
              <a:rPr lang="en-US" altLang="zh-CN" sz="2800" dirty="0">
                <a:solidFill>
                  <a:srgbClr val="FFFF00"/>
                </a:solidFill>
                <a:latin typeface="Arial" charset="0"/>
                <a:sym typeface="Symbol"/>
              </a:rPr>
              <a:t></a:t>
            </a:r>
            <a:r>
              <a:rPr lang="en-US" altLang="zh-CN" sz="2800" baseline="-25000" dirty="0">
                <a:solidFill>
                  <a:srgbClr val="FFFF00"/>
                </a:solidFill>
                <a:latin typeface="Arial" charset="0"/>
              </a:rPr>
              <a:t>t</a:t>
            </a:r>
            <a:r>
              <a:rPr lang="en-US" altLang="zh-CN" sz="2800" dirty="0">
                <a:solidFill>
                  <a:srgbClr val="FFFF00"/>
                </a:solidFill>
                <a:latin typeface="Arial" charset="0"/>
              </a:rPr>
              <a:t> = 1.3~1.4</a:t>
            </a:r>
            <a:endParaRPr lang="zh-CN" altLang="en-US" sz="2800" dirty="0">
              <a:solidFill>
                <a:srgbClr val="FFFF00"/>
              </a:solidFill>
              <a:latin typeface="Arial" charset="0"/>
            </a:endParaRPr>
          </a:p>
        </p:txBody>
      </p:sp>
      <p:sp>
        <p:nvSpPr>
          <p:cNvPr id="17"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3523214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6642469" y="3750450"/>
            <a:ext cx="181821"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sp>
        <p:nvSpPr>
          <p:cNvPr id="39940" name="Rectangle 3"/>
          <p:cNvSpPr>
            <a:spLocks noChangeArrowheads="1"/>
          </p:cNvSpPr>
          <p:nvPr/>
        </p:nvSpPr>
        <p:spPr bwMode="auto">
          <a:xfrm>
            <a:off x="6498005" y="3786961"/>
            <a:ext cx="181822"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pic>
        <p:nvPicPr>
          <p:cNvPr id="39941" name="Picture 4" descr="未命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143000"/>
            <a:ext cx="76485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5"/>
          <p:cNvSpPr>
            <a:spLocks noChangeShapeType="1"/>
          </p:cNvSpPr>
          <p:nvPr/>
        </p:nvSpPr>
        <p:spPr bwMode="auto">
          <a:xfrm flipV="1">
            <a:off x="2692400" y="1919287"/>
            <a:ext cx="720725" cy="360362"/>
          </a:xfrm>
          <a:prstGeom prst="line">
            <a:avLst/>
          </a:prstGeom>
          <a:noFill/>
          <a:ln w="508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0" hangingPunct="0">
              <a:defRPr/>
            </a:pPr>
            <a:endParaRPr lang="zh-CN" altLang="en-US">
              <a:solidFill>
                <a:srgbClr val="FFFFFF"/>
              </a:solidFill>
              <a:latin typeface="Arial" panose="020B0604020202020204" pitchFamily="34" charset="0"/>
            </a:endParaRPr>
          </a:p>
        </p:txBody>
      </p:sp>
      <p:sp>
        <p:nvSpPr>
          <p:cNvPr id="39943" name="Text Box 6"/>
          <p:cNvSpPr txBox="1">
            <a:spLocks noChangeArrowheads="1"/>
          </p:cNvSpPr>
          <p:nvPr/>
        </p:nvSpPr>
        <p:spPr bwMode="auto">
          <a:xfrm rot="20070299">
            <a:off x="2255116" y="1700680"/>
            <a:ext cx="1234931" cy="40229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000" b="1">
                <a:solidFill>
                  <a:srgbClr val="990033"/>
                </a:solidFill>
              </a:rPr>
              <a:t>Injection</a:t>
            </a:r>
          </a:p>
        </p:txBody>
      </p:sp>
      <p:sp>
        <p:nvSpPr>
          <p:cNvPr id="39944" name="Text Box 7"/>
          <p:cNvSpPr txBox="1">
            <a:spLocks noChangeArrowheads="1"/>
          </p:cNvSpPr>
          <p:nvPr/>
        </p:nvSpPr>
        <p:spPr bwMode="auto">
          <a:xfrm rot="18612192">
            <a:off x="8656077" y="1302575"/>
            <a:ext cx="813919" cy="52540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800" b="1" dirty="0" err="1">
                <a:solidFill>
                  <a:srgbClr val="990033"/>
                </a:solidFill>
              </a:rPr>
              <a:t>ToF</a:t>
            </a:r>
            <a:endParaRPr lang="en-US" altLang="zh-CN" sz="2800" b="1" dirty="0">
              <a:solidFill>
                <a:srgbClr val="990033"/>
              </a:solidFill>
            </a:endParaRPr>
          </a:p>
        </p:txBody>
      </p:sp>
      <p:sp>
        <p:nvSpPr>
          <p:cNvPr id="1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12" name="Rectangle 2"/>
          <p:cNvSpPr>
            <a:spLocks noChangeArrowheads="1"/>
          </p:cNvSpPr>
          <p:nvPr/>
        </p:nvSpPr>
        <p:spPr bwMode="auto">
          <a:xfrm>
            <a:off x="6020930" y="3550426"/>
            <a:ext cx="181821"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sp>
        <p:nvSpPr>
          <p:cNvPr id="15" name="Rectangle 3"/>
          <p:cNvSpPr>
            <a:spLocks noChangeArrowheads="1"/>
          </p:cNvSpPr>
          <p:nvPr/>
        </p:nvSpPr>
        <p:spPr bwMode="auto">
          <a:xfrm>
            <a:off x="6026519" y="3663137"/>
            <a:ext cx="181822" cy="3715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a:solidFill>
                <a:srgbClr val="FFFFFF"/>
              </a:solidFill>
            </a:endParaRPr>
          </a:p>
        </p:txBody>
      </p:sp>
      <p:graphicFrame>
        <p:nvGraphicFramePr>
          <p:cNvPr id="16" name="Object 8"/>
          <p:cNvGraphicFramePr>
            <a:graphicFrameLocks noGrp="1" noChangeAspect="1"/>
          </p:cNvGraphicFramePr>
          <p:nvPr>
            <p:ph sz="half" idx="1"/>
            <p:extLst>
              <p:ext uri="{D42A27DB-BD31-4B8C-83A1-F6EECF244321}">
                <p14:modId xmlns:p14="http://schemas.microsoft.com/office/powerpoint/2010/main" val="2342118206"/>
              </p:ext>
            </p:extLst>
          </p:nvPr>
        </p:nvGraphicFramePr>
        <p:xfrm>
          <a:off x="4764087" y="2678190"/>
          <a:ext cx="2733675" cy="1028700"/>
        </p:xfrm>
        <a:graphic>
          <a:graphicData uri="http://schemas.openxmlformats.org/presentationml/2006/ole">
            <mc:AlternateContent xmlns:mc="http://schemas.openxmlformats.org/markup-compatibility/2006">
              <mc:Choice xmlns:v="urn:schemas-microsoft-com:vml" Requires="v">
                <p:oleObj spid="_x0000_s29754" name="公式" r:id="rId4" imgW="1282680" imgH="482400" progId="Equation.3">
                  <p:embed/>
                </p:oleObj>
              </mc:Choice>
              <mc:Fallback>
                <p:oleObj name="公式" r:id="rId4" imgW="1282680" imgH="482400" progId="Equation.3">
                  <p:embed/>
                  <p:pic>
                    <p:nvPicPr>
                      <p:cNvPr id="0" name=""/>
                      <p:cNvPicPr>
                        <a:picLocks noChangeAspect="1" noChangeArrowheads="1"/>
                      </p:cNvPicPr>
                      <p:nvPr/>
                    </p:nvPicPr>
                    <p:blipFill>
                      <a:blip r:embed="rId5"/>
                      <a:srcRect/>
                      <a:stretch>
                        <a:fillRect/>
                      </a:stretch>
                    </p:blipFill>
                    <p:spPr bwMode="auto">
                      <a:xfrm>
                        <a:off x="4764087" y="2678190"/>
                        <a:ext cx="2733675" cy="1028700"/>
                      </a:xfrm>
                      <a:prstGeom prst="rect">
                        <a:avLst/>
                      </a:prstGeom>
                      <a:noFill/>
                      <a:ln w="22225">
                        <a:solidFill>
                          <a:schemeClr val="accent1"/>
                        </a:solidFill>
                      </a:ln>
                      <a:effectLst/>
                    </p:spPr>
                  </p:pic>
                </p:oleObj>
              </mc:Fallback>
            </mc:AlternateContent>
          </a:graphicData>
        </a:graphic>
      </p:graphicFrame>
      <p:grpSp>
        <p:nvGrpSpPr>
          <p:cNvPr id="17" name="组合 16"/>
          <p:cNvGrpSpPr/>
          <p:nvPr/>
        </p:nvGrpSpPr>
        <p:grpSpPr>
          <a:xfrm>
            <a:off x="4144962" y="2810102"/>
            <a:ext cx="4589463" cy="2523899"/>
            <a:chOff x="2869746" y="4503014"/>
            <a:chExt cx="4589463" cy="2523899"/>
          </a:xfrm>
        </p:grpSpPr>
        <p:sp>
          <p:nvSpPr>
            <p:cNvPr id="18" name="Text Box 19"/>
            <p:cNvSpPr txBox="1">
              <a:spLocks noChangeArrowheads="1"/>
            </p:cNvSpPr>
            <p:nvPr/>
          </p:nvSpPr>
          <p:spPr bwMode="auto">
            <a:xfrm>
              <a:off x="2869746" y="6569713"/>
              <a:ext cx="4589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dirty="0">
                  <a:solidFill>
                    <a:srgbClr val="FF3300"/>
                  </a:solidFill>
                </a:rPr>
                <a:t>Isochronous mass spectrometry</a:t>
              </a:r>
            </a:p>
          </p:txBody>
        </p:sp>
        <p:sp>
          <p:nvSpPr>
            <p:cNvPr id="19" name="文本框 18"/>
            <p:cNvSpPr txBox="1"/>
            <p:nvPr/>
          </p:nvSpPr>
          <p:spPr>
            <a:xfrm>
              <a:off x="6314315" y="4613338"/>
              <a:ext cx="1027845" cy="584775"/>
            </a:xfrm>
            <a:prstGeom prst="rect">
              <a:avLst/>
            </a:prstGeom>
            <a:noFill/>
          </p:spPr>
          <p:txBody>
            <a:bodyPr wrap="none" rtlCol="0">
              <a:spAutoFit/>
            </a:bodyPr>
            <a:lstStyle/>
            <a:p>
              <a:pPr>
                <a:defRPr/>
              </a:pPr>
              <a:r>
                <a:rPr lang="en-US" altLang="zh-CN" sz="3200" dirty="0">
                  <a:solidFill>
                    <a:srgbClr val="FF0000"/>
                  </a:solidFill>
                  <a:sym typeface="Symbol" panose="05050102010706020507" pitchFamily="18" charset="2"/>
                </a:rPr>
                <a:t>  </a:t>
              </a:r>
              <a:r>
                <a:rPr lang="en-US" altLang="zh-CN" sz="3200" baseline="-25000" dirty="0">
                  <a:solidFill>
                    <a:srgbClr val="FF0000"/>
                  </a:solidFill>
                </a:rPr>
                <a:t>t</a:t>
              </a:r>
              <a:endParaRPr lang="zh-CN" altLang="en-US" sz="3200" baseline="-25000" dirty="0">
                <a:solidFill>
                  <a:srgbClr val="FF0000"/>
                </a:solidFill>
              </a:endParaRPr>
            </a:p>
          </p:txBody>
        </p:sp>
        <p:cxnSp>
          <p:nvCxnSpPr>
            <p:cNvPr id="20" name="直接连接符 19"/>
            <p:cNvCxnSpPr/>
            <p:nvPr/>
          </p:nvCxnSpPr>
          <p:spPr bwMode="auto">
            <a:xfrm>
              <a:off x="4485515" y="4512313"/>
              <a:ext cx="1357926" cy="872331"/>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连接符 20"/>
            <p:cNvCxnSpPr/>
            <p:nvPr/>
          </p:nvCxnSpPr>
          <p:spPr bwMode="auto">
            <a:xfrm flipH="1">
              <a:off x="4485515" y="4503014"/>
              <a:ext cx="1234895" cy="847499"/>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22" name="Object 9"/>
          <p:cNvGraphicFramePr>
            <a:graphicFrameLocks noGrp="1" noChangeAspect="1"/>
          </p:cNvGraphicFramePr>
          <p:nvPr>
            <p:ph sz="quarter" idx="2"/>
            <p:extLst>
              <p:ext uri="{D42A27DB-BD31-4B8C-83A1-F6EECF244321}">
                <p14:modId xmlns:p14="http://schemas.microsoft.com/office/powerpoint/2010/main" val="3918019259"/>
              </p:ext>
            </p:extLst>
          </p:nvPr>
        </p:nvGraphicFramePr>
        <p:xfrm>
          <a:off x="4921345" y="3835400"/>
          <a:ext cx="2501900" cy="889000"/>
        </p:xfrm>
        <a:graphic>
          <a:graphicData uri="http://schemas.openxmlformats.org/presentationml/2006/ole">
            <mc:AlternateContent xmlns:mc="http://schemas.openxmlformats.org/markup-compatibility/2006">
              <mc:Choice xmlns:v="urn:schemas-microsoft-com:vml" Requires="v">
                <p:oleObj spid="_x0000_s29755" name="公式" r:id="rId6" imgW="1358310" imgH="482391" progId="Equation.3">
                  <p:embed/>
                </p:oleObj>
              </mc:Choice>
              <mc:Fallback>
                <p:oleObj name="公式" r:id="rId6" imgW="1358310" imgH="482391"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345" y="3835400"/>
                        <a:ext cx="2501900" cy="88900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5"/>
          <p:cNvSpPr txBox="1"/>
          <p:nvPr/>
        </p:nvSpPr>
        <p:spPr>
          <a:xfrm>
            <a:off x="4978839" y="1231147"/>
            <a:ext cx="2573140" cy="523220"/>
          </a:xfrm>
          <a:prstGeom prst="rect">
            <a:avLst/>
          </a:prstGeom>
          <a:solidFill>
            <a:schemeClr val="bg1"/>
          </a:solidFill>
        </p:spPr>
        <p:txBody>
          <a:bodyPr wrap="none" rtlCol="0">
            <a:spAutoFit/>
          </a:bodyPr>
          <a:lstStyle/>
          <a:p>
            <a:r>
              <a:rPr lang="en-US" altLang="zh-CN" sz="2800" dirty="0">
                <a:solidFill>
                  <a:srgbClr val="FFFF00"/>
                </a:solidFill>
                <a:latin typeface="Arial" charset="0"/>
                <a:sym typeface="Symbol"/>
              </a:rPr>
              <a:t> </a:t>
            </a:r>
            <a:r>
              <a:rPr lang="en-US" altLang="zh-CN" sz="2800" dirty="0">
                <a:solidFill>
                  <a:srgbClr val="FFFF00"/>
                </a:solidFill>
                <a:latin typeface="Arial" charset="0"/>
              </a:rPr>
              <a:t>= </a:t>
            </a:r>
            <a:r>
              <a:rPr lang="en-US" altLang="zh-CN" sz="2800" dirty="0">
                <a:solidFill>
                  <a:srgbClr val="FFFF00"/>
                </a:solidFill>
                <a:latin typeface="Arial" charset="0"/>
                <a:sym typeface="Symbol"/>
              </a:rPr>
              <a:t></a:t>
            </a:r>
            <a:r>
              <a:rPr lang="en-US" altLang="zh-CN" sz="2800" baseline="-25000" dirty="0">
                <a:solidFill>
                  <a:srgbClr val="FFFF00"/>
                </a:solidFill>
                <a:latin typeface="Arial" charset="0"/>
              </a:rPr>
              <a:t>t</a:t>
            </a:r>
            <a:r>
              <a:rPr lang="en-US" altLang="zh-CN" sz="2800" dirty="0">
                <a:solidFill>
                  <a:srgbClr val="FFFF00"/>
                </a:solidFill>
                <a:latin typeface="Arial" charset="0"/>
              </a:rPr>
              <a:t> = 1.3~1.4</a:t>
            </a:r>
            <a:endParaRPr lang="zh-CN" altLang="en-US" sz="2800" dirty="0">
              <a:solidFill>
                <a:srgbClr val="FFFF00"/>
              </a:solidFill>
              <a:latin typeface="Arial" charset="0"/>
            </a:endParaRPr>
          </a:p>
        </p:txBody>
      </p:sp>
      <p:sp>
        <p:nvSpPr>
          <p:cNvPr id="24"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8082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4" descr="未命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1143000"/>
            <a:ext cx="76485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5"/>
          <p:cNvSpPr>
            <a:spLocks noChangeShapeType="1"/>
          </p:cNvSpPr>
          <p:nvPr/>
        </p:nvSpPr>
        <p:spPr bwMode="auto">
          <a:xfrm flipV="1">
            <a:off x="2692400" y="1919287"/>
            <a:ext cx="720725" cy="360362"/>
          </a:xfrm>
          <a:prstGeom prst="line">
            <a:avLst/>
          </a:prstGeom>
          <a:noFill/>
          <a:ln w="508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0" hangingPunct="0">
              <a:defRPr/>
            </a:pPr>
            <a:endParaRPr lang="zh-CN" altLang="en-US">
              <a:solidFill>
                <a:srgbClr val="FFFFFF"/>
              </a:solidFill>
              <a:latin typeface="Arial" panose="020B0604020202020204" pitchFamily="34" charset="0"/>
            </a:endParaRPr>
          </a:p>
        </p:txBody>
      </p:sp>
      <p:sp>
        <p:nvSpPr>
          <p:cNvPr id="39943" name="Text Box 6"/>
          <p:cNvSpPr txBox="1">
            <a:spLocks noChangeArrowheads="1"/>
          </p:cNvSpPr>
          <p:nvPr/>
        </p:nvSpPr>
        <p:spPr bwMode="auto">
          <a:xfrm rot="20070299">
            <a:off x="2255116" y="1700680"/>
            <a:ext cx="1234931" cy="40229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000" b="1">
                <a:solidFill>
                  <a:srgbClr val="990033"/>
                </a:solidFill>
              </a:rPr>
              <a:t>Injection</a:t>
            </a:r>
          </a:p>
        </p:txBody>
      </p:sp>
      <p:sp>
        <p:nvSpPr>
          <p:cNvPr id="39944" name="Text Box 7"/>
          <p:cNvSpPr txBox="1">
            <a:spLocks noChangeArrowheads="1"/>
          </p:cNvSpPr>
          <p:nvPr/>
        </p:nvSpPr>
        <p:spPr bwMode="auto">
          <a:xfrm rot="18612192">
            <a:off x="8656077" y="1302575"/>
            <a:ext cx="813919" cy="525401"/>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800" b="1" dirty="0" err="1">
                <a:solidFill>
                  <a:srgbClr val="990033"/>
                </a:solidFill>
              </a:rPr>
              <a:t>ToF</a:t>
            </a:r>
            <a:endParaRPr lang="en-US" altLang="zh-CN" sz="2800" b="1" dirty="0">
              <a:solidFill>
                <a:srgbClr val="990033"/>
              </a:solidFill>
            </a:endParaRPr>
          </a:p>
        </p:txBody>
      </p:sp>
      <p:sp>
        <p:nvSpPr>
          <p:cNvPr id="13" name="Rectangle 14"/>
          <p:cNvSpPr>
            <a:spLocks noChangeArrowheads="1"/>
          </p:cNvSpPr>
          <p:nvPr/>
        </p:nvSpPr>
        <p:spPr bwMode="auto">
          <a:xfrm>
            <a:off x="0" y="0"/>
            <a:ext cx="12192000" cy="685800"/>
          </a:xfrm>
          <a:prstGeom prst="rect">
            <a:avLst/>
          </a:prstGeom>
          <a:solidFill>
            <a:srgbClr val="2D5C8A"/>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zh-CN" altLang="en-US" kern="0">
              <a:solidFill>
                <a:srgbClr val="FFFFFF"/>
              </a:solidFill>
              <a:ea typeface="宋体" charset="-122"/>
            </a:endParaRPr>
          </a:p>
        </p:txBody>
      </p:sp>
      <p:sp>
        <p:nvSpPr>
          <p:cNvPr id="23" name="TextBox 5"/>
          <p:cNvSpPr txBox="1"/>
          <p:nvPr/>
        </p:nvSpPr>
        <p:spPr>
          <a:xfrm>
            <a:off x="4978839" y="1231147"/>
            <a:ext cx="2573140" cy="523220"/>
          </a:xfrm>
          <a:prstGeom prst="rect">
            <a:avLst/>
          </a:prstGeom>
          <a:solidFill>
            <a:schemeClr val="bg1"/>
          </a:solidFill>
        </p:spPr>
        <p:txBody>
          <a:bodyPr wrap="none" rtlCol="0">
            <a:spAutoFit/>
          </a:bodyPr>
          <a:lstStyle/>
          <a:p>
            <a:r>
              <a:rPr lang="en-US" altLang="zh-CN" sz="2800" dirty="0">
                <a:solidFill>
                  <a:srgbClr val="FFFF00"/>
                </a:solidFill>
                <a:latin typeface="Arial" charset="0"/>
                <a:sym typeface="Symbol"/>
              </a:rPr>
              <a:t> </a:t>
            </a:r>
            <a:r>
              <a:rPr lang="en-US" altLang="zh-CN" sz="2800" dirty="0">
                <a:solidFill>
                  <a:srgbClr val="FFFF00"/>
                </a:solidFill>
                <a:latin typeface="Arial" charset="0"/>
              </a:rPr>
              <a:t>= </a:t>
            </a:r>
            <a:r>
              <a:rPr lang="en-US" altLang="zh-CN" sz="2800" dirty="0">
                <a:solidFill>
                  <a:srgbClr val="FFFF00"/>
                </a:solidFill>
                <a:latin typeface="Arial" charset="0"/>
                <a:sym typeface="Symbol"/>
              </a:rPr>
              <a:t></a:t>
            </a:r>
            <a:r>
              <a:rPr lang="en-US" altLang="zh-CN" sz="2800" baseline="-25000" dirty="0">
                <a:solidFill>
                  <a:srgbClr val="FFFF00"/>
                </a:solidFill>
                <a:latin typeface="Arial" charset="0"/>
              </a:rPr>
              <a:t>t</a:t>
            </a:r>
            <a:r>
              <a:rPr lang="en-US" altLang="zh-CN" sz="2800" dirty="0">
                <a:solidFill>
                  <a:srgbClr val="FFFF00"/>
                </a:solidFill>
                <a:latin typeface="Arial" charset="0"/>
              </a:rPr>
              <a:t> = 1.3~1.4</a:t>
            </a:r>
            <a:endParaRPr lang="zh-CN" altLang="en-US" sz="2800" dirty="0">
              <a:solidFill>
                <a:srgbClr val="FFFF00"/>
              </a:solidFill>
              <a:latin typeface="Arial" charset="0"/>
            </a:endParaRPr>
          </a:p>
        </p:txBody>
      </p:sp>
      <p:sp>
        <p:nvSpPr>
          <p:cNvPr id="24" name="TextBox 4"/>
          <p:cNvSpPr txBox="1"/>
          <p:nvPr/>
        </p:nvSpPr>
        <p:spPr>
          <a:xfrm>
            <a:off x="4636790" y="5216488"/>
            <a:ext cx="3257238" cy="461665"/>
          </a:xfrm>
          <a:prstGeom prst="rect">
            <a:avLst/>
          </a:prstGeom>
          <a:noFill/>
        </p:spPr>
        <p:txBody>
          <a:bodyPr wrap="none" rtlCol="0">
            <a:spAutoFit/>
          </a:bodyPr>
          <a:lstStyle/>
          <a:p>
            <a:pPr algn="ctr"/>
            <a:r>
              <a:rPr lang="en-US" altLang="zh-CN" sz="2400" b="1" dirty="0">
                <a:solidFill>
                  <a:srgbClr val="FF0000"/>
                </a:solidFill>
                <a:cs typeface="Times New Roman" panose="02020603050405020304" pitchFamily="18" charset="0"/>
              </a:rPr>
              <a:t>High performance </a:t>
            </a:r>
            <a:r>
              <a:rPr lang="en-US" altLang="zh-CN" sz="2400" b="1" dirty="0" err="1">
                <a:solidFill>
                  <a:srgbClr val="FF0000"/>
                </a:solidFill>
                <a:cs typeface="Times New Roman" panose="02020603050405020304" pitchFamily="18" charset="0"/>
              </a:rPr>
              <a:t>ToF</a:t>
            </a:r>
            <a:r>
              <a:rPr lang="en-US" altLang="zh-CN" sz="2400" b="1" dirty="0">
                <a:solidFill>
                  <a:srgbClr val="FF0000"/>
                </a:solidFill>
                <a:cs typeface="Times New Roman" panose="02020603050405020304" pitchFamily="18" charset="0"/>
              </a:rPr>
              <a:t> </a:t>
            </a:r>
            <a:endParaRPr lang="zh-CN" altLang="en-US" sz="2400" b="1" dirty="0">
              <a:solidFill>
                <a:srgbClr val="FF0000"/>
              </a:solidFill>
              <a:cs typeface="Times New Roman" panose="02020603050405020304" pitchFamily="18" charset="0"/>
            </a:endParaRPr>
          </a:p>
        </p:txBody>
      </p:sp>
      <p:pic>
        <p:nvPicPr>
          <p:cNvPr id="25" name="Picture 3" descr="tof_d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048" y="2746293"/>
            <a:ext cx="3086596" cy="247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folie_ne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94" r="6820"/>
          <a:stretch/>
        </p:blipFill>
        <p:spPr bwMode="auto">
          <a:xfrm>
            <a:off x="3683585" y="3081644"/>
            <a:ext cx="1906410" cy="179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右箭头 27"/>
          <p:cNvSpPr/>
          <p:nvPr/>
        </p:nvSpPr>
        <p:spPr bwMode="auto">
          <a:xfrm rot="18715519">
            <a:off x="7833899" y="2852772"/>
            <a:ext cx="853219" cy="21891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endParaRPr lang="zh-CN" altLang="en-US" smtClean="0">
              <a:solidFill>
                <a:srgbClr val="FFFFFF"/>
              </a:solidFill>
              <a:latin typeface="Arial" charset="0"/>
            </a:endParaRPr>
          </a:p>
        </p:txBody>
      </p:sp>
      <p:sp>
        <p:nvSpPr>
          <p:cNvPr id="29" name="Rectangle 3"/>
          <p:cNvSpPr>
            <a:spLocks noChangeArrowheads="1"/>
          </p:cNvSpPr>
          <p:nvPr/>
        </p:nvSpPr>
        <p:spPr bwMode="auto">
          <a:xfrm>
            <a:off x="1447800" y="76200"/>
            <a:ext cx="929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3200" b="1" dirty="0">
                <a:solidFill>
                  <a:srgbClr val="FFFF00"/>
                </a:solidFill>
                <a:ea typeface="微软雅黑" pitchFamily="34" charset="-122"/>
              </a:rPr>
              <a:t>2. </a:t>
            </a:r>
            <a:r>
              <a:rPr lang="en-US" altLang="zh-CN" sz="3200" b="1" dirty="0">
                <a:solidFill>
                  <a:srgbClr val="FFFF00"/>
                </a:solidFill>
                <a:latin typeface="Arial" panose="020B0604020202020204" pitchFamily="34" charset="0"/>
                <a:ea typeface="黑体" panose="02010609060101010101" pitchFamily="49" charset="-122"/>
              </a:rPr>
              <a:t>Experimental details and brief results </a:t>
            </a:r>
            <a:endParaRPr lang="zh-CN" altLang="en-GB" sz="3200" b="1" dirty="0">
              <a:solidFill>
                <a:srgbClr val="FFFF00"/>
              </a:solidFill>
              <a:latin typeface="Arial" panose="020B0604020202020204" pitchFamily="34" charset="0"/>
              <a:ea typeface="黑体" panose="02010609060101010101" pitchFamily="49" charset="-122"/>
            </a:endParaRPr>
          </a:p>
        </p:txBody>
      </p:sp>
      <p:sp>
        <p:nvSpPr>
          <p:cNvPr id="2" name="文本框 1"/>
          <p:cNvSpPr txBox="1"/>
          <p:nvPr/>
        </p:nvSpPr>
        <p:spPr>
          <a:xfrm flipH="1">
            <a:off x="4010642" y="2683253"/>
            <a:ext cx="1301833" cy="369332"/>
          </a:xfrm>
          <a:prstGeom prst="rect">
            <a:avLst/>
          </a:prstGeom>
          <a:noFill/>
        </p:spPr>
        <p:txBody>
          <a:bodyPr wrap="square" rtlCol="0">
            <a:spAutoFit/>
          </a:bodyPr>
          <a:lstStyle/>
          <a:p>
            <a:r>
              <a:rPr lang="en-US" altLang="zh-CN" dirty="0" smtClean="0">
                <a:solidFill>
                  <a:srgbClr val="000066"/>
                </a:solidFill>
              </a:rPr>
              <a:t>20</a:t>
            </a:r>
            <a:r>
              <a:rPr lang="en-US" altLang="zh-CN" dirty="0" smtClean="0">
                <a:solidFill>
                  <a:srgbClr val="000066"/>
                </a:solidFill>
                <a:sym typeface="Symbol" panose="05050102010706020507" pitchFamily="18" charset="2"/>
              </a:rPr>
              <a:t></a:t>
            </a:r>
            <a:r>
              <a:rPr lang="en-US" altLang="zh-CN" dirty="0" smtClean="0">
                <a:solidFill>
                  <a:srgbClr val="000066"/>
                </a:solidFill>
              </a:rPr>
              <a:t>g/cm</a:t>
            </a:r>
            <a:r>
              <a:rPr lang="en-US" altLang="zh-CN" baseline="30000" dirty="0" smtClean="0">
                <a:solidFill>
                  <a:srgbClr val="000066"/>
                </a:solidFill>
              </a:rPr>
              <a:t>2</a:t>
            </a:r>
            <a:endParaRPr lang="zh-CN" altLang="en-US" baseline="30000" dirty="0">
              <a:solidFill>
                <a:srgbClr val="000066"/>
              </a:solidFill>
            </a:endParaRPr>
          </a:p>
        </p:txBody>
      </p:sp>
    </p:spTree>
    <p:extLst>
      <p:ext uri="{BB962C8B-B14F-4D97-AF65-F5344CB8AC3E}">
        <p14:creationId xmlns:p14="http://schemas.microsoft.com/office/powerpoint/2010/main" val="12474479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6"/>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3" dist="53882" dir="13500000">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zh-CN" sz="1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3" dist="53882" dir="13500000">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zh-CN" sz="1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fontAlgn="auto">
          <a:spcBef>
            <a:spcPts val="0"/>
          </a:spcBef>
          <a:spcAft>
            <a:spcPts val="0"/>
          </a:spcAft>
          <a:defRPr sz="2400" b="1" dirty="0">
            <a:solidFill>
              <a:schemeClr val="bg1"/>
            </a:solidFill>
            <a:effectLst>
              <a:outerShdw blurRad="38100" dist="38100" dir="2700000" algn="tl">
                <a:srgbClr val="000000">
                  <a:alpha val="43137"/>
                </a:srgbClr>
              </a:outerShdw>
            </a:effectLst>
            <a:latin typeface="+mj-lt"/>
            <a:ea typeface="黑体" pitchFamily="49" charset="-122"/>
          </a:defRPr>
        </a:defPPr>
      </a:lstStyle>
    </a:txDef>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15000"/>
          </a:spcBef>
          <a:spcAft>
            <a:spcPct val="25000"/>
          </a:spcAft>
          <a:buClrTx/>
          <a:buSzTx/>
          <a:buFontTx/>
          <a:buChar char="•"/>
          <a:tabLst/>
          <a:defRPr kumimoji="0" lang="zh-CN" altLang="en-US" sz="2800" b="1" i="0" u="none" strike="noStrike" cap="none" normalizeH="0" baseline="0" smtClean="0">
            <a:ln>
              <a:noFill/>
            </a:ln>
            <a:solidFill>
              <a:schemeClr val="hlink"/>
            </a:solidFill>
            <a:effectLst/>
            <a:latin typeface="Times New Roman" pitchFamily="18" charset="0"/>
            <a:ea typeface="黑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15000"/>
          </a:spcBef>
          <a:spcAft>
            <a:spcPct val="25000"/>
          </a:spcAft>
          <a:buClrTx/>
          <a:buSzTx/>
          <a:buFontTx/>
          <a:buChar char="•"/>
          <a:tabLst/>
          <a:defRPr kumimoji="0" lang="zh-CN" altLang="en-US" sz="2800" b="1" i="0" u="none" strike="noStrike" cap="none" normalizeH="0" baseline="0" smtClean="0">
            <a:ln>
              <a:noFill/>
            </a:ln>
            <a:solidFill>
              <a:schemeClr val="hlink"/>
            </a:solidFill>
            <a:effectLst/>
            <a:latin typeface="Times New Roman" pitchFamily="18" charset="0"/>
            <a:ea typeface="黑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15000"/>
          </a:spcBef>
          <a:spcAft>
            <a:spcPct val="25000"/>
          </a:spcAft>
          <a:buClrTx/>
          <a:buSzTx/>
          <a:buFontTx/>
          <a:buChar char="•"/>
          <a:tabLst/>
          <a:defRPr kumimoji="0" lang="zh-CN" altLang="en-US" sz="2800" b="1" i="0" u="none" strike="noStrike" cap="none" normalizeH="0" baseline="0" smtClean="0">
            <a:ln>
              <a:noFill/>
            </a:ln>
            <a:solidFill>
              <a:schemeClr val="hlink"/>
            </a:solidFill>
            <a:effectLst/>
            <a:latin typeface="Times New Roman" pitchFamily="18" charset="0"/>
            <a:ea typeface="黑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15000"/>
          </a:spcBef>
          <a:spcAft>
            <a:spcPct val="25000"/>
          </a:spcAft>
          <a:buClrTx/>
          <a:buSzTx/>
          <a:buFontTx/>
          <a:buChar char="•"/>
          <a:tabLst/>
          <a:defRPr kumimoji="0" lang="zh-CN" altLang="en-US" sz="2800" b="1" i="0" u="none" strike="noStrike" cap="none" normalizeH="0" baseline="0" smtClean="0">
            <a:ln>
              <a:noFill/>
            </a:ln>
            <a:solidFill>
              <a:schemeClr val="hlink"/>
            </a:solidFill>
            <a:effectLst/>
            <a:latin typeface="Times New Roman" pitchFamily="18" charset="0"/>
            <a:ea typeface="黑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7.xml><?xml version="1.0" encoding="utf-8"?>
<a:theme xmlns:a="http://schemas.openxmlformats.org/drawingml/2006/main" name="4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19.xml><?xml version="1.0" encoding="utf-8"?>
<a:theme xmlns:a="http://schemas.openxmlformats.org/drawingml/2006/main" name="1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2.xml><?xml version="1.0" encoding="utf-8"?>
<a:theme xmlns:a="http://schemas.openxmlformats.org/drawingml/2006/main" name="2_Textured">
  <a:themeElements>
    <a:clrScheme name="2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2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2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2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2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2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2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2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2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eaLnBrk="1" hangingPunct="1">
          <a:defRPr sz="2400" b="1" dirty="0">
            <a:solidFill>
              <a:srgbClr val="0D02E0"/>
            </a:solidFill>
            <a:latin typeface="Arial"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13717</TotalTime>
  <Words>2978</Words>
  <Application>Microsoft Office PowerPoint</Application>
  <PresentationFormat>宽屏</PresentationFormat>
  <Paragraphs>490</Paragraphs>
  <Slides>42</Slides>
  <Notes>20</Notes>
  <HiddenSlides>0</HiddenSlides>
  <MMClips>0</MMClips>
  <ScaleCrop>false</ScaleCrop>
  <HeadingPairs>
    <vt:vector size="8" baseType="variant">
      <vt:variant>
        <vt:lpstr>已用的字体</vt:lpstr>
      </vt:variant>
      <vt:variant>
        <vt:i4>16</vt:i4>
      </vt:variant>
      <vt:variant>
        <vt:lpstr>主题</vt:lpstr>
      </vt:variant>
      <vt:variant>
        <vt:i4>19</vt:i4>
      </vt:variant>
      <vt:variant>
        <vt:lpstr>嵌入 OLE 服务器</vt:lpstr>
      </vt:variant>
      <vt:variant>
        <vt:i4>2</vt:i4>
      </vt:variant>
      <vt:variant>
        <vt:lpstr>幻灯片标题</vt:lpstr>
      </vt:variant>
      <vt:variant>
        <vt:i4>42</vt:i4>
      </vt:variant>
    </vt:vector>
  </HeadingPairs>
  <TitlesOfParts>
    <vt:vector size="79" baseType="lpstr">
      <vt:lpstr>Arial Unicode MS</vt:lpstr>
      <vt:lpstr>Arrows2</vt:lpstr>
      <vt:lpstr>黑体</vt:lpstr>
      <vt:lpstr>楷体_GB2312</vt:lpstr>
      <vt:lpstr>宋体</vt:lpstr>
      <vt:lpstr>微软雅黑</vt:lpstr>
      <vt:lpstr>Arial</vt:lpstr>
      <vt:lpstr>Calibri</vt:lpstr>
      <vt:lpstr>Calibri Light</vt:lpstr>
      <vt:lpstr>Cambria</vt:lpstr>
      <vt:lpstr>Cambria Math</vt:lpstr>
      <vt:lpstr>Symbol</vt:lpstr>
      <vt:lpstr>Tahoma</vt:lpstr>
      <vt:lpstr>Times New Roman</vt:lpstr>
      <vt:lpstr>Wingdings</vt:lpstr>
      <vt:lpstr>Wingdings 3</vt:lpstr>
      <vt:lpstr>自定义设计方案</vt:lpstr>
      <vt:lpstr>2_Textured</vt:lpstr>
      <vt:lpstr>1_Office 主题​​</vt:lpstr>
      <vt:lpstr>2_Office 主题​​</vt:lpstr>
      <vt:lpstr>3_Office 主题​​</vt:lpstr>
      <vt:lpstr>4_Office 主题​​</vt:lpstr>
      <vt:lpstr>5_Office 主题​​</vt:lpstr>
      <vt:lpstr>6_Office 主题​​</vt:lpstr>
      <vt:lpstr>7_Office 主题​​</vt:lpstr>
      <vt:lpstr>8_Office 主题​​</vt:lpstr>
      <vt:lpstr>Office 主题​​</vt:lpstr>
      <vt:lpstr>默认设计模板</vt:lpstr>
      <vt:lpstr>3_默认设计模板</vt:lpstr>
      <vt:lpstr>Office 主题</vt:lpstr>
      <vt:lpstr>1_Office 主题</vt:lpstr>
      <vt:lpstr>9_Office 主题​​</vt:lpstr>
      <vt:lpstr>4_默认设计模板</vt:lpstr>
      <vt:lpstr>10_Office 主题​​</vt:lpstr>
      <vt:lpstr>11_Office 主题​​</vt:lpstr>
      <vt:lpstr>公式</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HAIBO</dc:creator>
  <cp:lastModifiedBy>yhzhang</cp:lastModifiedBy>
  <cp:revision>748</cp:revision>
  <cp:lastPrinted>1601-01-01T00:00:00Z</cp:lastPrinted>
  <dcterms:created xsi:type="dcterms:W3CDTF">2012-10-19T06:57:46Z</dcterms:created>
  <dcterms:modified xsi:type="dcterms:W3CDTF">2018-06-28T07:53:53Z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