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5" r:id="rId3"/>
    <p:sldId id="285" r:id="rId4"/>
    <p:sldId id="289" r:id="rId5"/>
    <p:sldId id="288" r:id="rId6"/>
    <p:sldId id="290" r:id="rId7"/>
    <p:sldId id="302" r:id="rId8"/>
    <p:sldId id="308" r:id="rId9"/>
    <p:sldId id="293" r:id="rId10"/>
    <p:sldId id="295" r:id="rId11"/>
    <p:sldId id="297" r:id="rId12"/>
    <p:sldId id="306" r:id="rId13"/>
    <p:sldId id="307" r:id="rId14"/>
    <p:sldId id="260" r:id="rId15"/>
    <p:sldId id="279" r:id="rId16"/>
    <p:sldId id="304" r:id="rId17"/>
    <p:sldId id="305" r:id="rId18"/>
    <p:sldId id="310" r:id="rId19"/>
    <p:sldId id="278" r:id="rId20"/>
    <p:sldId id="283" r:id="rId21"/>
    <p:sldId id="263" r:id="rId22"/>
    <p:sldId id="301" r:id="rId23"/>
    <p:sldId id="298" r:id="rId24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.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687"/>
    <a:srgbClr val="73868E"/>
    <a:srgbClr val="00A4FF"/>
    <a:srgbClr val="00AA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/>
    <p:restoredTop sz="94505"/>
  </p:normalViewPr>
  <p:slideViewPr>
    <p:cSldViewPr snapToGrid="0" snapToObjects="1">
      <p:cViewPr varScale="1">
        <p:scale>
          <a:sx n="86" d="100"/>
          <a:sy n="86" d="100"/>
        </p:scale>
        <p:origin x="240" y="8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28B2-28B8-364D-9670-4B162B54CA37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5AF5-5D84-804C-BA78-8F8C3143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87CE-4BC8-F744-A3DE-180CA8258505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6310-DAD6-EE4F-ABB6-4124C82A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05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0" y="63469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0" i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B958E4-B883-3A43-B886-6E34D2C9DE1B}" type="datetime1">
              <a:rPr lang="en-CA" smtClean="0"/>
              <a:t>2018-07-20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70000" y="4906619"/>
            <a:ext cx="100838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1270000" y="1641818"/>
            <a:ext cx="10083800" cy="3010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marL="9144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marL="13716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18288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5pPr>
          </a:lstStyle>
          <a:p>
            <a:pPr lvl="0"/>
            <a:r>
              <a:rPr lang="en-US" dirty="0"/>
              <a:t>Presentation Title. Arial Regular 32pt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1270000" y="5110646"/>
            <a:ext cx="10083800" cy="74246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Presentation Subtitle-Arial Regular 16-Title Case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1408"/>
            <a:ext cx="12192000" cy="1034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" y="313154"/>
            <a:ext cx="1783444" cy="3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92427" y="-16387"/>
            <a:ext cx="5958000" cy="69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1403107" y="0"/>
            <a:ext cx="7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661743" y="6496971"/>
            <a:ext cx="1305000" cy="1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1827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900" b="0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sz="900" b="0" i="0" u="none" strike="noStrike" cap="none" baseline="30000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900" b="0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 June 2018</a:t>
            </a:r>
          </a:p>
        </p:txBody>
      </p:sp>
      <p:sp>
        <p:nvSpPr>
          <p:cNvPr id="18" name="Shape 18"/>
          <p:cNvSpPr txBox="1"/>
          <p:nvPr/>
        </p:nvSpPr>
        <p:spPr>
          <a:xfrm rot="-5400000">
            <a:off x="10098847" y="4771464"/>
            <a:ext cx="3514800" cy="50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buNone/>
            </a:pPr>
            <a:r>
              <a:rPr lang="en-US" sz="1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Discovery,</a:t>
            </a:r>
          </a:p>
          <a:p>
            <a:pPr marL="0" marR="0" lvl="0" indent="0" algn="l" rtl="0">
              <a:lnSpc>
                <a:spcPct val="86666"/>
              </a:lnSpc>
              <a:spcBef>
                <a:spcPts val="0"/>
              </a:spcBef>
              <a:buNone/>
            </a:pPr>
            <a:r>
              <a:rPr lang="en-US" sz="1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accelerated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681" y="204095"/>
            <a:ext cx="1947187" cy="3503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62725" y="2032777"/>
            <a:ext cx="3937800" cy="208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61743" y="4114801"/>
            <a:ext cx="3938700" cy="9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2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0669" y="6338326"/>
            <a:ext cx="4791368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 D. Connolly NIC 2018-06-26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70000" y="4906619"/>
            <a:ext cx="10083800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2036" y="6338326"/>
            <a:ext cx="324556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482158" y="6311898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5373" y="249447"/>
            <a:ext cx="1783444" cy="323818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F517AB-0F19-F34D-BC4D-12CE22372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20670" y="1283185"/>
            <a:ext cx="5115923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77E89AE0-4F7A-E843-8C85-CDF8BFA62F5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78278" y="1266871"/>
            <a:ext cx="6195560" cy="504502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E8E33CA-2F61-6446-B3DC-FD459BDC10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0669" y="2102818"/>
            <a:ext cx="5115923" cy="42090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E1BC34A-E0ED-7943-9627-52EDE55433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278" y="250901"/>
            <a:ext cx="9574871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</p:spTree>
    <p:extLst>
      <p:ext uri="{BB962C8B-B14F-4D97-AF65-F5344CB8AC3E}">
        <p14:creationId xmlns:p14="http://schemas.microsoft.com/office/powerpoint/2010/main" val="397091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1270000" y="4906619"/>
            <a:ext cx="10083800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2036" y="6338326"/>
            <a:ext cx="324556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482158" y="6311898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5373" y="249447"/>
            <a:ext cx="1783444" cy="323818"/>
          </a:xfrm>
          <a:prstGeom prst="rect">
            <a:avLst/>
          </a:prstGeom>
        </p:spPr>
      </p:pic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77E89AE0-4F7A-E843-8C85-CDF8BFA62F5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78278" y="1266872"/>
            <a:ext cx="5717722" cy="252619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E8E33CA-2F61-6446-B3DC-FD459BDC10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278" y="3791612"/>
            <a:ext cx="5717722" cy="2520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E1BC34A-E0ED-7943-9627-52EDE55433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278" y="250901"/>
            <a:ext cx="9574871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1B0FBF72-B884-3240-BB8D-53FD82C9777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793067"/>
            <a:ext cx="5717722" cy="252619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64C14D2-4158-6A48-8807-2C5F04150F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1291289"/>
            <a:ext cx="5717722" cy="2520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0DC7E5-B179-7440-B61B-8675F326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0669" y="6338326"/>
            <a:ext cx="4791368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 D. Connolly NIC 2018-06-26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5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0132" y="205595"/>
            <a:ext cx="10450005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179418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0132" y="205595"/>
            <a:ext cx="10450005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325" y="1495425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573838" y="1495425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22325" y="2570162"/>
            <a:ext cx="4968875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573838" y="2570161"/>
            <a:ext cx="4968875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35869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22325" y="6469063"/>
            <a:ext cx="3302966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573838" y="1316183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22325" y="1316183"/>
            <a:ext cx="5075238" cy="504502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573838" y="2214976"/>
            <a:ext cx="4968875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0132" y="205595"/>
            <a:ext cx="10450005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23557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22325" y="6469063"/>
            <a:ext cx="2795518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6"/>
          </p:nvPr>
        </p:nvSpPr>
        <p:spPr>
          <a:xfrm>
            <a:off x="836214" y="1590784"/>
            <a:ext cx="2387539" cy="242189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32"/>
          </p:nvPr>
        </p:nvSpPr>
        <p:spPr>
          <a:xfrm>
            <a:off x="9123108" y="1590784"/>
            <a:ext cx="2387539" cy="465285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34"/>
          </p:nvPr>
        </p:nvSpPr>
        <p:spPr>
          <a:xfrm>
            <a:off x="6346062" y="3730001"/>
            <a:ext cx="2387539" cy="25136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598511" y="1590783"/>
            <a:ext cx="2387539" cy="9163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Section Title—Arial Bold 20-Cyan Blue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598511" y="2732526"/>
            <a:ext cx="2387539" cy="3511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  <a:p>
            <a:pPr lvl="0"/>
            <a:r>
              <a:rPr lang="en-US" dirty="0"/>
              <a:t>Type can get bigger, but no smaller.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36212" y="4234195"/>
            <a:ext cx="2387539" cy="20094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346060" y="1561078"/>
            <a:ext cx="2387539" cy="18934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0132" y="205595"/>
            <a:ext cx="10450005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20764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22325" y="6469063"/>
            <a:ext cx="2782266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6"/>
          </p:nvPr>
        </p:nvSpPr>
        <p:spPr>
          <a:xfrm>
            <a:off x="836214" y="1590784"/>
            <a:ext cx="2387539" cy="242189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sz="quarter" idx="34"/>
          </p:nvPr>
        </p:nvSpPr>
        <p:spPr>
          <a:xfrm>
            <a:off x="6667342" y="1590785"/>
            <a:ext cx="4994433" cy="242189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642755" y="1590783"/>
            <a:ext cx="2387539" cy="9164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Section Title—Arial 20-Cyan Blue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42755" y="2732526"/>
            <a:ext cx="2387539" cy="3111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14 is the default type for paragraphs (in black).</a:t>
            </a:r>
          </a:p>
          <a:p>
            <a:pPr lvl="0"/>
            <a:r>
              <a:rPr lang="en-US" dirty="0"/>
              <a:t>Type can get bigger, but no smaller.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667341" y="4293829"/>
            <a:ext cx="4964959" cy="20625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</a:t>
            </a:r>
            <a:r>
              <a:rPr lang="en-US"/>
              <a:t>Regular 14 </a:t>
            </a:r>
            <a:r>
              <a:rPr lang="en-US" dirty="0"/>
              <a:t>is the default type for paragraphs (in black).</a:t>
            </a:r>
          </a:p>
          <a:p>
            <a:pPr lvl="0"/>
            <a:r>
              <a:rPr lang="en-US" dirty="0"/>
              <a:t>Type can get bigger, but no smaller.</a:t>
            </a:r>
          </a:p>
          <a:p>
            <a:pPr lvl="0"/>
            <a:r>
              <a:rPr lang="en-US" dirty="0"/>
              <a:t>Use two columns of text when possible, as default.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836212" y="4234195"/>
            <a:ext cx="2387539" cy="20094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14 is the default type for paragraphs (in black).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0132" y="205595"/>
            <a:ext cx="10450005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Italic 24-Cyan Blue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161994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5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(null)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gif"/><Relationship Id="rId7" Type="http://schemas.openxmlformats.org/officeDocument/2006/relationships/hyperlink" Target="https://www-nds.iaea.org/relnsd/vcharthtml/VChartHTM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/>
          </p:nvPr>
        </p:nvSpPr>
        <p:spPr>
          <a:xfrm>
            <a:off x="143338" y="984606"/>
            <a:ext cx="5676891" cy="280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53994"/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Inverse Kinematics Studies of </a:t>
            </a:r>
            <a:r>
              <a:rPr lang="en-US" sz="3600" baseline="300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20,21</a:t>
            </a:r>
            <a:r>
              <a:rPr lang="en-US" sz="36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Ne</a:t>
            </a:r>
            <a:r>
              <a:rPr lang="en-US" sz="3600" i="1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(p,</a:t>
            </a:r>
            <a:r>
              <a:rPr lang="el-GR" sz="3600" i="1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γ</a:t>
            </a:r>
            <a:r>
              <a:rPr lang="en-US" sz="3600" i="1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)</a:t>
            </a:r>
            <a:r>
              <a:rPr lang="en-US" sz="3600" baseline="300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21,22</a:t>
            </a:r>
            <a:r>
              <a:rPr lang="en-US" sz="36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Na Relevant to </a:t>
            </a:r>
            <a:r>
              <a:rPr lang="en-US" sz="3600" baseline="300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22</a:t>
            </a:r>
            <a:r>
              <a:rPr lang="en-US" sz="36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Na Production in </a:t>
            </a:r>
            <a:r>
              <a:rPr lang="en-US" sz="3600" dirty="0" err="1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ONe</a:t>
            </a:r>
            <a:r>
              <a:rPr lang="en-US" sz="3600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 Novae 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DRAGON</a:t>
            </a:r>
            <a:endParaRPr lang="en-US" sz="3600" dirty="0"/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xfrm>
            <a:off x="143338" y="4778061"/>
            <a:ext cx="5676891" cy="1410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b" anchorCtr="0">
            <a:noAutofit/>
          </a:bodyPr>
          <a:lstStyle/>
          <a:p>
            <a:pPr indent="-114297">
              <a:spcBef>
                <a:spcPts val="0"/>
              </a:spcBef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Devin Connolly</a:t>
            </a:r>
          </a:p>
          <a:p>
            <a:pPr indent="-88898">
              <a:buSzPts val="1400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Postdoctoral Research Fellow, DRAGON</a:t>
            </a:r>
          </a:p>
          <a:p>
            <a:pPr indent="-88898">
              <a:buSzPts val="1400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Nuclei In the Cosmos</a:t>
            </a:r>
          </a:p>
          <a:p>
            <a:pPr indent="-88898">
              <a:buSzPts val="1400"/>
            </a:pPr>
            <a:r>
              <a:rPr lang="en-US" sz="1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Assergi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L’Aquila, Italy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4C0CF-D414-0B41-9FA0-7EDF51D6A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8" r="8415"/>
          <a:stretch/>
        </p:blipFill>
        <p:spPr>
          <a:xfrm>
            <a:off x="5820229" y="0"/>
            <a:ext cx="56315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097A9-3E40-394E-A1ED-B3F8E01B0DF2}"/>
              </a:ext>
            </a:extLst>
          </p:cNvPr>
          <p:cNvSpPr txBox="1"/>
          <p:nvPr/>
        </p:nvSpPr>
        <p:spPr>
          <a:xfrm>
            <a:off x="1588008" y="7288607"/>
            <a:ext cx="500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By X-ray: NASA/CXC/RIKEN/</a:t>
            </a:r>
            <a:r>
              <a:rPr lang="en-US" sz="1000" dirty="0" err="1"/>
              <a:t>D.Takei</a:t>
            </a:r>
            <a:r>
              <a:rPr lang="en-US" sz="1000" dirty="0"/>
              <a:t> et al; Optical: NASA/</a:t>
            </a:r>
            <a:r>
              <a:rPr lang="en-US" sz="1000" dirty="0" err="1"/>
              <a:t>STScI</a:t>
            </a:r>
            <a:r>
              <a:rPr lang="en-US" sz="1000" dirty="0"/>
              <a:t>; Radio: NRAO/VLA -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=38979121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109A9-916C-9A46-8540-EEE418942941}"/>
              </a:ext>
            </a:extLst>
          </p:cNvPr>
          <p:cNvSpPr txBox="1"/>
          <p:nvPr/>
        </p:nvSpPr>
        <p:spPr>
          <a:xfrm>
            <a:off x="1588008" y="6246075"/>
            <a:ext cx="4232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By X-ray: NASA/CXC/RIKEN/</a:t>
            </a:r>
            <a:r>
              <a:rPr lang="en-US" sz="1000" dirty="0" err="1">
                <a:solidFill>
                  <a:srgbClr val="00B0F0"/>
                </a:solidFill>
              </a:rPr>
              <a:t>D.Takei</a:t>
            </a:r>
            <a:r>
              <a:rPr lang="en-US" sz="1000" dirty="0">
                <a:solidFill>
                  <a:srgbClr val="00B0F0"/>
                </a:solidFill>
              </a:rPr>
              <a:t> et al; Optical: NASA/</a:t>
            </a:r>
            <a:r>
              <a:rPr lang="en-US" sz="1000" dirty="0" err="1">
                <a:solidFill>
                  <a:srgbClr val="00B0F0"/>
                </a:solidFill>
              </a:rPr>
              <a:t>STScI</a:t>
            </a:r>
            <a:r>
              <a:rPr lang="en-US" sz="1000" dirty="0">
                <a:solidFill>
                  <a:srgbClr val="00B0F0"/>
                </a:solidFill>
              </a:rPr>
              <a:t>; Radio: NRAO/VLA</a:t>
            </a:r>
            <a:br>
              <a:rPr lang="en-US" sz="1000" dirty="0">
                <a:solidFill>
                  <a:srgbClr val="00B0F0"/>
                </a:solidFill>
              </a:rPr>
            </a:br>
            <a:r>
              <a:rPr lang="en-US" sz="1000" dirty="0">
                <a:solidFill>
                  <a:srgbClr val="00B0F0"/>
                </a:solidFill>
              </a:rPr>
              <a:t>https://</a:t>
            </a:r>
            <a:r>
              <a:rPr lang="en-US" sz="1000" dirty="0" err="1">
                <a:solidFill>
                  <a:srgbClr val="00B0F0"/>
                </a:solidFill>
              </a:rPr>
              <a:t>commons.wikimedia.org</a:t>
            </a:r>
            <a:r>
              <a:rPr lang="en-US" sz="1000" dirty="0">
                <a:solidFill>
                  <a:srgbClr val="00B0F0"/>
                </a:solidFill>
              </a:rPr>
              <a:t>/w/</a:t>
            </a:r>
            <a:r>
              <a:rPr lang="en-US" sz="1000" dirty="0" err="1">
                <a:solidFill>
                  <a:srgbClr val="00B0F0"/>
                </a:solidFill>
              </a:rPr>
              <a:t>index.php?curid</a:t>
            </a:r>
            <a:r>
              <a:rPr lang="en-US" sz="1000" dirty="0">
                <a:solidFill>
                  <a:srgbClr val="00B0F0"/>
                </a:solidFill>
              </a:rPr>
              <a:t>=38979121</a:t>
            </a:r>
          </a:p>
        </p:txBody>
      </p:sp>
    </p:spTree>
    <p:extLst>
      <p:ext uri="{BB962C8B-B14F-4D97-AF65-F5344CB8AC3E}">
        <p14:creationId xmlns:p14="http://schemas.microsoft.com/office/powerpoint/2010/main" val="358072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0EF18FB-E158-B742-8B2B-9336BBEB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495957"/>
            <a:ext cx="6618514" cy="63753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052" y="195073"/>
            <a:ext cx="9574871" cy="539321"/>
          </a:xfrm>
        </p:spPr>
        <p:txBody>
          <a:bodyPr/>
          <a:lstStyle/>
          <a:p>
            <a:r>
              <a:rPr lang="en-US" sz="3200" dirty="0"/>
              <a:t>Previous Measurements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D3B46E06-0A76-074D-8BF3-B406CA54BC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482" y="6399209"/>
            <a:ext cx="5529489" cy="404197"/>
          </a:xfrm>
        </p:spPr>
        <p:txBody>
          <a:bodyPr/>
          <a:lstStyle/>
          <a:p>
            <a:pPr algn="l"/>
            <a:r>
              <a:rPr lang="en-US" i="0" dirty="0"/>
              <a:t>C. Rolfs, W. </a:t>
            </a:r>
            <a:r>
              <a:rPr lang="en-US" i="0" dirty="0" err="1"/>
              <a:t>Rodne</a:t>
            </a:r>
            <a:r>
              <a:rPr lang="en-US" i="0" dirty="0"/>
              <a:t>, M. Shapiro, and H. Winkler, Nucl. Phys. A </a:t>
            </a:r>
            <a:r>
              <a:rPr lang="en-US" b="1" i="0" dirty="0"/>
              <a:t>241</a:t>
            </a:r>
            <a:r>
              <a:rPr lang="en-US" i="0" dirty="0"/>
              <a:t>, 460 (1975).</a:t>
            </a:r>
          </a:p>
        </p:txBody>
      </p:sp>
      <p:graphicFrame>
        <p:nvGraphicFramePr>
          <p:cNvPr id="50" name="Content Placeholder 8">
            <a:extLst>
              <a:ext uri="{FF2B5EF4-FFF2-40B4-BE49-F238E27FC236}">
                <a16:creationId xmlns:a16="http://schemas.microsoft.com/office/drawing/2014/main" id="{CACA8C21-84FF-154E-A568-0FE0446B740D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518719316"/>
              </p:ext>
            </p:extLst>
          </p:nvPr>
        </p:nvGraphicFramePr>
        <p:xfrm>
          <a:off x="377483" y="1111040"/>
          <a:ext cx="5195888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7944">
                  <a:extLst>
                    <a:ext uri="{9D8B030D-6E8A-4147-A177-3AD203B41FA5}">
                      <a16:colId xmlns:a16="http://schemas.microsoft.com/office/drawing/2014/main" val="33717163"/>
                    </a:ext>
                  </a:extLst>
                </a:gridCol>
                <a:gridCol w="2597944">
                  <a:extLst>
                    <a:ext uri="{9D8B030D-6E8A-4147-A177-3AD203B41FA5}">
                      <a16:colId xmlns:a16="http://schemas.microsoft.com/office/drawing/2014/main" val="286488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2000" b="0" i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0.012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3157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DC→0.33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0.32±0.05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1740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DC→1.72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45633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DC→2.43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0.63±0.07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55689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9D6B5E96-6393-414F-BC96-59EA60A3CCC3}"/>
              </a:ext>
            </a:extLst>
          </p:cNvPr>
          <p:cNvSpPr txBox="1"/>
          <p:nvPr/>
        </p:nvSpPr>
        <p:spPr>
          <a:xfrm>
            <a:off x="377597" y="2987727"/>
            <a:ext cx="519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Rolfs et al. measured DC cross sections in 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000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/>
              <a:t> 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1.05</a:t>
            </a:r>
            <a:r>
              <a:rPr lang="en-US" sz="2000" dirty="0"/>
              <a:t> </a:t>
            </a:r>
            <a:r>
              <a:rPr lang="en-US" sz="2000" dirty="0" err="1"/>
              <a:t>keV</a:t>
            </a:r>
            <a:r>
              <a:rPr lang="en-US" sz="2000" dirty="0"/>
              <a:t> using natural Ne gas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No direct measurements</a:t>
            </a:r>
            <a:r>
              <a:rPr lang="en-US" sz="2000" dirty="0"/>
              <a:t> in </a:t>
            </a:r>
            <a:r>
              <a:rPr lang="en-US" sz="2000" dirty="0" err="1"/>
              <a:t>astrophysically</a:t>
            </a:r>
            <a:r>
              <a:rPr lang="en-US" sz="2000" dirty="0"/>
              <a:t> relevant energy range 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sz="20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80 - 300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keV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E1C658-A3FE-124E-8736-B7345A520C26}"/>
              </a:ext>
            </a:extLst>
          </p:cNvPr>
          <p:cNvSpPr txBox="1"/>
          <p:nvPr/>
        </p:nvSpPr>
        <p:spPr>
          <a:xfrm>
            <a:off x="377598" y="649375"/>
            <a:ext cx="519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b="1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400" b="1" dirty="0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89A05D-175F-8847-9E78-6025DF55E8E8}"/>
              </a:ext>
            </a:extLst>
          </p:cNvPr>
          <p:cNvSpPr/>
          <p:nvPr/>
        </p:nvSpPr>
        <p:spPr>
          <a:xfrm>
            <a:off x="7928517" y="2264229"/>
            <a:ext cx="3077737" cy="28758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1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5263351-B8CF-3348-8138-877EEB4745DB}"/>
              </a:ext>
            </a:extLst>
          </p:cNvPr>
          <p:cNvSpPr/>
          <p:nvPr/>
        </p:nvSpPr>
        <p:spPr>
          <a:xfrm>
            <a:off x="7928517" y="2264229"/>
            <a:ext cx="3077737" cy="28758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EF18FB-E158-B742-8B2B-9336BBEB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492967"/>
            <a:ext cx="6618514" cy="63753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052" y="195073"/>
            <a:ext cx="9574871" cy="539321"/>
          </a:xfrm>
        </p:spPr>
        <p:txBody>
          <a:bodyPr/>
          <a:lstStyle/>
          <a:p>
            <a:r>
              <a:rPr lang="en-US" sz="3200" dirty="0"/>
              <a:t>Previous Measurements</a:t>
            </a:r>
          </a:p>
        </p:txBody>
      </p:sp>
      <p:graphicFrame>
        <p:nvGraphicFramePr>
          <p:cNvPr id="29" name="Content Placeholder 8">
            <a:extLst>
              <a:ext uri="{FF2B5EF4-FFF2-40B4-BE49-F238E27FC236}">
                <a16:creationId xmlns:a16="http://schemas.microsoft.com/office/drawing/2014/main" id="{6CDBC35D-58D7-0A49-92D9-0507ED260BAC}"/>
              </a:ext>
            </a:extLst>
          </p:cNvPr>
          <p:cNvGraphicFramePr>
            <a:graphicFrameLocks noGrp="1"/>
          </p:cNvGraphicFramePr>
          <p:nvPr>
            <p:ph sz="quarter" idx="26"/>
          </p:nvPr>
        </p:nvGraphicFramePr>
        <p:xfrm>
          <a:off x="377483" y="1111040"/>
          <a:ext cx="5195888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7944">
                  <a:extLst>
                    <a:ext uri="{9D8B030D-6E8A-4147-A177-3AD203B41FA5}">
                      <a16:colId xmlns:a16="http://schemas.microsoft.com/office/drawing/2014/main" val="33717163"/>
                    </a:ext>
                  </a:extLst>
                </a:gridCol>
                <a:gridCol w="2597944">
                  <a:extLst>
                    <a:ext uri="{9D8B030D-6E8A-4147-A177-3AD203B41FA5}">
                      <a16:colId xmlns:a16="http://schemas.microsoft.com/office/drawing/2014/main" val="286488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2000" b="0" i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0.012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3157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DC→0.33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0.32±0.05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1740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DC→1.72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45633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DC→2.43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0.63±0.07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5568930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9D231E8-E8D7-D947-820D-E4CD2104A3A5}"/>
              </a:ext>
            </a:extLst>
          </p:cNvPr>
          <p:cNvSpPr txBox="1"/>
          <p:nvPr/>
        </p:nvSpPr>
        <p:spPr>
          <a:xfrm>
            <a:off x="377597" y="2987727"/>
            <a:ext cx="519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Rolfs et al. measured DC cross sections in 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000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/>
              <a:t> 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1.05</a:t>
            </a:r>
            <a:r>
              <a:rPr lang="en-US" sz="2000" dirty="0"/>
              <a:t> </a:t>
            </a:r>
            <a:r>
              <a:rPr lang="en-US" sz="2000" dirty="0" err="1"/>
              <a:t>keV</a:t>
            </a:r>
            <a:r>
              <a:rPr lang="en-US" sz="2000" dirty="0"/>
              <a:t> using natural Ne gas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No direct measurements</a:t>
            </a:r>
            <a:r>
              <a:rPr lang="en-US" sz="2000" dirty="0"/>
              <a:t> in </a:t>
            </a:r>
            <a:r>
              <a:rPr lang="en-US" sz="2000" dirty="0" err="1"/>
              <a:t>astrophysically</a:t>
            </a:r>
            <a:r>
              <a:rPr lang="en-US" sz="2000" dirty="0"/>
              <a:t> relevant energy range 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sz="20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80 - 300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keV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021088-75A3-D242-83F6-10198A67D9A9}"/>
              </a:ext>
            </a:extLst>
          </p:cNvPr>
          <p:cNvSpPr txBox="1"/>
          <p:nvPr/>
        </p:nvSpPr>
        <p:spPr>
          <a:xfrm>
            <a:off x="377598" y="649375"/>
            <a:ext cx="519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b="1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BEC7A8-257C-1C45-952A-75E7B09141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482" y="6399209"/>
            <a:ext cx="5529489" cy="404197"/>
          </a:xfrm>
        </p:spPr>
        <p:txBody>
          <a:bodyPr/>
          <a:lstStyle/>
          <a:p>
            <a:pPr algn="l"/>
            <a:r>
              <a:rPr lang="en-US" i="0" dirty="0"/>
              <a:t>C. Rolfs, W. </a:t>
            </a:r>
            <a:r>
              <a:rPr lang="en-US" i="0" dirty="0" err="1"/>
              <a:t>Rodne</a:t>
            </a:r>
            <a:r>
              <a:rPr lang="en-US" i="0" dirty="0"/>
              <a:t>, M. Shapiro, and H. Winkler, Nucl. Phys. A </a:t>
            </a:r>
            <a:r>
              <a:rPr lang="en-US" b="1" i="0" dirty="0"/>
              <a:t>241</a:t>
            </a:r>
            <a:r>
              <a:rPr lang="en-US" i="0" dirty="0"/>
              <a:t>, 460 (1975).</a:t>
            </a:r>
          </a:p>
        </p:txBody>
      </p:sp>
    </p:spTree>
    <p:extLst>
      <p:ext uri="{BB962C8B-B14F-4D97-AF65-F5344CB8AC3E}">
        <p14:creationId xmlns:p14="http://schemas.microsoft.com/office/powerpoint/2010/main" val="104735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684173-AFCA-BF47-B5C8-F9846782B8E0}"/>
              </a:ext>
            </a:extLst>
          </p:cNvPr>
          <p:cNvSpPr/>
          <p:nvPr/>
        </p:nvSpPr>
        <p:spPr>
          <a:xfrm>
            <a:off x="7928517" y="2264229"/>
            <a:ext cx="3077737" cy="287585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EF18FB-E158-B742-8B2B-9336BBEB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492967"/>
            <a:ext cx="6618514" cy="63753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052" y="195073"/>
            <a:ext cx="9574871" cy="539321"/>
          </a:xfrm>
        </p:spPr>
        <p:txBody>
          <a:bodyPr/>
          <a:lstStyle/>
          <a:p>
            <a:r>
              <a:rPr lang="en-US" sz="3200" dirty="0"/>
              <a:t>Previous Measurements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C67A2BC-157C-5D4F-9652-9F99A4AEA6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482" y="6399209"/>
            <a:ext cx="5529489" cy="404197"/>
          </a:xfrm>
        </p:spPr>
        <p:txBody>
          <a:bodyPr/>
          <a:lstStyle/>
          <a:p>
            <a:pPr algn="l"/>
            <a:r>
              <a:rPr lang="en-US" i="0" dirty="0"/>
              <a:t>C. Rolfs, W. </a:t>
            </a:r>
            <a:r>
              <a:rPr lang="en-US" i="0" dirty="0" err="1"/>
              <a:t>Rodne</a:t>
            </a:r>
            <a:r>
              <a:rPr lang="en-US" i="0" dirty="0"/>
              <a:t>, M. Shapiro, and H. Winkler, Nucl. Phys. A </a:t>
            </a:r>
            <a:r>
              <a:rPr lang="en-US" b="1" i="0" dirty="0"/>
              <a:t>241</a:t>
            </a:r>
            <a:r>
              <a:rPr lang="en-US" i="0" dirty="0"/>
              <a:t>, 460 (1975).</a:t>
            </a:r>
            <a:br>
              <a:rPr lang="en-US" i="0" dirty="0"/>
            </a:br>
            <a:r>
              <a:rPr lang="en-US" i="0" dirty="0"/>
              <a:t>S. Engel, Ph.D. Thesis</a:t>
            </a:r>
          </a:p>
        </p:txBody>
      </p:sp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8F3CCD74-F763-C84C-93ED-5841F38D76DF}"/>
              </a:ext>
            </a:extLst>
          </p:cNvPr>
          <p:cNvGraphicFramePr>
            <a:graphicFrameLocks noGrp="1"/>
          </p:cNvGraphicFramePr>
          <p:nvPr>
            <p:ph sz="quarter" idx="26"/>
          </p:nvPr>
        </p:nvGraphicFramePr>
        <p:xfrm>
          <a:off x="377483" y="1111040"/>
          <a:ext cx="5195888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7944">
                  <a:extLst>
                    <a:ext uri="{9D8B030D-6E8A-4147-A177-3AD203B41FA5}">
                      <a16:colId xmlns:a16="http://schemas.microsoft.com/office/drawing/2014/main" val="33717163"/>
                    </a:ext>
                  </a:extLst>
                </a:gridCol>
                <a:gridCol w="2597944">
                  <a:extLst>
                    <a:ext uri="{9D8B030D-6E8A-4147-A177-3AD203B41FA5}">
                      <a16:colId xmlns:a16="http://schemas.microsoft.com/office/drawing/2014/main" val="286488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2000" b="0" i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0.012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3157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DC→0.33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0.32±0.05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1740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DC→1.72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45633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DC→2.43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0.63±0.07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5568930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8B91032-9815-5345-9FD4-616CDA3868DC}"/>
              </a:ext>
            </a:extLst>
          </p:cNvPr>
          <p:cNvSpPr txBox="1"/>
          <p:nvPr/>
        </p:nvSpPr>
        <p:spPr>
          <a:xfrm>
            <a:off x="377597" y="2987727"/>
            <a:ext cx="519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Rolfs et al. measured DC cross sections in 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000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/>
              <a:t> 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1.05</a:t>
            </a:r>
            <a:r>
              <a:rPr lang="en-US" sz="2000" dirty="0"/>
              <a:t> </a:t>
            </a:r>
            <a:r>
              <a:rPr lang="en-US" sz="2000" dirty="0" err="1"/>
              <a:t>keV</a:t>
            </a:r>
            <a:r>
              <a:rPr lang="en-US" sz="2000" dirty="0"/>
              <a:t> using natural Ne gas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No direct measurements</a:t>
            </a:r>
            <a:r>
              <a:rPr lang="en-US" sz="2000" dirty="0"/>
              <a:t> in </a:t>
            </a:r>
            <a:r>
              <a:rPr lang="en-US" sz="2000" dirty="0" err="1"/>
              <a:t>astrophysically</a:t>
            </a:r>
            <a:r>
              <a:rPr lang="en-US" sz="2000" dirty="0"/>
              <a:t> relevant energy range 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sz="2000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80 - 300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keV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ADC7AC-32FA-5E43-A071-D0A74F3BE4CF}"/>
              </a:ext>
            </a:extLst>
          </p:cNvPr>
          <p:cNvSpPr txBox="1"/>
          <p:nvPr/>
        </p:nvSpPr>
        <p:spPr>
          <a:xfrm>
            <a:off x="377598" y="649375"/>
            <a:ext cx="519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b="1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C36B75-38C6-AA46-AFF3-9EBEF40457E3}"/>
              </a:ext>
            </a:extLst>
          </p:cNvPr>
          <p:cNvSpPr txBox="1"/>
          <p:nvPr/>
        </p:nvSpPr>
        <p:spPr>
          <a:xfrm>
            <a:off x="377366" y="4999950"/>
            <a:ext cx="519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b="1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4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C429E5-8BEC-8F49-9C84-39FF9A08263D}"/>
              </a:ext>
            </a:extLst>
          </p:cNvPr>
          <p:cNvSpPr txBox="1"/>
          <p:nvPr/>
        </p:nvSpPr>
        <p:spPr>
          <a:xfrm>
            <a:off x="377539" y="5379486"/>
            <a:ext cx="519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DRAGON commissioning suggested </a:t>
            </a:r>
            <a:r>
              <a:rPr lang="en-US" sz="2000" i="1" dirty="0" err="1">
                <a:latin typeface="Symbol" pitchFamily="2" charset="2"/>
              </a:rPr>
              <a:t>wg</a:t>
            </a:r>
            <a:r>
              <a:rPr lang="en-US" sz="2000" dirty="0"/>
              <a:t> of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258</a:t>
            </a:r>
            <a:r>
              <a:rPr lang="en-US" sz="2000" dirty="0"/>
              <a:t> </a:t>
            </a:r>
            <a:r>
              <a:rPr lang="en-US" sz="2000" dirty="0" err="1"/>
              <a:t>keV</a:t>
            </a:r>
            <a:r>
              <a:rPr lang="en-US" sz="2000" dirty="0"/>
              <a:t> resonance </a:t>
            </a:r>
            <a:r>
              <a:rPr lang="en-US" sz="2000" dirty="0">
                <a:solidFill>
                  <a:schemeClr val="accent2"/>
                </a:solidFill>
              </a:rPr>
              <a:t>&gt; factor 2 larger than previous values</a:t>
            </a:r>
          </a:p>
        </p:txBody>
      </p:sp>
    </p:spTree>
    <p:extLst>
      <p:ext uri="{BB962C8B-B14F-4D97-AF65-F5344CB8AC3E}">
        <p14:creationId xmlns:p14="http://schemas.microsoft.com/office/powerpoint/2010/main" val="339073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AFDDB-59BD-7848-ADC9-73422517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A7119-53C2-DE4F-8108-9A1AE70B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AE4E-660A-A142-9DEC-2F6FBBBA5C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CFE42-D650-6745-9F41-1890C6BCAE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84356" y="599372"/>
            <a:ext cx="3307643" cy="345280"/>
          </a:xfrm>
        </p:spPr>
        <p:txBody>
          <a:bodyPr/>
          <a:lstStyle/>
          <a:p>
            <a:r>
              <a:rPr lang="en-US" dirty="0"/>
              <a:t>ISAC-I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AD120B-614D-004E-8670-C77B635C0B2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353483" y="910319"/>
            <a:ext cx="8530873" cy="537561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38953B-FC64-3641-A8DE-B9081373E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84356" y="910785"/>
            <a:ext cx="3307643" cy="5535169"/>
          </a:xfrm>
        </p:spPr>
        <p:txBody>
          <a:bodyPr/>
          <a:lstStyle/>
          <a:p>
            <a:pPr marL="122238" indent="-122238"/>
            <a:r>
              <a:rPr lang="en-US" baseline="30000" dirty="0"/>
              <a:t>20</a:t>
            </a:r>
            <a:r>
              <a:rPr lang="en-US" dirty="0"/>
              <a:t>Ne from OLIS MCIS</a:t>
            </a:r>
          </a:p>
          <a:p>
            <a:pPr marL="122238" indent="-122238"/>
            <a:r>
              <a:rPr lang="en-US" baseline="30000" dirty="0"/>
              <a:t>21</a:t>
            </a:r>
            <a:r>
              <a:rPr lang="en-US" dirty="0"/>
              <a:t>Ne from OLIS MWIS</a:t>
            </a:r>
          </a:p>
          <a:p>
            <a:pPr marL="122238" indent="-122238"/>
            <a:r>
              <a:rPr lang="en-US" dirty="0"/>
              <a:t>accelerated up to 540 </a:t>
            </a:r>
            <a:r>
              <a:rPr lang="en-US" dirty="0" err="1"/>
              <a:t>keV</a:t>
            </a:r>
            <a:r>
              <a:rPr lang="en-US" dirty="0"/>
              <a:t>/u by ISAC-I accelerators (RFQ &amp; DTL) </a:t>
            </a:r>
          </a:p>
          <a:p>
            <a:pPr marL="122238" indent="-122238"/>
            <a:r>
              <a:rPr lang="en-US" dirty="0"/>
              <a:t>Delivered to DRAGON gas target </a:t>
            </a:r>
          </a:p>
          <a:p>
            <a:pPr marL="579438" lvl="1" indent="-122238"/>
            <a:r>
              <a:rPr lang="en-US" sz="2000" dirty="0"/>
              <a:t>I</a:t>
            </a:r>
            <a:r>
              <a:rPr lang="en-US" sz="2000" baseline="-25000" dirty="0"/>
              <a:t>20</a:t>
            </a:r>
            <a:r>
              <a:rPr lang="en-US" sz="2000" dirty="0"/>
              <a:t> = 4.6(7)×10</a:t>
            </a:r>
            <a:r>
              <a:rPr lang="en-US" sz="2000" baseline="30000" dirty="0"/>
              <a:t>12 </a:t>
            </a:r>
            <a:r>
              <a:rPr lang="en-US" sz="2000" dirty="0" err="1"/>
              <a:t>pps</a:t>
            </a:r>
            <a:endParaRPr lang="en-US" sz="2000" dirty="0"/>
          </a:p>
          <a:p>
            <a:pPr marL="579438" lvl="1" indent="-122238"/>
            <a:r>
              <a:rPr lang="en-US" sz="2000" dirty="0"/>
              <a:t>I</a:t>
            </a:r>
            <a:r>
              <a:rPr lang="en-US" sz="2000" baseline="-25000" dirty="0"/>
              <a:t>21</a:t>
            </a:r>
            <a:r>
              <a:rPr lang="en-US" sz="2000" dirty="0"/>
              <a:t> = 1.2(1)×10</a:t>
            </a:r>
            <a:r>
              <a:rPr lang="en-US" sz="2000" baseline="30000" dirty="0"/>
              <a:t>8 </a:t>
            </a:r>
            <a:r>
              <a:rPr lang="en-US" sz="2000" dirty="0" err="1"/>
              <a:t>pps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390B5-F593-CF4F-A0B1-09E5C47D474F}"/>
              </a:ext>
            </a:extLst>
          </p:cNvPr>
          <p:cNvSpPr txBox="1"/>
          <p:nvPr/>
        </p:nvSpPr>
        <p:spPr>
          <a:xfrm>
            <a:off x="353483" y="14597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13867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C8F4A5-C2AE-864D-A1D8-40AEFAFD0B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32044" y="555048"/>
            <a:ext cx="4154310" cy="6116493"/>
          </a:xfrm>
        </p:spPr>
        <p:txBody>
          <a:bodyPr anchor="ctr"/>
          <a:lstStyle/>
          <a:p>
            <a:r>
              <a:rPr lang="en-US" sz="2400" dirty="0"/>
              <a:t>3 main parts:</a:t>
            </a:r>
          </a:p>
          <a:p>
            <a:pPr marL="460375" lvl="1" indent="-236538"/>
            <a:r>
              <a:rPr lang="en-US" sz="2000" dirty="0"/>
              <a:t>Head</a:t>
            </a:r>
          </a:p>
          <a:p>
            <a:pPr marL="628650" lvl="2" indent="-225425"/>
            <a:r>
              <a:rPr lang="en-US" sz="1800" dirty="0"/>
              <a:t>Differentially-pumped windowless gas target</a:t>
            </a:r>
          </a:p>
          <a:p>
            <a:pPr marL="628650" lvl="2" indent="-225425"/>
            <a:r>
              <a:rPr lang="en-US" sz="1800" dirty="0"/>
              <a:t>High geometric efficiency BGO </a:t>
            </a:r>
            <a:r>
              <a:rPr lang="en-US" sz="1800" dirty="0">
                <a:latin typeface="Symbol" pitchFamily="2" charset="2"/>
              </a:rPr>
              <a:t>g</a:t>
            </a:r>
            <a:r>
              <a:rPr lang="en-US" sz="1800" dirty="0"/>
              <a:t>-ray array </a:t>
            </a:r>
          </a:p>
          <a:p>
            <a:pPr marL="808038" lvl="3" indent="-223838"/>
            <a:r>
              <a:rPr lang="en-US" sz="1800" dirty="0"/>
              <a:t>Detects prompt </a:t>
            </a:r>
            <a:r>
              <a:rPr lang="en-US" sz="1800" dirty="0">
                <a:latin typeface="Symbol" pitchFamily="2" charset="2"/>
              </a:rPr>
              <a:t>g</a:t>
            </a:r>
            <a:r>
              <a:rPr lang="en-US" sz="1800" dirty="0"/>
              <a:t> emissions of excited recoil nucle</a:t>
            </a:r>
            <a:r>
              <a:rPr lang="en-US" sz="2000" dirty="0"/>
              <a:t>i</a:t>
            </a:r>
          </a:p>
          <a:p>
            <a:pPr marL="460375" lvl="1" indent="-236538"/>
            <a:r>
              <a:rPr lang="en-US" sz="2000" dirty="0"/>
              <a:t>Body</a:t>
            </a:r>
          </a:p>
          <a:p>
            <a:pPr marL="628650" lvl="2" indent="-225425"/>
            <a:r>
              <a:rPr lang="en-US" sz="1800" dirty="0"/>
              <a:t>High-suppression electromagnetic mass separator</a:t>
            </a:r>
          </a:p>
          <a:p>
            <a:pPr marL="628650" lvl="2" indent="-225425"/>
            <a:r>
              <a:rPr lang="en-US" sz="1800" dirty="0"/>
              <a:t>2 stages of separation (MD, ED, MD, ED)</a:t>
            </a:r>
          </a:p>
          <a:p>
            <a:pPr marL="460375" lvl="1" indent="-236538"/>
            <a:r>
              <a:rPr lang="en-US" sz="2000" dirty="0"/>
              <a:t>Tail</a:t>
            </a:r>
          </a:p>
          <a:p>
            <a:pPr marL="628650" lvl="2" indent="-225425"/>
            <a:r>
              <a:rPr lang="en-US" sz="1800" dirty="0"/>
              <a:t>Suite of heavy ion detectors</a:t>
            </a:r>
          </a:p>
          <a:p>
            <a:pPr marL="628650" lvl="3" indent="-225425"/>
            <a:r>
              <a:rPr lang="en-US" sz="1800" dirty="0"/>
              <a:t>Dual MCP for TOF</a:t>
            </a:r>
          </a:p>
          <a:p>
            <a:pPr marL="628650" lvl="3" indent="-225425"/>
            <a:r>
              <a:rPr lang="en-US" sz="1800" dirty="0"/>
              <a:t>DSSSD, IC, or Hybrid for E-loss / deposition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2AE30-686B-BE42-917D-9D3A2E0D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E6B19-CF4A-1942-B94D-70846176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46D29-E0E5-864F-9B1E-E2704AB9D0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3529A5-ED97-5946-89E8-F6DD289DF2AD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0" y="555048"/>
            <a:ext cx="8032044" cy="61712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35C5E-8B23-BC43-8A89-B506D23CFC5C}"/>
              </a:ext>
            </a:extLst>
          </p:cNvPr>
          <p:cNvSpPr txBox="1"/>
          <p:nvPr/>
        </p:nvSpPr>
        <p:spPr>
          <a:xfrm>
            <a:off x="389547" y="146750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+mj-lt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393514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0865" y="5729759"/>
            <a:ext cx="4832623" cy="4516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26ABDD-0DB7-434A-AAE1-EAB6321F572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 rotWithShape="1">
          <a:blip r:embed="rId2"/>
          <a:srcRect l="5788" t="6448"/>
          <a:stretch/>
        </p:blipFill>
        <p:spPr>
          <a:xfrm rot="5400000">
            <a:off x="1634094" y="9599"/>
            <a:ext cx="5476362" cy="798799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8852C6-CDC9-AE4C-813B-E93E9B909D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66274" y="1265417"/>
            <a:ext cx="3825726" cy="2861314"/>
          </a:xfrm>
        </p:spPr>
        <p:txBody>
          <a:bodyPr/>
          <a:lstStyle/>
          <a:p>
            <a:r>
              <a:rPr lang="en-US" dirty="0"/>
              <a:t>Candidate recoils identified via TOF between coincident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and heavy ion signals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49376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0865" y="5729759"/>
            <a:ext cx="4832623" cy="4516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AF0C8-4FD2-1542-AE70-8A76BCE80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2" t="7919"/>
          <a:stretch/>
        </p:blipFill>
        <p:spPr>
          <a:xfrm rot="5400000">
            <a:off x="1620397" y="29031"/>
            <a:ext cx="5507405" cy="7980178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B8BF3D6-14CF-504D-A82B-2CA325C662EB}"/>
              </a:ext>
            </a:extLst>
          </p:cNvPr>
          <p:cNvSpPr txBox="1">
            <a:spLocks/>
          </p:cNvSpPr>
          <p:nvPr/>
        </p:nvSpPr>
        <p:spPr>
          <a:xfrm>
            <a:off x="8366274" y="1265417"/>
            <a:ext cx="3825726" cy="28613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Candidate recoils identified via TOF between coincident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and heavy ion signals</a:t>
            </a:r>
          </a:p>
          <a:p>
            <a:r>
              <a:rPr lang="en-US" dirty="0"/>
              <a:t>Gating on MCP TOF, RF correlation further discriminates recoils from unreacted beam</a:t>
            </a:r>
          </a:p>
        </p:txBody>
      </p:sp>
    </p:spTree>
    <p:extLst>
      <p:ext uri="{BB962C8B-B14F-4D97-AF65-F5344CB8AC3E}">
        <p14:creationId xmlns:p14="http://schemas.microsoft.com/office/powerpoint/2010/main" val="103492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0865" y="5729759"/>
            <a:ext cx="4832623" cy="4516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Analysis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B8BF3D6-14CF-504D-A82B-2CA325C662EB}"/>
              </a:ext>
            </a:extLst>
          </p:cNvPr>
          <p:cNvSpPr txBox="1">
            <a:spLocks/>
          </p:cNvSpPr>
          <p:nvPr/>
        </p:nvSpPr>
        <p:spPr>
          <a:xfrm>
            <a:off x="8366274" y="1265416"/>
            <a:ext cx="3825726" cy="5069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Candidate recoils identified via TOF between coincident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and heavy ion signals</a:t>
            </a:r>
          </a:p>
          <a:p>
            <a:r>
              <a:rPr lang="en-US" dirty="0"/>
              <a:t>Gating on MCP TOF, RF correlation further discriminates recoils from unreacted beam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→ BGO </a:t>
            </a:r>
            <a:r>
              <a:rPr lang="en-US" dirty="0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baseline="-25000" dirty="0">
                <a:solidFill>
                  <a:srgbClr val="00B0F0"/>
                </a:solidFill>
              </a:rPr>
              <a:t>0</a:t>
            </a:r>
            <a:r>
              <a:rPr lang="en-US" dirty="0">
                <a:solidFill>
                  <a:srgbClr val="00B0F0"/>
                </a:solidFill>
              </a:rPr>
              <a:t> spectra of recoils to estimate DC components</a:t>
            </a:r>
          </a:p>
          <a:p>
            <a:r>
              <a:rPr lang="en-US" dirty="0">
                <a:solidFill>
                  <a:srgbClr val="00B0F0"/>
                </a:solidFill>
              </a:rPr>
              <a:t>Fit peaks to estimate </a:t>
            </a:r>
            <a:r>
              <a:rPr lang="en-US" dirty="0">
                <a:solidFill>
                  <a:srgbClr val="00B0F0"/>
                </a:solidFill>
                <a:latin typeface="Symbol" pitchFamily="2" charset="2"/>
              </a:rPr>
              <a:t>s</a:t>
            </a:r>
          </a:p>
          <a:p>
            <a:endParaRPr lang="en-US" dirty="0">
              <a:solidFill>
                <a:srgbClr val="00B0F0"/>
              </a:solidFill>
              <a:latin typeface="Symbol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121A65-F37E-874F-8648-DC6B97E48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4" t="6258" r="7640" b="4774"/>
          <a:stretch/>
        </p:blipFill>
        <p:spPr>
          <a:xfrm>
            <a:off x="378277" y="1269205"/>
            <a:ext cx="7987997" cy="52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0865" y="5729759"/>
            <a:ext cx="4832623" cy="4516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121A65-F37E-874F-8648-DC6B97E48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4" t="6258" r="7640" b="4774"/>
          <a:stretch/>
        </p:blipFill>
        <p:spPr>
          <a:xfrm>
            <a:off x="378277" y="1276568"/>
            <a:ext cx="7987997" cy="525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FA3072-1B8F-2C46-A07A-6820FA532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795" y="944510"/>
            <a:ext cx="4373738" cy="54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4634" y="6338326"/>
            <a:ext cx="4832623" cy="451603"/>
          </a:xfrm>
        </p:spPr>
        <p:txBody>
          <a:bodyPr/>
          <a:lstStyle/>
          <a:p>
            <a:pPr algn="l"/>
            <a:r>
              <a:rPr lang="en-US" sz="1000" i="0" dirty="0"/>
              <a:t>C. Rolfs, W. </a:t>
            </a:r>
            <a:r>
              <a:rPr lang="en-US" sz="1000" i="0" dirty="0" err="1"/>
              <a:t>Rodne</a:t>
            </a:r>
            <a:r>
              <a:rPr lang="en-US" sz="1000" i="0" dirty="0"/>
              <a:t>, M. Shapiro, and H. Winkler, Nucl. Phys. A </a:t>
            </a:r>
            <a:r>
              <a:rPr lang="en-US" sz="1000" b="1" i="0" dirty="0"/>
              <a:t>241</a:t>
            </a:r>
            <a:r>
              <a:rPr lang="en-US" sz="1000" i="0" dirty="0"/>
              <a:t>, 460 (1975).</a:t>
            </a:r>
            <a:br>
              <a:rPr lang="en-US" i="0" dirty="0"/>
            </a:br>
            <a:r>
              <a:rPr lang="en-US" sz="1000" i="0" dirty="0"/>
              <a:t>S. Lyons et al. Phys. Rev. C </a:t>
            </a:r>
            <a:r>
              <a:rPr lang="en-US" sz="1000" b="1" i="0" dirty="0"/>
              <a:t>97</a:t>
            </a:r>
            <a:r>
              <a:rPr lang="en-US" sz="1000" i="0" dirty="0"/>
              <a:t>, 065802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26ABDD-0DB7-434A-AAE1-EAB6321F572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 rotWithShape="1">
          <a:blip r:embed="rId2"/>
          <a:srcRect l="7867" t="8335" r="8409" b="3353"/>
          <a:stretch/>
        </p:blipFill>
        <p:spPr>
          <a:xfrm>
            <a:off x="1074634" y="612136"/>
            <a:ext cx="10042731" cy="563372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Astrophysical </a:t>
            </a:r>
            <a:r>
              <a:rPr lang="en-US" sz="3200" i="1" dirty="0"/>
              <a:t>S</a:t>
            </a:r>
            <a:r>
              <a:rPr lang="en-US" sz="3200" dirty="0"/>
              <a:t>-factor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9E852-5478-3941-B600-06A98B8BEB3C}"/>
              </a:ext>
            </a:extLst>
          </p:cNvPr>
          <p:cNvSpPr txBox="1"/>
          <p:nvPr/>
        </p:nvSpPr>
        <p:spPr>
          <a:xfrm rot="19921931">
            <a:off x="1538462" y="2548144"/>
            <a:ext cx="8647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>
                    <a:alpha val="30000"/>
                  </a:schemeClr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998A09-8205-7F4E-8063-6E7640A972EE}"/>
                  </a:ext>
                </a:extLst>
              </p:cNvPr>
              <p:cNvSpPr txBox="1"/>
              <p:nvPr/>
            </p:nvSpPr>
            <p:spPr>
              <a:xfrm>
                <a:off x="3117954" y="1265417"/>
                <a:ext cx="2978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𝜋𝜂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998A09-8205-7F4E-8063-6E7640A97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54" y="1265417"/>
                <a:ext cx="2978045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1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1B79B-FA95-2849-AF2E-572D9381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2018-06-05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C1AF6-77C4-7747-A991-00EEE433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1C5BE4-8E8F-6F4A-AC92-150F30BE4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6376A-3941-A349-977B-02A48AE01508}"/>
              </a:ext>
            </a:extLst>
          </p:cNvPr>
          <p:cNvSpPr txBox="1"/>
          <p:nvPr/>
        </p:nvSpPr>
        <p:spPr>
          <a:xfrm>
            <a:off x="893233" y="2157049"/>
            <a:ext cx="10405533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Astrophysical Motivation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Experimental technique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Analysis and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801377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1B79B-FA95-2849-AF2E-572D9381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C1AF6-77C4-7747-A991-00EEE433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8B20D-ECA9-F747-B62C-C03A4480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1C5BE4-8E8F-6F4A-AC92-150F30BE4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6376A-3941-A349-977B-02A48AE01508}"/>
              </a:ext>
            </a:extLst>
          </p:cNvPr>
          <p:cNvSpPr txBox="1"/>
          <p:nvPr/>
        </p:nvSpPr>
        <p:spPr>
          <a:xfrm>
            <a:off x="893233" y="634437"/>
            <a:ext cx="10405533" cy="584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20,21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800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21,22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reaction rates</a:t>
            </a:r>
            <a:r>
              <a:rPr lang="en-US" sz="2800" dirty="0"/>
              <a:t> impact </a:t>
            </a:r>
            <a:r>
              <a:rPr lang="en-US" sz="28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/>
              <a:t> abundance in ejecta of </a:t>
            </a:r>
            <a:r>
              <a:rPr lang="en-US" sz="2800" dirty="0" err="1"/>
              <a:t>ONe</a:t>
            </a:r>
            <a:r>
              <a:rPr lang="en-US" sz="2800" dirty="0"/>
              <a:t> novae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800" i="1" dirty="0" err="1">
                <a:latin typeface="Symbol" pitchFamily="2" charset="2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21,22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800" dirty="0"/>
              <a:t>were directly measured with DRAGON: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258</a:t>
            </a:r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cs typeface="Times New Roman" panose="02020603050405020304" pitchFamily="18" charset="0"/>
              </a:rPr>
              <a:t>keV</a:t>
            </a:r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 resonance</a:t>
            </a:r>
            <a:r>
              <a:rPr lang="en-US" sz="2400" dirty="0">
                <a:cs typeface="Times New Roman" panose="02020603050405020304" pitchFamily="18" charset="0"/>
              </a:rPr>
              <a:t> in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i="1" dirty="0" err="1">
                <a:latin typeface="Symbol" pitchFamily="2" charset="2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DRAGON measurement agrees with previous literature values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direct capture cross sections</a:t>
            </a:r>
            <a:r>
              <a:rPr lang="en-US" sz="2400" dirty="0">
                <a:cs typeface="Times New Roman" panose="02020603050405020304" pitchFamily="18" charset="0"/>
              </a:rPr>
              <a:t> in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i="1" dirty="0" err="1">
                <a:latin typeface="Symbol" pitchFamily="2" charset="2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 the range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256 – 518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imply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S-factor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Rolfs et al.</a:t>
            </a:r>
          </a:p>
          <a:p>
            <a:pPr lvl="3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reduced subthreshold strength?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-matrix analysis and reaction rate implications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12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5D55-1178-3C4D-A624-98D4A45D3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889" y="711225"/>
            <a:ext cx="5971822" cy="1334886"/>
          </a:xfrm>
        </p:spPr>
        <p:txBody>
          <a:bodyPr anchor="ctr"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3143B-2AF3-0B41-995E-0B622395A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2897" y="1783619"/>
            <a:ext cx="5971821" cy="1382889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 dirty="0"/>
              <a:t>D. Connolly</a:t>
            </a:r>
            <a:r>
              <a:rPr lang="en-US" sz="2000" baseline="30000" dirty="0"/>
              <a:t>1</a:t>
            </a:r>
            <a:r>
              <a:rPr lang="en-US" sz="2000" dirty="0"/>
              <a:t>, J. Karpesky</a:t>
            </a:r>
            <a:r>
              <a:rPr lang="en-US" sz="2000" baseline="30000" dirty="0"/>
              <a:t>2</a:t>
            </a:r>
            <a:r>
              <a:rPr lang="en-US" sz="2000" dirty="0"/>
              <a:t>, M. Lovely</a:t>
            </a:r>
            <a:r>
              <a:rPr lang="en-US" sz="2000" baseline="30000" dirty="0"/>
              <a:t>2</a:t>
            </a:r>
            <a:r>
              <a:rPr lang="en-US" sz="2000" dirty="0"/>
              <a:t>, C. Akers</a:t>
            </a:r>
            <a:r>
              <a:rPr lang="en-US" sz="2000" baseline="30000" dirty="0"/>
              <a:t>3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D. S. Burke</a:t>
            </a:r>
            <a:r>
              <a:rPr lang="en-US" sz="2000" baseline="30000" dirty="0"/>
              <a:t>4</a:t>
            </a:r>
            <a:r>
              <a:rPr lang="en-US" sz="2000" dirty="0"/>
              <a:t>, G. Christian</a:t>
            </a:r>
            <a:r>
              <a:rPr lang="en-US" sz="2000" baseline="30000" dirty="0"/>
              <a:t>5</a:t>
            </a:r>
            <a:r>
              <a:rPr lang="en-US" sz="2000" dirty="0"/>
              <a:t>, B. Davids</a:t>
            </a:r>
            <a:r>
              <a:rPr lang="en-US" sz="2000" baseline="30000" dirty="0"/>
              <a:t>1,6</a:t>
            </a:r>
            <a:r>
              <a:rPr lang="en-US" sz="2000" dirty="0"/>
              <a:t>, J. Fallis</a:t>
            </a:r>
            <a:r>
              <a:rPr lang="en-US" sz="2000" baseline="30000" dirty="0"/>
              <a:t>7</a:t>
            </a:r>
            <a:r>
              <a:rPr lang="en-US" sz="2000" dirty="0"/>
              <a:t>, A. Firmino</a:t>
            </a:r>
            <a:r>
              <a:rPr lang="en-US" sz="2000" baseline="30000" dirty="0"/>
              <a:t>8</a:t>
            </a:r>
            <a:r>
              <a:rPr lang="en-US" sz="2000" dirty="0"/>
              <a:t>, U. Greife</a:t>
            </a:r>
            <a:r>
              <a:rPr lang="en-US" sz="2000" baseline="30000" dirty="0"/>
              <a:t>2</a:t>
            </a:r>
            <a:r>
              <a:rPr lang="en-US" sz="2000" dirty="0"/>
              <a:t>, U. Hager</a:t>
            </a:r>
            <a:r>
              <a:rPr lang="en-US" sz="2000" baseline="30000" dirty="0"/>
              <a:t>2</a:t>
            </a:r>
            <a:r>
              <a:rPr lang="en-US" sz="2000" dirty="0"/>
              <a:t>, D. A. Hutcheon</a:t>
            </a:r>
            <a:r>
              <a:rPr lang="en-US" sz="2000" baseline="30000" dirty="0"/>
              <a:t>1</a:t>
            </a:r>
            <a:r>
              <a:rPr lang="en-US" sz="2000" dirty="0"/>
              <a:t>, A. Rojas</a:t>
            </a:r>
            <a:r>
              <a:rPr lang="en-US" sz="2000" baseline="30000" dirty="0"/>
              <a:t>8</a:t>
            </a:r>
            <a:r>
              <a:rPr lang="en-US" sz="2000" dirty="0"/>
              <a:t>, C. Ruiz</a:t>
            </a:r>
            <a:r>
              <a:rPr lang="en-US" sz="2000" baseline="30000" dirty="0"/>
              <a:t>1,9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6F04-0100-5449-803D-15A4355E8307}"/>
              </a:ext>
            </a:extLst>
          </p:cNvPr>
          <p:cNvSpPr txBox="1"/>
          <p:nvPr/>
        </p:nvSpPr>
        <p:spPr>
          <a:xfrm>
            <a:off x="-112897" y="3166508"/>
            <a:ext cx="597182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aseline="30000" dirty="0"/>
              <a:t>1</a:t>
            </a:r>
            <a:r>
              <a:rPr lang="en-US" dirty="0"/>
              <a:t>TRIUMF</a:t>
            </a:r>
          </a:p>
          <a:p>
            <a:pPr algn="ctr"/>
            <a:r>
              <a:rPr lang="en-US" baseline="30000" dirty="0"/>
              <a:t>2</a:t>
            </a:r>
            <a:r>
              <a:rPr lang="en-US" dirty="0"/>
              <a:t>Colorado School of Mines</a:t>
            </a:r>
          </a:p>
          <a:p>
            <a:pPr algn="ctr"/>
            <a:r>
              <a:rPr lang="en-US" baseline="30000" dirty="0"/>
              <a:t>3</a:t>
            </a:r>
            <a:r>
              <a:rPr lang="en-US" dirty="0"/>
              <a:t>Institute for Basic Science</a:t>
            </a:r>
            <a:endParaRPr lang="en-US" baseline="30000" dirty="0"/>
          </a:p>
          <a:p>
            <a:pPr algn="ctr"/>
            <a:r>
              <a:rPr lang="en-US" baseline="30000" dirty="0"/>
              <a:t>4</a:t>
            </a:r>
            <a:r>
              <a:rPr lang="en-US" dirty="0"/>
              <a:t>McMaster University</a:t>
            </a:r>
          </a:p>
          <a:p>
            <a:pPr algn="ctr"/>
            <a:r>
              <a:rPr lang="en-US" baseline="30000" dirty="0"/>
              <a:t>5</a:t>
            </a:r>
            <a:r>
              <a:rPr lang="en-US" dirty="0"/>
              <a:t>Simon Fraser University</a:t>
            </a:r>
          </a:p>
          <a:p>
            <a:pPr algn="ctr"/>
            <a:r>
              <a:rPr lang="en-US" baseline="30000" dirty="0"/>
              <a:t>7</a:t>
            </a:r>
            <a:r>
              <a:rPr lang="en-US" dirty="0"/>
              <a:t>Texas A&amp;M University</a:t>
            </a:r>
          </a:p>
          <a:p>
            <a:pPr algn="ctr"/>
            <a:r>
              <a:rPr lang="en-US" baseline="30000" dirty="0"/>
              <a:t>8</a:t>
            </a:r>
            <a:r>
              <a:rPr lang="en-US" dirty="0"/>
              <a:t>University of Alberta</a:t>
            </a:r>
          </a:p>
          <a:p>
            <a:pPr algn="ctr"/>
            <a:r>
              <a:rPr lang="en-US" baseline="30000" dirty="0"/>
              <a:t>9</a:t>
            </a:r>
            <a:r>
              <a:rPr lang="en-US" dirty="0"/>
              <a:t>University of Victoria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C07A-13E7-2A44-9E58-5DE8F89410B6}"/>
              </a:ext>
            </a:extLst>
          </p:cNvPr>
          <p:cNvSpPr txBox="1"/>
          <p:nvPr/>
        </p:nvSpPr>
        <p:spPr>
          <a:xfrm>
            <a:off x="4515556" y="1140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33390-8C91-9E4E-8141-8669D0C04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8" r="8415"/>
          <a:stretch/>
        </p:blipFill>
        <p:spPr>
          <a:xfrm>
            <a:off x="5820229" y="0"/>
            <a:ext cx="563154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A658A-D9AE-3B4F-B89D-D8E71C23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6" y="5441795"/>
            <a:ext cx="2506420" cy="1006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1C30D-6794-CB46-8A5D-9E7287CD7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287" y="5440709"/>
            <a:ext cx="1014073" cy="1007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4E46C4-05C3-174C-8108-BC172FDA4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426" y="214787"/>
            <a:ext cx="3151934" cy="3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8E4-B883-3A43-B886-6E34D2C9DE1B}" type="datetime1">
              <a:rPr lang="en-CA" smtClean="0"/>
              <a:t>2018-07-20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9688" y="6295086"/>
            <a:ext cx="4832623" cy="451603"/>
          </a:xfrm>
        </p:spPr>
        <p:txBody>
          <a:bodyPr/>
          <a:lstStyle/>
          <a:p>
            <a:r>
              <a:rPr lang="en-US" i="0" dirty="0"/>
              <a:t>S. Lyons et al. Phys. Rev. C </a:t>
            </a:r>
            <a:r>
              <a:rPr lang="en-US" b="1" i="0" dirty="0"/>
              <a:t>97</a:t>
            </a:r>
            <a:r>
              <a:rPr lang="en-US" i="0" dirty="0"/>
              <a:t>, 065802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26ABDD-0DB7-434A-AAE1-EAB6321F572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1754383" y="828628"/>
            <a:ext cx="8704551" cy="546645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S-factor</a:t>
            </a:r>
          </a:p>
        </p:txBody>
      </p:sp>
    </p:spTree>
    <p:extLst>
      <p:ext uri="{BB962C8B-B14F-4D97-AF65-F5344CB8AC3E}">
        <p14:creationId xmlns:p14="http://schemas.microsoft.com/office/powerpoint/2010/main" val="171049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0669" y="6338326"/>
            <a:ext cx="4791368" cy="365125"/>
          </a:xfrm>
        </p:spPr>
        <p:txBody>
          <a:bodyPr/>
          <a:lstStyle/>
          <a:p>
            <a:r>
              <a:rPr lang="en-CA" dirty="0"/>
              <a:t>D. Connolly NIC </a:t>
            </a:r>
            <a:fld id="{76B958E4-B883-3A43-B886-6E34D2C9DE1B}" type="datetime1">
              <a:rPr lang="en-CA"/>
              <a:pPr/>
              <a:t>2018-07-20</a:t>
            </a:fld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278" y="6338325"/>
            <a:ext cx="4832623" cy="365125"/>
          </a:xfrm>
        </p:spPr>
        <p:txBody>
          <a:bodyPr/>
          <a:lstStyle/>
          <a:p>
            <a:pPr algn="l"/>
            <a:r>
              <a:rPr lang="en-US" i="0" dirty="0" err="1"/>
              <a:t>Iyudin</a:t>
            </a:r>
            <a:r>
              <a:rPr lang="en-US" i="0" dirty="0"/>
              <a:t>, A.F. Astron. Rep. (2010) 54: 611.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aseline="30000" dirty="0"/>
              <a:t>22</a:t>
            </a:r>
            <a:r>
              <a:rPr lang="en-US" sz="3200" dirty="0"/>
              <a:t>Na Detection?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83A8D19-8F43-6B4E-BADC-C142FE793854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48336" y="758159"/>
            <a:ext cx="6203608" cy="3469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3FE98F-399D-3548-B695-BEB1E859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3889"/>
            <a:ext cx="6096000" cy="47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D. Connolly NIC </a:t>
            </a:r>
            <a:fld id="{76B958E4-B883-3A43-B886-6E34D2C9DE1B}" type="datetime1">
              <a:rPr lang="en-CA" smtClean="0"/>
              <a:t>2018-07-20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aseline="30000" dirty="0"/>
              <a:t>22</a:t>
            </a:r>
            <a:r>
              <a:rPr lang="en-US" sz="3200" dirty="0"/>
              <a:t>Na and</a:t>
            </a:r>
          </a:p>
          <a:p>
            <a:r>
              <a:rPr lang="en-US" sz="3200" dirty="0"/>
              <a:t>Oxygen-neon novae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1BAD72F-E212-EA4C-A495-352A6A58089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0" y="1386615"/>
            <a:ext cx="6098216" cy="412239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B773D-0887-1D42-AC5A-85F6D4DFA1F0}"/>
                  </a:ext>
                </a:extLst>
              </p:cNvPr>
              <p:cNvSpPr txBox="1"/>
              <p:nvPr/>
            </p:nvSpPr>
            <p:spPr>
              <a:xfrm>
                <a:off x="6098216" y="1386615"/>
                <a:ext cx="6093784" cy="348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Oxygen-neon (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ONe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) novae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B0F0"/>
                    </a:solidFill>
                  </a:rPr>
                  <a:t>ONe</a:t>
                </a:r>
                <a:r>
                  <a:rPr lang="en-US" sz="2400" dirty="0">
                    <a:solidFill>
                      <a:srgbClr val="00B0F0"/>
                    </a:solidFill>
                  </a:rPr>
                  <a:t> white dwarfs</a:t>
                </a:r>
                <a:r>
                  <a:rPr lang="en-US" sz="2400" dirty="0"/>
                  <a:t> in close binary systems with main sequence star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1 – 1.35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reach peak temperatures of </a:t>
                </a:r>
                <a:r>
                  <a:rPr lang="en-US" sz="2400" dirty="0">
                    <a:solidFill>
                      <a:srgbClr val="00B0F0"/>
                    </a:solidFill>
                  </a:rPr>
                  <a:t>0.4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Gk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B773D-0887-1D42-AC5A-85F6D4DFA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216" y="1386615"/>
                <a:ext cx="6093784" cy="3485698"/>
              </a:xfrm>
              <a:prstGeom prst="rect">
                <a:avLst/>
              </a:prstGeom>
              <a:blipFill>
                <a:blip r:embed="rId3"/>
                <a:stretch>
                  <a:fillRect l="-2292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D3BB455-0CF9-7843-8F9C-7BE38B832D98}"/>
              </a:ext>
            </a:extLst>
          </p:cNvPr>
          <p:cNvSpPr txBox="1">
            <a:spLocks/>
          </p:cNvSpPr>
          <p:nvPr/>
        </p:nvSpPr>
        <p:spPr>
          <a:xfrm>
            <a:off x="53601" y="5782607"/>
            <a:ext cx="5112112" cy="8341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By NASA/CXC/M.Weiss - Diagram of a Nova type star</a:t>
            </a:r>
            <a:br>
              <a:rPr lang="en-US" sz="1000" i="0" dirty="0"/>
            </a:br>
            <a:r>
              <a:rPr lang="en-US" sz="1000" i="0" dirty="0"/>
              <a:t>http://</a:t>
            </a:r>
            <a:r>
              <a:rPr lang="en-US" sz="1000" i="0" dirty="0" err="1"/>
              <a:t>chandra.harvard.edu</a:t>
            </a:r>
            <a:r>
              <a:rPr lang="en-US" sz="1000" i="0" dirty="0"/>
              <a:t>/photo/2001/v1494aql/ 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=380534</a:t>
            </a:r>
          </a:p>
        </p:txBody>
      </p:sp>
    </p:spTree>
    <p:extLst>
      <p:ext uri="{BB962C8B-B14F-4D97-AF65-F5344CB8AC3E}">
        <p14:creationId xmlns:p14="http://schemas.microsoft.com/office/powerpoint/2010/main" val="299219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D. Connolly NIC </a:t>
            </a:r>
            <a:fld id="{76B958E4-B883-3A43-B886-6E34D2C9DE1B}" type="datetime1">
              <a:rPr lang="en-CA"/>
              <a:pPr/>
              <a:t>2018-07-20</a:t>
            </a:fld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aseline="30000" dirty="0"/>
              <a:t>22</a:t>
            </a:r>
            <a:r>
              <a:rPr lang="en-US" sz="3200" dirty="0"/>
              <a:t>Na and</a:t>
            </a:r>
          </a:p>
          <a:p>
            <a:r>
              <a:rPr lang="en-US" sz="3200" dirty="0"/>
              <a:t>Oxygen-neon novae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1BAD72F-E212-EA4C-A495-352A6A58089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0" y="1386615"/>
            <a:ext cx="6098216" cy="412239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A05097-7CCC-F840-B842-EA6156194C3E}"/>
                  </a:ext>
                </a:extLst>
              </p:cNvPr>
              <p:cNvSpPr txBox="1"/>
              <p:nvPr/>
            </p:nvSpPr>
            <p:spPr>
              <a:xfrm>
                <a:off x="6098216" y="1386615"/>
                <a:ext cx="6093784" cy="4224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</a:rPr>
                  <a:t>Oxygen-neon (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ONe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) novae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F0"/>
                    </a:solidFill>
                  </a:rPr>
                  <a:t>ONe white dwarfs</a:t>
                </a:r>
                <a:r>
                  <a:rPr lang="en-US" sz="2400" dirty="0"/>
                  <a:t> in close binary systems with main sequence star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1 – 1.35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reach peak temperatures of </a:t>
                </a:r>
                <a:r>
                  <a:rPr lang="en-US" sz="2400" dirty="0">
                    <a:solidFill>
                      <a:srgbClr val="00B0F0"/>
                    </a:solidFill>
                  </a:rPr>
                  <a:t>0.4 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Gk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F0"/>
                    </a:solidFill>
                  </a:rPr>
                  <a:t>→ Ne-Na </a:t>
                </a:r>
                <a:r>
                  <a:rPr lang="en-US" sz="2400" dirty="0"/>
                  <a:t>and Mg-Al cycles</a:t>
                </a:r>
                <a:endParaRPr lang="en-US" sz="2400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20,21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Ne(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Symbol" pitchFamily="2" charset="2"/>
                  </a:rPr>
                  <a:t>g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21,22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directly impact synthesis of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astrophysically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important radioisotope </a:t>
                </a:r>
                <a:r>
                  <a:rPr lang="en-US" sz="2400" baseline="30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reaction sequence: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Ne(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Symbol" pitchFamily="2" charset="2"/>
                  </a:rPr>
                  <a:t>g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Na(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Ne(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</a:t>
                </a:r>
                <a:r>
                  <a:rPr lang="en-US" sz="2400" i="1" dirty="0" err="1">
                    <a:solidFill>
                      <a:srgbClr val="00B0F0"/>
                    </a:solidFill>
                    <a:latin typeface="Symbol" pitchFamily="2" charset="2"/>
                  </a:rPr>
                  <a:t>g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A05097-7CCC-F840-B842-EA6156194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216" y="1386615"/>
                <a:ext cx="6093784" cy="4224362"/>
              </a:xfrm>
              <a:prstGeom prst="rect">
                <a:avLst/>
              </a:prstGeom>
              <a:blipFill>
                <a:blip r:embed="rId3"/>
                <a:stretch>
                  <a:fillRect l="-2292" t="-1198" r="-2500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174AA7-1344-C348-90DB-BE038D76FDCF}"/>
              </a:ext>
            </a:extLst>
          </p:cNvPr>
          <p:cNvSpPr txBox="1">
            <a:spLocks/>
          </p:cNvSpPr>
          <p:nvPr/>
        </p:nvSpPr>
        <p:spPr>
          <a:xfrm>
            <a:off x="53601" y="5782607"/>
            <a:ext cx="5112112" cy="8341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By NASA/CXC/M.Weiss - Diagram of a Nova type star</a:t>
            </a:r>
            <a:br>
              <a:rPr lang="en-US" sz="1000" i="0" dirty="0"/>
            </a:br>
            <a:r>
              <a:rPr lang="en-US" sz="1000" i="0" dirty="0"/>
              <a:t>http://</a:t>
            </a:r>
            <a:r>
              <a:rPr lang="en-US" sz="1000" i="0" dirty="0" err="1"/>
              <a:t>chandra.harvard.edu</a:t>
            </a:r>
            <a:r>
              <a:rPr lang="en-US" sz="1000" i="0" dirty="0"/>
              <a:t>/photo/2001/v1494aql/ 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=380534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6228F1-959B-AE4B-8A37-F32201FF8965}"/>
              </a:ext>
            </a:extLst>
          </p:cNvPr>
          <p:cNvGrpSpPr/>
          <p:nvPr/>
        </p:nvGrpSpPr>
        <p:grpSpPr>
          <a:xfrm>
            <a:off x="1031610" y="1402714"/>
            <a:ext cx="3535296" cy="4277747"/>
            <a:chOff x="1031610" y="1402714"/>
            <a:chExt cx="3535296" cy="4277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252488-5834-5743-85C9-BE03C4F12F3D}"/>
                </a:ext>
              </a:extLst>
            </p:cNvPr>
            <p:cNvGrpSpPr/>
            <p:nvPr/>
          </p:nvGrpSpPr>
          <p:grpSpPr>
            <a:xfrm>
              <a:off x="1031610" y="1402714"/>
              <a:ext cx="3535296" cy="4277747"/>
              <a:chOff x="376062" y="1187337"/>
              <a:chExt cx="3535296" cy="4277747"/>
            </a:xfrm>
          </p:grpSpPr>
          <p:pic>
            <p:nvPicPr>
              <p:cNvPr id="17" name="Content Placeholder 6">
                <a:extLst>
                  <a:ext uri="{FF2B5EF4-FFF2-40B4-BE49-F238E27FC236}">
                    <a16:creationId xmlns:a16="http://schemas.microsoft.com/office/drawing/2014/main" id="{1295DCAC-D2B6-4548-8139-209A5F96B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062" y="1187337"/>
                <a:ext cx="3535296" cy="4277747"/>
              </a:xfrm>
              <a:prstGeom prst="roundRect">
                <a:avLst>
                  <a:gd name="adj" fmla="val 5216"/>
                </a:avLst>
              </a:prstGeom>
              <a:noFill/>
              <a:ln>
                <a:noFill/>
              </a:ln>
              <a:effectLst>
                <a:outerShdw blurRad="508000" dist="190500" dir="2700000" sx="105000" sy="105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coolSlant"/>
                <a:contourClr>
                  <a:srgbClr val="969696"/>
                </a:contourClr>
              </a:sp3d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F99E11-69BF-9E40-B7F9-193A4016B00E}"/>
                  </a:ext>
                </a:extLst>
              </p:cNvPr>
              <p:cNvSpPr/>
              <p:nvPr/>
            </p:nvSpPr>
            <p:spPr>
              <a:xfrm>
                <a:off x="1107583" y="3078052"/>
                <a:ext cx="708337" cy="746974"/>
              </a:xfrm>
              <a:prstGeom prst="ellipse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1BC0D-9C8B-C741-A682-706AF8F40029}"/>
                </a:ext>
              </a:extLst>
            </p:cNvPr>
            <p:cNvSpPr/>
            <p:nvPr/>
          </p:nvSpPr>
          <p:spPr>
            <a:xfrm>
              <a:off x="2416768" y="3979087"/>
              <a:ext cx="596888" cy="560433"/>
            </a:xfrm>
            <a:prstGeom prst="rect">
              <a:avLst/>
            </a:prstGeom>
            <a:solidFill>
              <a:srgbClr val="73868E"/>
            </a:solidFill>
            <a:ln w="31750">
              <a:solidFill>
                <a:srgbClr val="355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22</a:t>
              </a:r>
              <a:r>
                <a:rPr lang="en-US" sz="16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7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078980-4AC2-4745-A9CE-F20E591AA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29" r="33546"/>
          <a:stretch/>
        </p:blipFill>
        <p:spPr>
          <a:xfrm>
            <a:off x="4566906" y="250901"/>
            <a:ext cx="7625094" cy="2920881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D. Connolly NIC </a:t>
            </a:r>
            <a:fld id="{76B958E4-B883-3A43-B886-6E34D2C9DE1B}" type="datetime1">
              <a:rPr lang="en-CA"/>
              <a:pPr/>
              <a:t>2018-07-20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aseline="30000" dirty="0"/>
              <a:t>22</a:t>
            </a:r>
            <a:r>
              <a:rPr lang="en-US" sz="3200" dirty="0"/>
              <a:t>Na and</a:t>
            </a:r>
          </a:p>
          <a:p>
            <a:r>
              <a:rPr lang="en-US" sz="3200" dirty="0"/>
              <a:t>Oxygen-neon novae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1BAD72F-E212-EA4C-A495-352A6A58089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>
            <a:fillRect/>
          </a:stretch>
        </p:blipFill>
        <p:spPr>
          <a:xfrm>
            <a:off x="0" y="1386615"/>
            <a:ext cx="6098216" cy="4122394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1A8AF0-8B7B-134F-B7BD-93C2DB14FF49}"/>
              </a:ext>
            </a:extLst>
          </p:cNvPr>
          <p:cNvGrpSpPr/>
          <p:nvPr/>
        </p:nvGrpSpPr>
        <p:grpSpPr>
          <a:xfrm>
            <a:off x="1031610" y="1402714"/>
            <a:ext cx="3535296" cy="4277747"/>
            <a:chOff x="1031610" y="1402714"/>
            <a:chExt cx="3535296" cy="42777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B5BA2A-B3D4-5E44-BC33-8BFB80B814BC}"/>
                </a:ext>
              </a:extLst>
            </p:cNvPr>
            <p:cNvGrpSpPr/>
            <p:nvPr/>
          </p:nvGrpSpPr>
          <p:grpSpPr>
            <a:xfrm>
              <a:off x="1031610" y="1402714"/>
              <a:ext cx="3535296" cy="4277747"/>
              <a:chOff x="376062" y="1187337"/>
              <a:chExt cx="3535296" cy="4277747"/>
            </a:xfrm>
          </p:grpSpPr>
          <p:pic>
            <p:nvPicPr>
              <p:cNvPr id="11" name="Content Placeholder 6">
                <a:extLst>
                  <a:ext uri="{FF2B5EF4-FFF2-40B4-BE49-F238E27FC236}">
                    <a16:creationId xmlns:a16="http://schemas.microsoft.com/office/drawing/2014/main" id="{5A42AB93-FE7B-4D46-AE1A-05D156CAA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062" y="1187337"/>
                <a:ext cx="3535296" cy="4277747"/>
              </a:xfrm>
              <a:prstGeom prst="roundRect">
                <a:avLst>
                  <a:gd name="adj" fmla="val 5216"/>
                </a:avLst>
              </a:prstGeom>
              <a:noFill/>
              <a:ln>
                <a:noFill/>
              </a:ln>
              <a:effectLst>
                <a:outerShdw blurRad="508000" dist="190500" dir="2700000" sx="105000" sy="105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coolSlant"/>
                <a:contourClr>
                  <a:srgbClr val="969696"/>
                </a:contourClr>
              </a:sp3d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8CB7C20-0960-5947-A2AA-10E826933758}"/>
                  </a:ext>
                </a:extLst>
              </p:cNvPr>
              <p:cNvSpPr/>
              <p:nvPr/>
            </p:nvSpPr>
            <p:spPr>
              <a:xfrm>
                <a:off x="1107583" y="3078052"/>
                <a:ext cx="708337" cy="746974"/>
              </a:xfrm>
              <a:prstGeom prst="ellipse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140210-10BC-B849-846B-3C0EC5EB0963}"/>
                </a:ext>
              </a:extLst>
            </p:cNvPr>
            <p:cNvSpPr/>
            <p:nvPr/>
          </p:nvSpPr>
          <p:spPr>
            <a:xfrm>
              <a:off x="2416768" y="3979087"/>
              <a:ext cx="596888" cy="560433"/>
            </a:xfrm>
            <a:prstGeom prst="rect">
              <a:avLst/>
            </a:prstGeom>
            <a:solidFill>
              <a:srgbClr val="73868E"/>
            </a:solidFill>
            <a:ln w="31750">
              <a:solidFill>
                <a:srgbClr val="355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22</a:t>
              </a:r>
              <a:r>
                <a:rPr lang="en-US" sz="16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</a:t>
              </a: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4EEAEC0-03B4-1045-8D70-54DF37D494A3}"/>
              </a:ext>
            </a:extLst>
          </p:cNvPr>
          <p:cNvSpPr txBox="1">
            <a:spLocks/>
          </p:cNvSpPr>
          <p:nvPr/>
        </p:nvSpPr>
        <p:spPr>
          <a:xfrm>
            <a:off x="6098216" y="2876344"/>
            <a:ext cx="5112112" cy="2619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https://www-</a:t>
            </a:r>
            <a:r>
              <a:rPr lang="en-US" sz="1000" i="0" dirty="0" err="1"/>
              <a:t>nds.iaea.org</a:t>
            </a:r>
            <a:r>
              <a:rPr lang="en-US" sz="1000" i="0" dirty="0"/>
              <a:t>/</a:t>
            </a:r>
            <a:r>
              <a:rPr lang="en-US" sz="1000" i="0" dirty="0" err="1"/>
              <a:t>relnsd</a:t>
            </a:r>
            <a:r>
              <a:rPr lang="en-US" sz="1000" i="0" dirty="0"/>
              <a:t>/</a:t>
            </a:r>
            <a:r>
              <a:rPr lang="en-US" sz="1000" i="0" dirty="0" err="1"/>
              <a:t>vcharthtml</a:t>
            </a:r>
            <a:r>
              <a:rPr lang="en-US" sz="1000" i="0" dirty="0"/>
              <a:t>/</a:t>
            </a:r>
            <a:r>
              <a:rPr lang="en-US" sz="1000" i="0" dirty="0" err="1"/>
              <a:t>VChartHTML.html</a:t>
            </a:r>
            <a:endParaRPr lang="en-US" sz="1000" i="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EEFC105-6071-B84D-8282-B1385B1272F2}"/>
              </a:ext>
            </a:extLst>
          </p:cNvPr>
          <p:cNvSpPr txBox="1">
            <a:spLocks/>
          </p:cNvSpPr>
          <p:nvPr/>
        </p:nvSpPr>
        <p:spPr>
          <a:xfrm>
            <a:off x="53601" y="5782607"/>
            <a:ext cx="5112112" cy="8341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By NASA/CXC/M.Weiss - Diagram of a Nova type star</a:t>
            </a:r>
            <a:br>
              <a:rPr lang="en-US" sz="1000" i="0" dirty="0"/>
            </a:br>
            <a:r>
              <a:rPr lang="en-US" sz="1000" i="0" dirty="0"/>
              <a:t>http://</a:t>
            </a:r>
            <a:r>
              <a:rPr lang="en-US" sz="1000" i="0" dirty="0" err="1"/>
              <a:t>chandra.harvard.edu</a:t>
            </a:r>
            <a:r>
              <a:rPr lang="en-US" sz="1000" i="0" dirty="0"/>
              <a:t>/photo/2001/v1494aql/ 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=380534</a:t>
            </a:r>
          </a:p>
        </p:txBody>
      </p:sp>
    </p:spTree>
    <p:extLst>
      <p:ext uri="{BB962C8B-B14F-4D97-AF65-F5344CB8AC3E}">
        <p14:creationId xmlns:p14="http://schemas.microsoft.com/office/powerpoint/2010/main" val="149257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078980-4AC2-4745-A9CE-F20E591A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29" r="33546"/>
          <a:stretch/>
        </p:blipFill>
        <p:spPr>
          <a:xfrm>
            <a:off x="4566906" y="250901"/>
            <a:ext cx="7625094" cy="2920882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D. Connolly NIC </a:t>
            </a:r>
            <a:fld id="{76B958E4-B883-3A43-B886-6E34D2C9DE1B}" type="datetime1">
              <a:rPr lang="en-CA"/>
              <a:pPr/>
              <a:t>2018-07-20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0800" y="6221424"/>
            <a:ext cx="4532106" cy="567607"/>
          </a:xfrm>
        </p:spPr>
        <p:txBody>
          <a:bodyPr/>
          <a:lstStyle/>
          <a:p>
            <a:pPr algn="l"/>
            <a:r>
              <a:rPr lang="en-US" sz="1000" i="0" dirty="0"/>
              <a:t>By NASA/Ken Cameron</a:t>
            </a:r>
            <a:br>
              <a:rPr lang="en-US" sz="1000" i="0" dirty="0"/>
            </a:br>
            <a:r>
              <a:rPr lang="en-US" sz="1000" i="0" dirty="0"/>
              <a:t>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=48049410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aseline="30000" dirty="0"/>
              <a:t>22</a:t>
            </a:r>
            <a:r>
              <a:rPr lang="en-US" sz="3200" dirty="0"/>
              <a:t>Na and</a:t>
            </a:r>
          </a:p>
          <a:p>
            <a:r>
              <a:rPr lang="en-US" sz="3200" dirty="0"/>
              <a:t>Oxygen-neon novae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1BAD72F-E212-EA4C-A495-352A6A58089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0" y="1386615"/>
            <a:ext cx="6098216" cy="412239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06294-8B93-E246-B509-6568E4060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684" r="-182" b="33947"/>
          <a:stretch/>
        </p:blipFill>
        <p:spPr>
          <a:xfrm>
            <a:off x="6130800" y="3934554"/>
            <a:ext cx="6061199" cy="2251066"/>
          </a:xfrm>
          <a:prstGeom prst="rect">
            <a:avLst/>
          </a:prstGeom>
        </p:spPr>
      </p:pic>
      <p:sp>
        <p:nvSpPr>
          <p:cNvPr id="15" name="Freeform 25">
            <a:extLst>
              <a:ext uri="{FF2B5EF4-FFF2-40B4-BE49-F238E27FC236}">
                <a16:creationId xmlns:a16="http://schemas.microsoft.com/office/drawing/2014/main" id="{BEEB9134-59DB-C74E-AC89-1C13EE55BF27}"/>
              </a:ext>
            </a:extLst>
          </p:cNvPr>
          <p:cNvSpPr>
            <a:spLocks/>
          </p:cNvSpPr>
          <p:nvPr/>
        </p:nvSpPr>
        <p:spPr bwMode="auto">
          <a:xfrm rot="7574737" flipV="1">
            <a:off x="8936229" y="3129626"/>
            <a:ext cx="2423996" cy="27677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923193-A432-FE42-94EC-573A72258764}"/>
              </a:ext>
            </a:extLst>
          </p:cNvPr>
          <p:cNvGrpSpPr/>
          <p:nvPr/>
        </p:nvGrpSpPr>
        <p:grpSpPr>
          <a:xfrm>
            <a:off x="1031610" y="1402714"/>
            <a:ext cx="3535296" cy="4277747"/>
            <a:chOff x="1031610" y="1402714"/>
            <a:chExt cx="3535296" cy="42777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EF79F9-B98E-0A49-AC07-5403E9C8EBD2}"/>
                </a:ext>
              </a:extLst>
            </p:cNvPr>
            <p:cNvGrpSpPr/>
            <p:nvPr/>
          </p:nvGrpSpPr>
          <p:grpSpPr>
            <a:xfrm>
              <a:off x="1031610" y="1402714"/>
              <a:ext cx="3535296" cy="4277747"/>
              <a:chOff x="376062" y="1187337"/>
              <a:chExt cx="3535296" cy="4277747"/>
            </a:xfrm>
          </p:grpSpPr>
          <p:pic>
            <p:nvPicPr>
              <p:cNvPr id="18" name="Content Placeholder 6">
                <a:extLst>
                  <a:ext uri="{FF2B5EF4-FFF2-40B4-BE49-F238E27FC236}">
                    <a16:creationId xmlns:a16="http://schemas.microsoft.com/office/drawing/2014/main" id="{2F4D2576-2F26-AB41-B717-479831ED9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062" y="1187337"/>
                <a:ext cx="3535296" cy="4277747"/>
              </a:xfrm>
              <a:prstGeom prst="roundRect">
                <a:avLst>
                  <a:gd name="adj" fmla="val 5216"/>
                </a:avLst>
              </a:prstGeom>
              <a:noFill/>
              <a:ln>
                <a:noFill/>
              </a:ln>
              <a:effectLst>
                <a:outerShdw blurRad="508000" dist="190500" dir="2700000" sx="105000" sy="105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coolSlant"/>
                <a:contourClr>
                  <a:srgbClr val="969696"/>
                </a:contourClr>
              </a:sp3d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7DA44DF-F048-374D-9040-4493BD835188}"/>
                  </a:ext>
                </a:extLst>
              </p:cNvPr>
              <p:cNvSpPr/>
              <p:nvPr/>
            </p:nvSpPr>
            <p:spPr>
              <a:xfrm>
                <a:off x="1107583" y="3078052"/>
                <a:ext cx="708337" cy="746974"/>
              </a:xfrm>
              <a:prstGeom prst="ellipse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937E41-464A-4F4E-B98D-B17D81E47E24}"/>
                </a:ext>
              </a:extLst>
            </p:cNvPr>
            <p:cNvSpPr/>
            <p:nvPr/>
          </p:nvSpPr>
          <p:spPr>
            <a:xfrm>
              <a:off x="2416768" y="3979087"/>
              <a:ext cx="596888" cy="560433"/>
            </a:xfrm>
            <a:prstGeom prst="rect">
              <a:avLst/>
            </a:prstGeom>
            <a:solidFill>
              <a:srgbClr val="73868E"/>
            </a:solidFill>
            <a:ln w="31750">
              <a:solidFill>
                <a:srgbClr val="355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22</a:t>
              </a:r>
              <a:r>
                <a:rPr lang="en-US" sz="16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</a:t>
              </a:r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2A9CBF6-6178-7748-B642-8F7F055BF4F2}"/>
              </a:ext>
            </a:extLst>
          </p:cNvPr>
          <p:cNvSpPr txBox="1">
            <a:spLocks/>
          </p:cNvSpPr>
          <p:nvPr/>
        </p:nvSpPr>
        <p:spPr>
          <a:xfrm>
            <a:off x="53601" y="5782607"/>
            <a:ext cx="5112112" cy="8341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By NASA/CXC/M.Weiss - Diagram of a Nova type star</a:t>
            </a:r>
            <a:br>
              <a:rPr lang="en-US" sz="1000" i="0" dirty="0"/>
            </a:br>
            <a:r>
              <a:rPr lang="en-US" sz="1000" i="0" dirty="0"/>
              <a:t>http://</a:t>
            </a:r>
            <a:r>
              <a:rPr lang="en-US" sz="1000" i="0" dirty="0" err="1"/>
              <a:t>chandra.harvard.edu</a:t>
            </a:r>
            <a:r>
              <a:rPr lang="en-US" sz="1000" i="0" dirty="0"/>
              <a:t>/photo/2001/v1494aql/ 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=380534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20CEAF1-E6BD-7B42-993A-AD009CAB4E92}"/>
              </a:ext>
            </a:extLst>
          </p:cNvPr>
          <p:cNvSpPr txBox="1">
            <a:spLocks/>
          </p:cNvSpPr>
          <p:nvPr/>
        </p:nvSpPr>
        <p:spPr>
          <a:xfrm>
            <a:off x="6098216" y="2876344"/>
            <a:ext cx="5112112" cy="2619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https://www-nds.iaea.org/relnsd/</a:t>
            </a:r>
            <a:r>
              <a:rPr lang="en-US" sz="1000" i="0" dirty="0" err="1"/>
              <a:t>vcharthtml</a:t>
            </a:r>
            <a:r>
              <a:rPr lang="en-US" sz="1000" i="0" dirty="0"/>
              <a:t>/</a:t>
            </a:r>
            <a:r>
              <a:rPr lang="en-US" sz="1000" i="0" dirty="0" err="1"/>
              <a:t>VChartHTML.html</a:t>
            </a:r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28211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078980-4AC2-4745-A9CE-F20E591A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29" r="33546"/>
          <a:stretch/>
        </p:blipFill>
        <p:spPr>
          <a:xfrm>
            <a:off x="4566906" y="250901"/>
            <a:ext cx="7625094" cy="2920882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70D9-29D3-B147-B0A9-81C3F21D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D. Connolly NIC </a:t>
            </a:r>
            <a:fld id="{76B958E4-B883-3A43-B886-6E34D2C9DE1B}" type="datetime1">
              <a:rPr lang="en-CA"/>
              <a:pPr/>
              <a:t>2018-07-20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B458-AF63-F24D-956C-CB2E9DA666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0800" y="6221424"/>
            <a:ext cx="4532106" cy="567607"/>
          </a:xfrm>
        </p:spPr>
        <p:txBody>
          <a:bodyPr/>
          <a:lstStyle/>
          <a:p>
            <a:pPr algn="l"/>
            <a:r>
              <a:rPr lang="en-US" sz="1000" i="0" dirty="0"/>
              <a:t>By NASA/Ken Cameron</a:t>
            </a:r>
            <a:br>
              <a:rPr lang="en-US" sz="1000" i="0" dirty="0"/>
            </a:br>
            <a:r>
              <a:rPr lang="en-US" sz="1000" i="0" dirty="0"/>
              <a:t>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=48049410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baseline="30000" dirty="0"/>
              <a:t>22</a:t>
            </a:r>
            <a:r>
              <a:rPr lang="en-US" sz="3200" dirty="0"/>
              <a:t>Na and</a:t>
            </a:r>
          </a:p>
          <a:p>
            <a:r>
              <a:rPr lang="en-US" sz="3200" dirty="0"/>
              <a:t>Oxygen-neon novae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1BAD72F-E212-EA4C-A495-352A6A58089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/>
          <a:stretch>
            <a:fillRect/>
          </a:stretch>
        </p:blipFill>
        <p:spPr>
          <a:xfrm>
            <a:off x="0" y="1386615"/>
            <a:ext cx="6098216" cy="412239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06294-8B93-E246-B509-6568E4060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684" r="-182" b="33947"/>
          <a:stretch/>
        </p:blipFill>
        <p:spPr>
          <a:xfrm>
            <a:off x="6130800" y="3934554"/>
            <a:ext cx="6061199" cy="2251066"/>
          </a:xfrm>
          <a:prstGeom prst="rect">
            <a:avLst/>
          </a:prstGeom>
        </p:spPr>
      </p:pic>
      <p:sp>
        <p:nvSpPr>
          <p:cNvPr id="15" name="Freeform 25">
            <a:extLst>
              <a:ext uri="{FF2B5EF4-FFF2-40B4-BE49-F238E27FC236}">
                <a16:creationId xmlns:a16="http://schemas.microsoft.com/office/drawing/2014/main" id="{BEEB9134-59DB-C74E-AC89-1C13EE55BF27}"/>
              </a:ext>
            </a:extLst>
          </p:cNvPr>
          <p:cNvSpPr>
            <a:spLocks/>
          </p:cNvSpPr>
          <p:nvPr/>
        </p:nvSpPr>
        <p:spPr bwMode="auto">
          <a:xfrm rot="7574737" flipV="1">
            <a:off x="8936229" y="3129626"/>
            <a:ext cx="2423996" cy="27677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923193-A432-FE42-94EC-573A72258764}"/>
              </a:ext>
            </a:extLst>
          </p:cNvPr>
          <p:cNvGrpSpPr/>
          <p:nvPr/>
        </p:nvGrpSpPr>
        <p:grpSpPr>
          <a:xfrm>
            <a:off x="1031610" y="1402714"/>
            <a:ext cx="3535296" cy="4277747"/>
            <a:chOff x="1031610" y="1402714"/>
            <a:chExt cx="3535296" cy="42777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EF79F9-B98E-0A49-AC07-5403E9C8EBD2}"/>
                </a:ext>
              </a:extLst>
            </p:cNvPr>
            <p:cNvGrpSpPr/>
            <p:nvPr/>
          </p:nvGrpSpPr>
          <p:grpSpPr>
            <a:xfrm>
              <a:off x="1031610" y="1402714"/>
              <a:ext cx="3535296" cy="4277747"/>
              <a:chOff x="376062" y="1187337"/>
              <a:chExt cx="3535296" cy="4277747"/>
            </a:xfrm>
          </p:grpSpPr>
          <p:pic>
            <p:nvPicPr>
              <p:cNvPr id="18" name="Content Placeholder 6">
                <a:extLst>
                  <a:ext uri="{FF2B5EF4-FFF2-40B4-BE49-F238E27FC236}">
                    <a16:creationId xmlns:a16="http://schemas.microsoft.com/office/drawing/2014/main" id="{2F4D2576-2F26-AB41-B717-479831ED9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062" y="1187337"/>
                <a:ext cx="3535296" cy="4277747"/>
              </a:xfrm>
              <a:prstGeom prst="roundRect">
                <a:avLst>
                  <a:gd name="adj" fmla="val 5216"/>
                </a:avLst>
              </a:prstGeom>
              <a:noFill/>
              <a:ln>
                <a:noFill/>
              </a:ln>
              <a:effectLst>
                <a:outerShdw blurRad="508000" dist="190500" dir="2700000" sx="105000" sy="105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coolSlant"/>
                <a:contourClr>
                  <a:srgbClr val="969696"/>
                </a:contourClr>
              </a:sp3d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7DA44DF-F048-374D-9040-4493BD835188}"/>
                  </a:ext>
                </a:extLst>
              </p:cNvPr>
              <p:cNvSpPr/>
              <p:nvPr/>
            </p:nvSpPr>
            <p:spPr>
              <a:xfrm>
                <a:off x="1107583" y="3078052"/>
                <a:ext cx="708337" cy="746974"/>
              </a:xfrm>
              <a:prstGeom prst="ellipse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937E41-464A-4F4E-B98D-B17D81E47E24}"/>
                </a:ext>
              </a:extLst>
            </p:cNvPr>
            <p:cNvSpPr/>
            <p:nvPr/>
          </p:nvSpPr>
          <p:spPr>
            <a:xfrm>
              <a:off x="2416768" y="3979087"/>
              <a:ext cx="596888" cy="560433"/>
            </a:xfrm>
            <a:prstGeom prst="rect">
              <a:avLst/>
            </a:prstGeom>
            <a:solidFill>
              <a:srgbClr val="73868E"/>
            </a:solidFill>
            <a:ln w="31750">
              <a:solidFill>
                <a:srgbClr val="3556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aseline="30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22</a:t>
              </a:r>
              <a:r>
                <a:rPr lang="en-US" sz="16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</a:t>
              </a:r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2A9CBF6-6178-7748-B642-8F7F055BF4F2}"/>
              </a:ext>
            </a:extLst>
          </p:cNvPr>
          <p:cNvSpPr txBox="1">
            <a:spLocks/>
          </p:cNvSpPr>
          <p:nvPr/>
        </p:nvSpPr>
        <p:spPr>
          <a:xfrm>
            <a:off x="53601" y="5782607"/>
            <a:ext cx="5112112" cy="8341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By NASA/CXC/M.Weiss - Diagram of a Nova type star</a:t>
            </a:r>
            <a:br>
              <a:rPr lang="en-US" sz="1000" i="0" dirty="0"/>
            </a:br>
            <a:r>
              <a:rPr lang="en-US" sz="1000" i="0" dirty="0"/>
              <a:t>http://</a:t>
            </a:r>
            <a:r>
              <a:rPr lang="en-US" sz="1000" i="0" dirty="0" err="1"/>
              <a:t>chandra.harvard.edu</a:t>
            </a:r>
            <a:r>
              <a:rPr lang="en-US" sz="1000" i="0" dirty="0"/>
              <a:t>/photo/2001/v1494aql/ https://</a:t>
            </a:r>
            <a:r>
              <a:rPr lang="en-US" sz="1000" i="0" dirty="0" err="1"/>
              <a:t>commons.wikimedia.org</a:t>
            </a:r>
            <a:r>
              <a:rPr lang="en-US" sz="1000" i="0" dirty="0"/>
              <a:t>/w/</a:t>
            </a:r>
            <a:r>
              <a:rPr lang="en-US" sz="1000" i="0" dirty="0" err="1"/>
              <a:t>index.php?curid</a:t>
            </a:r>
            <a:r>
              <a:rPr lang="en-US" sz="1000" i="0" dirty="0"/>
              <a:t>=380534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20CEAF1-E6BD-7B42-993A-AD009CAB4E92}"/>
              </a:ext>
            </a:extLst>
          </p:cNvPr>
          <p:cNvSpPr txBox="1">
            <a:spLocks/>
          </p:cNvSpPr>
          <p:nvPr/>
        </p:nvSpPr>
        <p:spPr>
          <a:xfrm>
            <a:off x="6098216" y="2876344"/>
            <a:ext cx="5112112" cy="2619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>
                <a:hlinkClick r:id="rId7"/>
              </a:rPr>
              <a:t>https://www-</a:t>
            </a:r>
            <a:r>
              <a:rPr lang="en-US" sz="1000" i="0" dirty="0" err="1">
                <a:hlinkClick r:id="rId7"/>
              </a:rPr>
              <a:t>nds.iaea.org</a:t>
            </a:r>
            <a:r>
              <a:rPr lang="en-US" sz="1000" i="0" dirty="0">
                <a:hlinkClick r:id="rId7"/>
              </a:rPr>
              <a:t>/</a:t>
            </a:r>
            <a:r>
              <a:rPr lang="en-US" sz="1000" i="0" dirty="0" err="1">
                <a:hlinkClick r:id="rId7"/>
              </a:rPr>
              <a:t>relnsd</a:t>
            </a:r>
            <a:r>
              <a:rPr lang="en-US" sz="1000" i="0" dirty="0">
                <a:hlinkClick r:id="rId7"/>
              </a:rPr>
              <a:t>/</a:t>
            </a:r>
            <a:r>
              <a:rPr lang="en-US" sz="1000" i="0" dirty="0" err="1">
                <a:hlinkClick r:id="rId7"/>
              </a:rPr>
              <a:t>vcharthtml</a:t>
            </a:r>
            <a:r>
              <a:rPr lang="en-US" sz="1000" i="0" dirty="0">
                <a:hlinkClick r:id="rId7"/>
              </a:rPr>
              <a:t>/</a:t>
            </a:r>
            <a:r>
              <a:rPr lang="en-US" sz="1000" i="0" dirty="0" err="1">
                <a:hlinkClick r:id="rId7"/>
              </a:rPr>
              <a:t>VChartHTML.html</a:t>
            </a:r>
            <a:endParaRPr lang="en-US" sz="10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E53902-9A65-5E4F-BCA3-76D34901B4F1}"/>
                  </a:ext>
                </a:extLst>
              </p:cNvPr>
              <p:cNvSpPr txBox="1"/>
              <p:nvPr/>
            </p:nvSpPr>
            <p:spPr>
              <a:xfrm>
                <a:off x="2058288" y="2294189"/>
                <a:ext cx="8308455" cy="22558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>
                <a:outerShdw blurRad="508000" dist="190500" dir="2700000" sx="105000" sy="105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Currently no verifiable observations of 1.275 MeV </a:t>
                </a:r>
                <a:r>
                  <a:rPr lang="en-US" sz="2800" dirty="0">
                    <a:solidFill>
                      <a:srgbClr val="FF0000"/>
                    </a:solidFill>
                    <a:latin typeface="Symbol" pitchFamily="2" charset="2"/>
                  </a:rPr>
                  <a:t>g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from galactic 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22</a:t>
                </a:r>
                <a:r>
                  <a:rPr lang="en-US" sz="2800" dirty="0">
                    <a:solidFill>
                      <a:srgbClr val="FF0000"/>
                    </a:solidFill>
                  </a:rPr>
                  <a:t>Na(</a:t>
                </a:r>
                <a:r>
                  <a:rPr lang="en-US" sz="2800" i="1" dirty="0">
                    <a:solidFill>
                      <a:srgbClr val="FF0000"/>
                    </a:solidFill>
                    <a:latin typeface="Symbol" pitchFamily="2" charset="2"/>
                  </a:rPr>
                  <a:t>b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baseline="30000" dirty="0">
                    <a:solidFill>
                      <a:srgbClr val="FF0000"/>
                    </a:solidFill>
                    <a:latin typeface="+mj-lt"/>
                  </a:rPr>
                  <a:t>22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Ne decay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→ upper limit: 3.7×10</a:t>
                </a:r>
                <a:r>
                  <a:rPr lang="en-US" sz="2800" baseline="30000" dirty="0">
                    <a:solidFill>
                      <a:srgbClr val="FF0000"/>
                    </a:solidFill>
                    <a:latin typeface="+mj-lt"/>
                  </a:rPr>
                  <a:t>-8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22</a:t>
                </a:r>
                <a:r>
                  <a:rPr lang="en-US" sz="2800" dirty="0">
                    <a:solidFill>
                      <a:srgbClr val="FF0000"/>
                    </a:solidFill>
                  </a:rPr>
                  <a:t>Na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ejected by novae in the galactic disk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This agrees with novae nucleosynthesis models!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E53902-9A65-5E4F-BCA3-76D34901B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88" y="2294189"/>
                <a:ext cx="8308455" cy="225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4"/>
                </a:solidFill>
              </a:ln>
              <a:effectLst>
                <a:outerShdw blurRad="508000" dist="190500" dir="2700000" sx="105000" sy="105000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0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05BE6-BD8B-664A-B2D6-A346D0FF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1F35-6956-5048-87EE-CFE5BFE347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277" y="6450033"/>
            <a:ext cx="5717722" cy="391553"/>
          </a:xfrm>
        </p:spPr>
        <p:txBody>
          <a:bodyPr/>
          <a:lstStyle/>
          <a:p>
            <a:pPr algn="l"/>
            <a:r>
              <a:rPr lang="en-US" sz="1000" i="0" dirty="0"/>
              <a:t>The e-ASTROGAM Collaboration, De Angelis, A., </a:t>
            </a:r>
            <a:r>
              <a:rPr lang="en-US" sz="1000" i="0" dirty="0" err="1"/>
              <a:t>Tatischeff</a:t>
            </a:r>
            <a:r>
              <a:rPr lang="en-US" sz="1000" i="0" dirty="0"/>
              <a:t>, V. et al. Exp Astron (2017) 44: 25.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A6BFF8-7527-0A4B-9A2F-CB747098A1B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378277" y="3429000"/>
            <a:ext cx="5717722" cy="29741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2233A-DF30-5A4D-98F7-9A9E436F89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8278" y="1250046"/>
            <a:ext cx="5717722" cy="1715317"/>
          </a:xfrm>
        </p:spPr>
        <p:txBody>
          <a:bodyPr/>
          <a:lstStyle/>
          <a:p>
            <a:r>
              <a:rPr lang="en-US" sz="2400" dirty="0"/>
              <a:t>Next generation of space-based </a:t>
            </a:r>
            <a:r>
              <a:rPr lang="en-US" sz="2400" dirty="0">
                <a:latin typeface="Symbol" pitchFamily="2" charset="2"/>
              </a:rPr>
              <a:t>g</a:t>
            </a:r>
            <a:r>
              <a:rPr lang="en-US" sz="2400" dirty="0"/>
              <a:t>-ray observatories are expected to be sensitive to 1.275 MeV </a:t>
            </a:r>
            <a:r>
              <a:rPr lang="en-US" sz="2400" dirty="0">
                <a:latin typeface="Symbol" pitchFamily="2" charset="2"/>
              </a:rPr>
              <a:t>g</a:t>
            </a:r>
            <a:r>
              <a:rPr lang="en-US" sz="2400" dirty="0"/>
              <a:t>-rays from </a:t>
            </a:r>
            <a:r>
              <a:rPr lang="en-US" sz="2400" dirty="0" err="1"/>
              <a:t>ONe</a:t>
            </a:r>
            <a:r>
              <a:rPr lang="en-US" sz="2400" dirty="0"/>
              <a:t> novae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B9CCAB-FC07-B143-A98E-114856B190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200" dirty="0"/>
              <a:t>e-ASTROGAM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CBBACBD-8F9C-0E42-93D7-E47EB7B64EB4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3"/>
          <a:stretch>
            <a:fillRect/>
          </a:stretch>
        </p:blipFill>
        <p:spPr>
          <a:xfrm>
            <a:off x="6096000" y="786409"/>
            <a:ext cx="5717722" cy="3430633"/>
          </a:xfr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B758F29-E2E9-EA4D-BDC7-76DF1820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 D. Connolly NIC 2018-06-26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33C6908-4D56-E244-8356-1E7A13B2A6C6}"/>
              </a:ext>
            </a:extLst>
          </p:cNvPr>
          <p:cNvSpPr txBox="1">
            <a:spLocks/>
          </p:cNvSpPr>
          <p:nvPr/>
        </p:nvSpPr>
        <p:spPr>
          <a:xfrm>
            <a:off x="6095999" y="4217042"/>
            <a:ext cx="5579100" cy="3915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i="0" dirty="0"/>
              <a:t>M. Ackermann </a:t>
            </a:r>
            <a:r>
              <a:rPr lang="en-US" sz="1000" dirty="0"/>
              <a:t>et al</a:t>
            </a:r>
            <a:r>
              <a:rPr lang="en-US" sz="1000" i="0" dirty="0"/>
              <a:t> 2015 </a:t>
            </a:r>
            <a:r>
              <a:rPr lang="en-US" sz="1000" dirty="0" err="1"/>
              <a:t>ApJ</a:t>
            </a:r>
            <a:r>
              <a:rPr lang="en-US" sz="1000" i="0" dirty="0"/>
              <a:t> </a:t>
            </a:r>
            <a:r>
              <a:rPr lang="en-US" sz="1000" b="1" i="0" dirty="0"/>
              <a:t>799</a:t>
            </a:r>
            <a:r>
              <a:rPr lang="en-US" sz="1000" i="0" dirty="0"/>
              <a:t> 86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7D9CF65-0ED3-7D4E-8B07-CAAC0404FF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95999" y="4479692"/>
            <a:ext cx="5717722" cy="1595983"/>
          </a:xfrm>
        </p:spPr>
        <p:txBody>
          <a:bodyPr/>
          <a:lstStyle/>
          <a:p>
            <a:r>
              <a:rPr lang="en-US" sz="2400" dirty="0"/>
              <a:t>e-ASTROGAM expected to be </a:t>
            </a:r>
            <a:r>
              <a:rPr lang="en-US" sz="2400" dirty="0">
                <a:solidFill>
                  <a:schemeClr val="accent2"/>
                </a:solidFill>
              </a:rPr>
              <a:t>factor of 29</a:t>
            </a:r>
            <a:r>
              <a:rPr lang="en-US" sz="2400" dirty="0"/>
              <a:t> more sensitive to 1.275 MeV line!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→ desirable to reduce rate uncertainties to probe underlying nuclear physics</a:t>
            </a:r>
          </a:p>
        </p:txBody>
      </p:sp>
    </p:spTree>
    <p:extLst>
      <p:ext uri="{BB962C8B-B14F-4D97-AF65-F5344CB8AC3E}">
        <p14:creationId xmlns:p14="http://schemas.microsoft.com/office/powerpoint/2010/main" val="176293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0EF18FB-E158-B742-8B2B-9336BBEB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489648"/>
            <a:ext cx="6618514" cy="63753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5A3E-FEC0-CF43-9556-6FC509DF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726C6-406C-9D4B-B20C-B6144D9AB6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052" y="195073"/>
            <a:ext cx="9574871" cy="539321"/>
          </a:xfrm>
        </p:spPr>
        <p:txBody>
          <a:bodyPr/>
          <a:lstStyle/>
          <a:p>
            <a:r>
              <a:rPr lang="en-US" sz="3200" dirty="0"/>
              <a:t>Previous Measurements</a:t>
            </a:r>
          </a:p>
        </p:txBody>
      </p:sp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687E5F1A-AAD1-D84A-9B5A-66FC3FB4DFBE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754620212"/>
              </p:ext>
            </p:extLst>
          </p:nvPr>
        </p:nvGraphicFramePr>
        <p:xfrm>
          <a:off x="377483" y="1111040"/>
          <a:ext cx="5195888" cy="187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7944">
                  <a:extLst>
                    <a:ext uri="{9D8B030D-6E8A-4147-A177-3AD203B41FA5}">
                      <a16:colId xmlns:a16="http://schemas.microsoft.com/office/drawing/2014/main" val="33717163"/>
                    </a:ext>
                  </a:extLst>
                </a:gridCol>
                <a:gridCol w="2597944">
                  <a:extLst>
                    <a:ext uri="{9D8B030D-6E8A-4147-A177-3AD203B41FA5}">
                      <a16:colId xmlns:a16="http://schemas.microsoft.com/office/drawing/2014/main" val="286488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US" sz="2000" b="0" i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0.012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3157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DC→0.33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0.32±0.05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1740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DC→1.72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&lt; 0.007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45633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DC→2.43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0.63±0.07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5568930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E396004-F5B2-0848-A5E5-57BCE445F5EE}"/>
              </a:ext>
            </a:extLst>
          </p:cNvPr>
          <p:cNvSpPr txBox="1"/>
          <p:nvPr/>
        </p:nvSpPr>
        <p:spPr>
          <a:xfrm>
            <a:off x="377597" y="2987727"/>
            <a:ext cx="519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Rolfs et al. measured DC cross sections in 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0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000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/>
              <a:t> 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1.05</a:t>
            </a:r>
            <a:r>
              <a:rPr lang="en-US" sz="2000" dirty="0"/>
              <a:t> </a:t>
            </a:r>
            <a:r>
              <a:rPr lang="en-US" sz="2000" dirty="0" err="1"/>
              <a:t>keV</a:t>
            </a:r>
            <a:r>
              <a:rPr lang="en-US" sz="2000" dirty="0"/>
              <a:t> using natural Ne gas target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D6C6BF-8779-E242-B049-98495FAA9FC6}"/>
              </a:ext>
            </a:extLst>
          </p:cNvPr>
          <p:cNvSpPr txBox="1"/>
          <p:nvPr/>
        </p:nvSpPr>
        <p:spPr>
          <a:xfrm>
            <a:off x="377598" y="649375"/>
            <a:ext cx="5195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n-US" sz="2400" b="1" i="1" dirty="0" err="1">
                <a:solidFill>
                  <a:srgbClr val="00B0F0"/>
                </a:solidFill>
                <a:latin typeface="Symbol" pitchFamily="2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7D2C3CD-A398-9446-8CE8-4E48FA9B58BF}"/>
              </a:ext>
            </a:extLst>
          </p:cNvPr>
          <p:cNvSpPr txBox="1">
            <a:spLocks/>
          </p:cNvSpPr>
          <p:nvPr/>
        </p:nvSpPr>
        <p:spPr>
          <a:xfrm>
            <a:off x="377482" y="6399209"/>
            <a:ext cx="5529489" cy="4041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1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0"/>
              <a:t>C. Rolfs, W. Rodne, M. Shapiro, and H. Winkler, Nucl. Phys. A </a:t>
            </a:r>
            <a:r>
              <a:rPr lang="en-US" b="1" i="0"/>
              <a:t>241</a:t>
            </a:r>
            <a:r>
              <a:rPr lang="en-US" i="0"/>
              <a:t>, 460 (1975).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69162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F5D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Scientific_Presentation_02" id="{C6E3CFC5-42D0-D84D-8CA2-7369E6D9B4BD}" vid="{5122411F-217A-8C42-B94E-36C0DAABB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TRIUMF_Scientific_Presentation_02</Template>
  <TotalTime>8497</TotalTime>
  <Words>1329</Words>
  <Application>Microsoft Macintosh PowerPoint</Application>
  <PresentationFormat>Widescreen</PresentationFormat>
  <Paragraphs>218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Helvetica Neue</vt:lpstr>
      <vt:lpstr>Symbol</vt:lpstr>
      <vt:lpstr>Times New Roman</vt:lpstr>
      <vt:lpstr>Office Theme</vt:lpstr>
      <vt:lpstr>Inverse Kinematics Studies of 20,21Ne(p,γ)21,22Na Relevant to 22Na Production in ONe Novae With DRAGON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Devin Connolly</cp:lastModifiedBy>
  <cp:revision>718</cp:revision>
  <cp:lastPrinted>2018-07-20T21:41:30Z</cp:lastPrinted>
  <dcterms:created xsi:type="dcterms:W3CDTF">2018-01-11T22:22:35Z</dcterms:created>
  <dcterms:modified xsi:type="dcterms:W3CDTF">2018-07-20T22:16:01Z</dcterms:modified>
</cp:coreProperties>
</file>