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60" r:id="rId6"/>
    <p:sldId id="265" r:id="rId7"/>
    <p:sldId id="259" r:id="rId8"/>
    <p:sldId id="266" r:id="rId9"/>
    <p:sldId id="270" r:id="rId10"/>
    <p:sldId id="289" r:id="rId11"/>
    <p:sldId id="288" r:id="rId12"/>
    <p:sldId id="262" r:id="rId13"/>
    <p:sldId id="281" r:id="rId14"/>
    <p:sldId id="282" r:id="rId15"/>
    <p:sldId id="283" r:id="rId16"/>
    <p:sldId id="285" r:id="rId17"/>
    <p:sldId id="268" r:id="rId18"/>
    <p:sldId id="267" r:id="rId19"/>
    <p:sldId id="269" r:id="rId20"/>
    <p:sldId id="278" r:id="rId21"/>
    <p:sldId id="271" r:id="rId22"/>
    <p:sldId id="272" r:id="rId23"/>
    <p:sldId id="273" r:id="rId24"/>
    <p:sldId id="274" r:id="rId25"/>
    <p:sldId id="286" r:id="rId26"/>
    <p:sldId id="277" r:id="rId27"/>
    <p:sldId id="284" r:id="rId28"/>
    <p:sldId id="290" r:id="rId29"/>
    <p:sldId id="276" r:id="rId30"/>
    <p:sldId id="279" r:id="rId31"/>
    <p:sldId id="280" r:id="rId32"/>
    <p:sldId id="275" r:id="rId33"/>
    <p:sldId id="291" r:id="rId34"/>
    <p:sldId id="264" r:id="rId35"/>
    <p:sldId id="292" r:id="rId36"/>
    <p:sldId id="263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9966FF"/>
    <a:srgbClr val="5B9BD5"/>
    <a:srgbClr val="496EB7"/>
    <a:srgbClr val="CC99FF"/>
    <a:srgbClr val="D9D9D9"/>
    <a:srgbClr val="FF00FF"/>
    <a:srgbClr val="FF00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8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51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21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06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6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3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7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17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5A99-43B9-434A-A206-0C4C46CF01C7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A688-6615-4A8A-8373-D984DC134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0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png"/><Relationship Id="rId11" Type="http://schemas.openxmlformats.org/officeDocument/2006/relationships/image" Target="../media/image55.w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MariX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</a:t>
            </a: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48800" cy="1655762"/>
          </a:xfrm>
        </p:spPr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Petrillo, L. Serafini, F.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Broggi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Bacci, M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Rossetti Conti, A. R. Rossi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34198" y="34608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3889" y="2514600"/>
            <a:ext cx="10496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GENESIS 1.3,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S.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Reiche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3-D FEL code in the time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mode, with the best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non-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paralellized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5-12 hours.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more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" y="11253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KYMA 14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mm+FODO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2807" t="24319" r="32915" b="15302"/>
          <a:stretch/>
        </p:blipFill>
        <p:spPr>
          <a:xfrm>
            <a:off x="820268" y="4185200"/>
            <a:ext cx="3590366" cy="2323177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04721"/>
              </p:ext>
            </p:extLst>
          </p:nvPr>
        </p:nvGraphicFramePr>
        <p:xfrm>
          <a:off x="5103266" y="3663083"/>
          <a:ext cx="6541885" cy="198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28">
                  <a:extLst>
                    <a:ext uri="{9D8B030D-6E8A-4147-A177-3AD203B41FA5}">
                      <a16:colId xmlns:a16="http://schemas.microsoft.com/office/drawing/2014/main" val="1241143206"/>
                    </a:ext>
                  </a:extLst>
                </a:gridCol>
                <a:gridCol w="1251730">
                  <a:extLst>
                    <a:ext uri="{9D8B030D-6E8A-4147-A177-3AD203B41FA5}">
                      <a16:colId xmlns:a16="http://schemas.microsoft.com/office/drawing/2014/main" val="2729732842"/>
                    </a:ext>
                  </a:extLst>
                </a:gridCol>
                <a:gridCol w="1281982">
                  <a:extLst>
                    <a:ext uri="{9D8B030D-6E8A-4147-A177-3AD203B41FA5}">
                      <a16:colId xmlns:a16="http://schemas.microsoft.com/office/drawing/2014/main" val="4266496090"/>
                    </a:ext>
                  </a:extLst>
                </a:gridCol>
                <a:gridCol w="1233361">
                  <a:extLst>
                    <a:ext uri="{9D8B030D-6E8A-4147-A177-3AD203B41FA5}">
                      <a16:colId xmlns:a16="http://schemas.microsoft.com/office/drawing/2014/main" val="1544884038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2661741888"/>
                    </a:ext>
                  </a:extLst>
                </a:gridCol>
                <a:gridCol w="858205">
                  <a:extLst>
                    <a:ext uri="{9D8B030D-6E8A-4147-A177-3AD203B41FA5}">
                      <a16:colId xmlns:a16="http://schemas.microsoft.com/office/drawing/2014/main" val="2442389245"/>
                    </a:ext>
                  </a:extLst>
                </a:gridCol>
              </a:tblGrid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dB/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endParaRPr lang="it-IT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(T/m)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67707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96389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34.27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92358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27626" t="19513" r="27744" b="23855"/>
          <a:stretch/>
        </p:blipFill>
        <p:spPr>
          <a:xfrm>
            <a:off x="1138709" y="1472710"/>
            <a:ext cx="3695619" cy="22252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32952" t="21059" r="33024" b="15272"/>
          <a:stretch/>
        </p:blipFill>
        <p:spPr>
          <a:xfrm>
            <a:off x="1588024" y="1569912"/>
            <a:ext cx="2796988" cy="2483477"/>
          </a:xfrm>
          <a:prstGeom prst="rect">
            <a:avLst/>
          </a:prstGeom>
        </p:spPr>
      </p:pic>
      <p:graphicFrame>
        <p:nvGraphicFramePr>
          <p:cNvPr id="10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42301"/>
              </p:ext>
            </p:extLst>
          </p:nvPr>
        </p:nvGraphicFramePr>
        <p:xfrm>
          <a:off x="5450650" y="1970801"/>
          <a:ext cx="584711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76">
                  <a:extLst>
                    <a:ext uri="{9D8B030D-6E8A-4147-A177-3AD203B41FA5}">
                      <a16:colId xmlns:a16="http://schemas.microsoft.com/office/drawing/2014/main" val="3100283069"/>
                    </a:ext>
                  </a:extLst>
                </a:gridCol>
                <a:gridCol w="1875017">
                  <a:extLst>
                    <a:ext uri="{9D8B030D-6E8A-4147-A177-3AD203B41FA5}">
                      <a16:colId xmlns:a16="http://schemas.microsoft.com/office/drawing/2014/main" val="2188748841"/>
                    </a:ext>
                  </a:extLst>
                </a:gridCol>
                <a:gridCol w="1202151">
                  <a:extLst>
                    <a:ext uri="{9D8B030D-6E8A-4147-A177-3AD203B41FA5}">
                      <a16:colId xmlns:a16="http://schemas.microsoft.com/office/drawing/2014/main" val="2069455105"/>
                    </a:ext>
                  </a:extLst>
                </a:gridCol>
                <a:gridCol w="1182771">
                  <a:extLst>
                    <a:ext uri="{9D8B030D-6E8A-4147-A177-3AD203B41FA5}">
                      <a16:colId xmlns:a16="http://schemas.microsoft.com/office/drawing/2014/main" val="2258810755"/>
                    </a:ext>
                  </a:extLst>
                </a:gridCol>
              </a:tblGrid>
              <a:tr h="455809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592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4567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29118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445657" y="3766629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28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261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9123" y="17304"/>
            <a:ext cx="11732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14 mm,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000" b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=0.7 5 Å,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spread</a:t>
            </a:r>
            <a:endParaRPr lang="it-IT" sz="4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5673" t="21034" r="31560" b="14409"/>
          <a:stretch/>
        </p:blipFill>
        <p:spPr>
          <a:xfrm>
            <a:off x="302847" y="2180654"/>
            <a:ext cx="5264235" cy="377073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71668" y="29060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99523"/>
              </p:ext>
            </p:extLst>
          </p:nvPr>
        </p:nvGraphicFramePr>
        <p:xfrm>
          <a:off x="5680764" y="1952020"/>
          <a:ext cx="6008329" cy="422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Graph" r:id="rId4" imgW="4131360" imgH="2907360" progId="Origin50.Graph">
                  <p:embed/>
                </p:oleObj>
              </mc:Choice>
              <mc:Fallback>
                <p:oleObj name="Graph" r:id="rId4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0764" y="1952020"/>
                        <a:ext cx="6008329" cy="422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386076" y="391118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E/E=510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210829" y="195202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E/E=2.510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cxnSp>
        <p:nvCxnSpPr>
          <p:cNvPr id="17" name="Connettore 2 16"/>
          <p:cNvCxnSpPr>
            <a:stCxn id="15" idx="2"/>
          </p:cNvCxnSpPr>
          <p:nvPr/>
        </p:nvCxnSpPr>
        <p:spPr>
          <a:xfrm>
            <a:off x="4913906" y="2321352"/>
            <a:ext cx="6940" cy="287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18976" t="11177" r="24597" b="9106"/>
          <a:stretch/>
        </p:blipFill>
        <p:spPr>
          <a:xfrm rot="16200000">
            <a:off x="1757118" y="3678131"/>
            <a:ext cx="3234573" cy="27717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5534" t="11252" r="23197" b="5066"/>
          <a:stretch/>
        </p:blipFill>
        <p:spPr>
          <a:xfrm>
            <a:off x="3674362" y="1324900"/>
            <a:ext cx="5330342" cy="25140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32963" t="25861" r="32920" b="26140"/>
          <a:stretch/>
        </p:blipFill>
        <p:spPr>
          <a:xfrm>
            <a:off x="4596826" y="3475510"/>
            <a:ext cx="4161692" cy="27783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8976" t="11177" r="24597" b="9106"/>
          <a:stretch/>
        </p:blipFill>
        <p:spPr>
          <a:xfrm>
            <a:off x="371107" y="2237345"/>
            <a:ext cx="5298831" cy="35520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9123" y="17304"/>
            <a:ext cx="11333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KYMA 14 mm 5 A,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E/E=2.5 10</a:t>
            </a:r>
            <a:r>
              <a:rPr lang="it-IT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it-IT" sz="4000" b="1" baseline="300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436055"/>
              </p:ext>
            </p:extLst>
          </p:nvPr>
        </p:nvGraphicFramePr>
        <p:xfrm>
          <a:off x="3507245" y="3119718"/>
          <a:ext cx="5993189" cy="373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Graph" r:id="rId6" imgW="4131360" imgH="2907360" progId="Origin50.Graph">
                  <p:embed/>
                </p:oleObj>
              </mc:Choice>
              <mc:Fallback>
                <p:oleObj name="Graph" r:id="rId6" imgW="4131360" imgH="2907360" progId="Origin50.Graph">
                  <p:embed/>
                  <p:pic>
                    <p:nvPicPr>
                      <p:cNvPr id="13" name="Oggetto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7245" y="3119718"/>
                        <a:ext cx="5993189" cy="373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5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0259"/>
              </p:ext>
            </p:extLst>
          </p:nvPr>
        </p:nvGraphicFramePr>
        <p:xfrm>
          <a:off x="3258547" y="3269974"/>
          <a:ext cx="5993189" cy="35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Graph" r:id="rId3" imgW="4131360" imgH="2907360" progId="Origin50.Graph">
                  <p:embed/>
                </p:oleObj>
              </mc:Choice>
              <mc:Fallback>
                <p:oleObj name="Graph" r:id="rId3" imgW="4131360" imgH="2907360" progId="Origin50.Graph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8547" y="3269974"/>
                        <a:ext cx="5993189" cy="358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15883" t="12336" r="24127" b="3478"/>
          <a:stretch/>
        </p:blipFill>
        <p:spPr>
          <a:xfrm>
            <a:off x="3622638" y="1342867"/>
            <a:ext cx="4640580" cy="25086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32599" t="25368" r="32956" b="25130"/>
          <a:stretch/>
        </p:blipFill>
        <p:spPr>
          <a:xfrm>
            <a:off x="4386337" y="3721220"/>
            <a:ext cx="3737611" cy="254889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9124" y="17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14 mm 5 A,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E/E=2.5 10</a:t>
            </a:r>
            <a:r>
              <a:rPr lang="it-IT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it-IT" sz="4000" b="1" baseline="30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/>
          <a:srcRect l="18520" t="9760" r="20029" b="14329"/>
          <a:stretch/>
        </p:blipFill>
        <p:spPr>
          <a:xfrm rot="16200000">
            <a:off x="898063" y="3534742"/>
            <a:ext cx="3282139" cy="290929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0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5895" t="10613" r="23393" b="7020"/>
          <a:stretch/>
        </p:blipFill>
        <p:spPr>
          <a:xfrm>
            <a:off x="697323" y="1812305"/>
            <a:ext cx="4377598" cy="28181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3459" t="9137" r="23364" b="6774"/>
          <a:stretch/>
        </p:blipFill>
        <p:spPr>
          <a:xfrm>
            <a:off x="6020903" y="1698336"/>
            <a:ext cx="4334677" cy="27376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52185" y="4749130"/>
            <a:ext cx="1041728" cy="197788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147284" y="4963881"/>
            <a:ext cx="760568" cy="1400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56198" y="5476460"/>
            <a:ext cx="415349" cy="457201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266553" y="5246004"/>
            <a:ext cx="453888" cy="790161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052185" y="4981988"/>
            <a:ext cx="1007164" cy="1318195"/>
          </a:xfrm>
          <a:prstGeom prst="ellipse">
            <a:avLst/>
          </a:prstGeom>
          <a:solidFill>
            <a:srgbClr val="FF0000"/>
          </a:solidFill>
          <a:effectLst>
            <a:softEdge rad="3175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655457" y="495251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m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66579" y="48309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43609" y="593366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  <a:r>
              <a:rPr lang="it-IT" dirty="0" smtClean="0"/>
              <a:t>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704498" y="62261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110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65515" y="638462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459124" y="17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14 mm 5 A,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9688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9124" y="17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14 mm,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it-IT" sz="40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63680"/>
              </p:ext>
            </p:extLst>
          </p:nvPr>
        </p:nvGraphicFramePr>
        <p:xfrm>
          <a:off x="1005321" y="2547928"/>
          <a:ext cx="1042467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123">
                  <a:extLst>
                    <a:ext uri="{9D8B030D-6E8A-4147-A177-3AD203B41FA5}">
                      <a16:colId xmlns:a16="http://schemas.microsoft.com/office/drawing/2014/main" val="1686265711"/>
                    </a:ext>
                  </a:extLst>
                </a:gridCol>
                <a:gridCol w="1121493">
                  <a:extLst>
                    <a:ext uri="{9D8B030D-6E8A-4147-A177-3AD203B41FA5}">
                      <a16:colId xmlns:a16="http://schemas.microsoft.com/office/drawing/2014/main" val="1628456560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2797912968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2433315666"/>
                    </a:ext>
                  </a:extLst>
                </a:gridCol>
                <a:gridCol w="1197542">
                  <a:extLst>
                    <a:ext uri="{9D8B030D-6E8A-4147-A177-3AD203B41FA5}">
                      <a16:colId xmlns:a16="http://schemas.microsoft.com/office/drawing/2014/main" val="1979597629"/>
                    </a:ext>
                  </a:extLst>
                </a:gridCol>
                <a:gridCol w="1279944">
                  <a:extLst>
                    <a:ext uri="{9D8B030D-6E8A-4147-A177-3AD203B41FA5}">
                      <a16:colId xmlns:a16="http://schemas.microsoft.com/office/drawing/2014/main" val="46234879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21705388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166538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g</a:t>
                      </a:r>
                      <a:endParaRPr lang="it-IT" sz="24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E/E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2400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it-IT" sz="2400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2400" baseline="-250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  <a:r>
                        <a:rPr lang="it-IT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1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</a:t>
                      </a:r>
                      <a:r>
                        <a:rPr lang="it-IT" sz="2400" b="1" i="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i="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2.2 10</a:t>
                      </a:r>
                      <a:r>
                        <a:rPr lang="it-IT" sz="2400" b="1" i="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8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1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5143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85610" y="1530300"/>
            <a:ext cx="1038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E&lt;2.4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do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Å 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626" t="19513" r="27744" b="13589"/>
          <a:stretch/>
        </p:blipFill>
        <p:spPr>
          <a:xfrm>
            <a:off x="1108586" y="1516034"/>
            <a:ext cx="3818024" cy="27157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95535" y="112539"/>
            <a:ext cx="12118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RadiaB+FODO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it-IT" sz="4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1908" t="23434" r="26474" b="9874"/>
          <a:stretch/>
        </p:blipFill>
        <p:spPr>
          <a:xfrm>
            <a:off x="573206" y="3944203"/>
            <a:ext cx="4585648" cy="2811440"/>
          </a:xfrm>
          <a:prstGeom prst="rect">
            <a:avLst/>
          </a:prstGeom>
        </p:spPr>
      </p:pic>
      <p:graphicFrame>
        <p:nvGraphicFramePr>
          <p:cNvPr id="8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67662"/>
              </p:ext>
            </p:extLst>
          </p:nvPr>
        </p:nvGraphicFramePr>
        <p:xfrm>
          <a:off x="5450650" y="1970801"/>
          <a:ext cx="584711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76">
                  <a:extLst>
                    <a:ext uri="{9D8B030D-6E8A-4147-A177-3AD203B41FA5}">
                      <a16:colId xmlns:a16="http://schemas.microsoft.com/office/drawing/2014/main" val="3100283069"/>
                    </a:ext>
                  </a:extLst>
                </a:gridCol>
                <a:gridCol w="1875017">
                  <a:extLst>
                    <a:ext uri="{9D8B030D-6E8A-4147-A177-3AD203B41FA5}">
                      <a16:colId xmlns:a16="http://schemas.microsoft.com/office/drawing/2014/main" val="2188748841"/>
                    </a:ext>
                  </a:extLst>
                </a:gridCol>
                <a:gridCol w="1202151">
                  <a:extLst>
                    <a:ext uri="{9D8B030D-6E8A-4147-A177-3AD203B41FA5}">
                      <a16:colId xmlns:a16="http://schemas.microsoft.com/office/drawing/2014/main" val="2069455105"/>
                    </a:ext>
                  </a:extLst>
                </a:gridCol>
                <a:gridCol w="1182771">
                  <a:extLst>
                    <a:ext uri="{9D8B030D-6E8A-4147-A177-3AD203B41FA5}">
                      <a16:colId xmlns:a16="http://schemas.microsoft.com/office/drawing/2014/main" val="2258810755"/>
                    </a:ext>
                  </a:extLst>
                </a:gridCol>
              </a:tblGrid>
              <a:tr h="455809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592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0.5059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29118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16829"/>
              </p:ext>
            </p:extLst>
          </p:nvPr>
        </p:nvGraphicFramePr>
        <p:xfrm>
          <a:off x="5103266" y="3663083"/>
          <a:ext cx="6541885" cy="198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28">
                  <a:extLst>
                    <a:ext uri="{9D8B030D-6E8A-4147-A177-3AD203B41FA5}">
                      <a16:colId xmlns:a16="http://schemas.microsoft.com/office/drawing/2014/main" val="1241143206"/>
                    </a:ext>
                  </a:extLst>
                </a:gridCol>
                <a:gridCol w="1251730">
                  <a:extLst>
                    <a:ext uri="{9D8B030D-6E8A-4147-A177-3AD203B41FA5}">
                      <a16:colId xmlns:a16="http://schemas.microsoft.com/office/drawing/2014/main" val="2729732842"/>
                    </a:ext>
                  </a:extLst>
                </a:gridCol>
                <a:gridCol w="1281982">
                  <a:extLst>
                    <a:ext uri="{9D8B030D-6E8A-4147-A177-3AD203B41FA5}">
                      <a16:colId xmlns:a16="http://schemas.microsoft.com/office/drawing/2014/main" val="4266496090"/>
                    </a:ext>
                  </a:extLst>
                </a:gridCol>
                <a:gridCol w="1233361">
                  <a:extLst>
                    <a:ext uri="{9D8B030D-6E8A-4147-A177-3AD203B41FA5}">
                      <a16:colId xmlns:a16="http://schemas.microsoft.com/office/drawing/2014/main" val="1544884038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2661741888"/>
                    </a:ext>
                  </a:extLst>
                </a:gridCol>
                <a:gridCol w="858205">
                  <a:extLst>
                    <a:ext uri="{9D8B030D-6E8A-4147-A177-3AD203B41FA5}">
                      <a16:colId xmlns:a16="http://schemas.microsoft.com/office/drawing/2014/main" val="2442389245"/>
                    </a:ext>
                  </a:extLst>
                </a:gridCol>
              </a:tblGrid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dB/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endParaRPr lang="it-IT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(T/m)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67707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96389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31.6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9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23136"/>
              </p:ext>
            </p:extLst>
          </p:nvPr>
        </p:nvGraphicFramePr>
        <p:xfrm>
          <a:off x="5744783" y="1660367"/>
          <a:ext cx="6177052" cy="382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Graph" r:id="rId3" imgW="4132800" imgH="2560320" progId="Origin50.Graph">
                  <p:embed/>
                </p:oleObj>
              </mc:Choice>
              <mc:Fallback>
                <p:oleObj name="Graph" r:id="rId3" imgW="4132800" imgH="2560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4783" y="1660367"/>
                        <a:ext cx="6177052" cy="382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25760" y="53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spread</a:t>
            </a:r>
            <a:endParaRPr lang="it-IT" sz="40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22824" t="21735" r="30907" b="14823"/>
          <a:stretch/>
        </p:blipFill>
        <p:spPr>
          <a:xfrm>
            <a:off x="270165" y="2023714"/>
            <a:ext cx="5413395" cy="352213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810539" y="3627783"/>
            <a:ext cx="438795" cy="773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719889" y="2358903"/>
            <a:ext cx="254597" cy="871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330084" y="2843560"/>
            <a:ext cx="563652" cy="941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162336" y="2725259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694528" y="272213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E/E=2.5 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961631" y="347888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E/E=5 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074274" y="409847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E/E=7 10</a:t>
            </a:r>
            <a:r>
              <a:rPr lang="it-IT" baseline="30000" dirty="0" smtClean="0"/>
              <a:t>-4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659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24654"/>
              </p:ext>
            </p:extLst>
          </p:nvPr>
        </p:nvGraphicFramePr>
        <p:xfrm>
          <a:off x="262996" y="1521084"/>
          <a:ext cx="7001403" cy="492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Graph" r:id="rId3" imgW="4131360" imgH="2907360" progId="Origin50.Graph">
                  <p:embed/>
                </p:oleObj>
              </mc:Choice>
              <mc:Fallback>
                <p:oleObj name="Graph" r:id="rId3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996" y="1521084"/>
                        <a:ext cx="7001403" cy="492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e 4"/>
          <p:cNvSpPr/>
          <p:nvPr/>
        </p:nvSpPr>
        <p:spPr>
          <a:xfrm rot="2479206">
            <a:off x="2254758" y="3008276"/>
            <a:ext cx="2228660" cy="1611025"/>
          </a:xfrm>
          <a:prstGeom prst="ellipse">
            <a:avLst/>
          </a:prstGeom>
          <a:solidFill>
            <a:schemeClr val="tx2">
              <a:lumMod val="75000"/>
              <a:alpha val="2902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0724" y="199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endParaRPr lang="it-IT" sz="4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68756" y="5962062"/>
            <a:ext cx="8931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Symbol" panose="05050102010706020507" pitchFamily="18" charset="2"/>
              </a:rPr>
              <a:t>D</a:t>
            </a:r>
            <a:r>
              <a:rPr lang="it-IT" sz="2800" dirty="0" smtClean="0"/>
              <a:t>E/E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1243" y="3722881"/>
            <a:ext cx="6944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Symbol" panose="05050102010706020507" pitchFamily="18" charset="2"/>
              </a:rPr>
              <a:t>N</a:t>
            </a:r>
            <a:r>
              <a:rPr lang="it-IT" sz="2800" baseline="-25000" dirty="0" err="1" smtClean="0"/>
              <a:t>ph</a:t>
            </a:r>
            <a:endParaRPr lang="it-IT" sz="2800" baseline="-25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07207" y="3581260"/>
            <a:ext cx="11810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L</a:t>
            </a:r>
            <a:r>
              <a:rPr lang="it-IT" sz="2800" baseline="-25000" dirty="0" err="1" smtClean="0"/>
              <a:t>sat</a:t>
            </a:r>
            <a:r>
              <a:rPr lang="it-IT" sz="2800" baseline="-25000" dirty="0" smtClean="0"/>
              <a:t> </a:t>
            </a:r>
            <a:r>
              <a:rPr lang="it-IT" sz="2800" dirty="0" smtClean="0"/>
              <a:t>(m)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79995" y="2809626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=0.5 mm </a:t>
            </a:r>
            <a:r>
              <a:rPr lang="it-IT" dirty="0" err="1" smtClean="0"/>
              <a:t>mrad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04879" y="2196472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=0.8 mm </a:t>
            </a:r>
            <a:r>
              <a:rPr lang="it-IT" dirty="0" err="1" smtClean="0"/>
              <a:t>mrad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61949" y="4995765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=0.8 mm </a:t>
            </a:r>
            <a:r>
              <a:rPr lang="it-IT" dirty="0" err="1" smtClean="0"/>
              <a:t>mrad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79237" y="4038706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=0.5 mm </a:t>
            </a:r>
            <a:r>
              <a:rPr lang="it-IT" dirty="0" err="1" smtClean="0"/>
              <a:t>mrad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7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521" y="5371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it-IT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3" y="1542454"/>
            <a:ext cx="8303487" cy="4926925"/>
          </a:xfrm>
        </p:spPr>
      </p:pic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514850" y="1897380"/>
            <a:ext cx="1485900" cy="19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416040" y="1868805"/>
            <a:ext cx="1485900" cy="19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1665027" y="1379278"/>
            <a:ext cx="7383439" cy="14594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Filma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2300" y="1939747"/>
            <a:ext cx="5497457" cy="41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6876" t="22393" r="31848" b="14883"/>
          <a:stretch/>
        </p:blipFill>
        <p:spPr>
          <a:xfrm rot="16200000">
            <a:off x="1776442" y="3974148"/>
            <a:ext cx="3127388" cy="24701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2907" t="21902" r="32431" b="25129"/>
          <a:stretch/>
        </p:blipFill>
        <p:spPr>
          <a:xfrm>
            <a:off x="2926362" y="1442979"/>
            <a:ext cx="5271376" cy="211748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3151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33901" t="15941" r="34211" b="38822"/>
          <a:stretch/>
        </p:blipFill>
        <p:spPr>
          <a:xfrm>
            <a:off x="4083617" y="3560466"/>
            <a:ext cx="4114121" cy="2719210"/>
          </a:xfrm>
          <a:prstGeom prst="rect">
            <a:avLst/>
          </a:prstGeom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63642"/>
              </p:ext>
            </p:extLst>
          </p:nvPr>
        </p:nvGraphicFramePr>
        <p:xfrm>
          <a:off x="3207961" y="3269974"/>
          <a:ext cx="5688447" cy="35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Graph" r:id="rId6" imgW="4131360" imgH="2907360" progId="Origin50.Graph">
                  <p:embed/>
                </p:oleObj>
              </mc:Choice>
              <mc:Fallback>
                <p:oleObj name="Graph" r:id="rId6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7961" y="3269974"/>
                        <a:ext cx="5688447" cy="358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0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0009" t="15652" r="27815" b="9769"/>
          <a:stretch/>
        </p:blipFill>
        <p:spPr>
          <a:xfrm>
            <a:off x="2733262" y="1160058"/>
            <a:ext cx="5933660" cy="31935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4229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sz="4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2882" t="11459" r="34024" b="41096"/>
          <a:stretch/>
        </p:blipFill>
        <p:spPr>
          <a:xfrm flipH="1">
            <a:off x="4080301" y="3687417"/>
            <a:ext cx="4308323" cy="29164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24107" t="12822" r="28595" b="12583"/>
          <a:stretch/>
        </p:blipFill>
        <p:spPr>
          <a:xfrm rot="16200000">
            <a:off x="833400" y="3705549"/>
            <a:ext cx="3613569" cy="28802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32478" t="74107" r="27815" b="13192"/>
          <a:stretch/>
        </p:blipFill>
        <p:spPr>
          <a:xfrm>
            <a:off x="4151376" y="6254496"/>
            <a:ext cx="4515546" cy="5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6052185" y="4749130"/>
            <a:ext cx="1041728" cy="197788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147284" y="4963881"/>
            <a:ext cx="760568" cy="1400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3623" t="20841" r="29967" b="14391"/>
          <a:stretch/>
        </p:blipFill>
        <p:spPr>
          <a:xfrm>
            <a:off x="699185" y="1604230"/>
            <a:ext cx="4525483" cy="2996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0861" t="17891" r="29981" b="15401"/>
          <a:stretch/>
        </p:blipFill>
        <p:spPr>
          <a:xfrm>
            <a:off x="6052186" y="1412499"/>
            <a:ext cx="4943360" cy="3183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0724" y="199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  <a:endParaRPr lang="it-IT" sz="4000" b="1" dirty="0"/>
          </a:p>
        </p:txBody>
      </p:sp>
      <p:sp>
        <p:nvSpPr>
          <p:cNvPr id="9" name="Ovale 8"/>
          <p:cNvSpPr/>
          <p:nvPr/>
        </p:nvSpPr>
        <p:spPr>
          <a:xfrm>
            <a:off x="856198" y="5476460"/>
            <a:ext cx="415349" cy="457201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266553" y="5246004"/>
            <a:ext cx="453888" cy="790161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052185" y="4981988"/>
            <a:ext cx="1007164" cy="1318195"/>
          </a:xfrm>
          <a:prstGeom prst="ellipse">
            <a:avLst/>
          </a:prstGeom>
          <a:solidFill>
            <a:srgbClr val="FF0000"/>
          </a:solidFill>
          <a:effectLst>
            <a:softEdge rad="3175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55457" y="495251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568719" y="459214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43609" y="593366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704498" y="62261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65515" y="638462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180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3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60724" y="199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sz="4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0009" t="15652" r="27815" b="9769"/>
          <a:stretch/>
        </p:blipFill>
        <p:spPr>
          <a:xfrm>
            <a:off x="815011" y="1560036"/>
            <a:ext cx="4452729" cy="319357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2169" t="23358" r="32482" b="14478"/>
          <a:stretch/>
        </p:blipFill>
        <p:spPr>
          <a:xfrm>
            <a:off x="5466522" y="3961650"/>
            <a:ext cx="4452732" cy="28963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20867" y="2608729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Q=6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04558" y="5086659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Q=60 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9124" y="17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mm, 5 Å 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it-IT" sz="40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1064"/>
              </p:ext>
            </p:extLst>
          </p:nvPr>
        </p:nvGraphicFramePr>
        <p:xfrm>
          <a:off x="618565" y="1943349"/>
          <a:ext cx="110803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313">
                  <a:extLst>
                    <a:ext uri="{9D8B030D-6E8A-4147-A177-3AD203B41FA5}">
                      <a16:colId xmlns:a16="http://schemas.microsoft.com/office/drawing/2014/main" val="1686265711"/>
                    </a:ext>
                  </a:extLst>
                </a:gridCol>
                <a:gridCol w="1253631">
                  <a:extLst>
                    <a:ext uri="{9D8B030D-6E8A-4147-A177-3AD203B41FA5}">
                      <a16:colId xmlns:a16="http://schemas.microsoft.com/office/drawing/2014/main" val="1628456560"/>
                    </a:ext>
                  </a:extLst>
                </a:gridCol>
                <a:gridCol w="1148185">
                  <a:extLst>
                    <a:ext uri="{9D8B030D-6E8A-4147-A177-3AD203B41FA5}">
                      <a16:colId xmlns:a16="http://schemas.microsoft.com/office/drawing/2014/main" val="2797912968"/>
                    </a:ext>
                  </a:extLst>
                </a:gridCol>
                <a:gridCol w="1226781">
                  <a:extLst>
                    <a:ext uri="{9D8B030D-6E8A-4147-A177-3AD203B41FA5}">
                      <a16:colId xmlns:a16="http://schemas.microsoft.com/office/drawing/2014/main" val="1704753355"/>
                    </a:ext>
                  </a:extLst>
                </a:gridCol>
                <a:gridCol w="1232578">
                  <a:extLst>
                    <a:ext uri="{9D8B030D-6E8A-4147-A177-3AD203B41FA5}">
                      <a16:colId xmlns:a16="http://schemas.microsoft.com/office/drawing/2014/main" val="2433315666"/>
                    </a:ext>
                  </a:extLst>
                </a:gridCol>
                <a:gridCol w="1338639">
                  <a:extLst>
                    <a:ext uri="{9D8B030D-6E8A-4147-A177-3AD203B41FA5}">
                      <a16:colId xmlns:a16="http://schemas.microsoft.com/office/drawing/2014/main" val="1979597629"/>
                    </a:ext>
                  </a:extLst>
                </a:gridCol>
                <a:gridCol w="1253083">
                  <a:extLst>
                    <a:ext uri="{9D8B030D-6E8A-4147-A177-3AD203B41FA5}">
                      <a16:colId xmlns:a16="http://schemas.microsoft.com/office/drawing/2014/main" val="462348793"/>
                    </a:ext>
                  </a:extLst>
                </a:gridCol>
                <a:gridCol w="1712387">
                  <a:extLst>
                    <a:ext uri="{9D8B030D-6E8A-4147-A177-3AD203B41FA5}">
                      <a16:colId xmlns:a16="http://schemas.microsoft.com/office/drawing/2014/main" val="2217053889"/>
                    </a:ext>
                  </a:extLst>
                </a:gridCol>
                <a:gridCol w="793779">
                  <a:extLst>
                    <a:ext uri="{9D8B030D-6E8A-4147-A177-3AD203B41FA5}">
                      <a16:colId xmlns:a16="http://schemas.microsoft.com/office/drawing/2014/main" val="1166538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g</a:t>
                      </a:r>
                      <a:endParaRPr lang="it-IT" sz="24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E/E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2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1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25-16.5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25-16.5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8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25-16.5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1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25-16.5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31-21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5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31-21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81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31-21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3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31-21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4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030303"/>
              </p:ext>
            </p:extLst>
          </p:nvPr>
        </p:nvGraphicFramePr>
        <p:xfrm>
          <a:off x="1588061" y="1905721"/>
          <a:ext cx="892824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17">
                  <a:extLst>
                    <a:ext uri="{9D8B030D-6E8A-4147-A177-3AD203B41FA5}">
                      <a16:colId xmlns:a16="http://schemas.microsoft.com/office/drawing/2014/main" val="3100283069"/>
                    </a:ext>
                  </a:extLst>
                </a:gridCol>
                <a:gridCol w="1755733">
                  <a:extLst>
                    <a:ext uri="{9D8B030D-6E8A-4147-A177-3AD203B41FA5}">
                      <a16:colId xmlns:a16="http://schemas.microsoft.com/office/drawing/2014/main" val="2188748841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2069455105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2258810755"/>
                    </a:ext>
                  </a:extLst>
                </a:gridCol>
                <a:gridCol w="1888434">
                  <a:extLst>
                    <a:ext uri="{9D8B030D-6E8A-4147-A177-3AD203B41FA5}">
                      <a16:colId xmlns:a16="http://schemas.microsoft.com/office/drawing/2014/main" val="1854627966"/>
                    </a:ext>
                  </a:extLst>
                </a:gridCol>
                <a:gridCol w="1639958">
                  <a:extLst>
                    <a:ext uri="{9D8B030D-6E8A-4147-A177-3AD203B41FA5}">
                      <a16:colId xmlns:a16="http://schemas.microsoft.com/office/drawing/2014/main" val="45048775"/>
                    </a:ext>
                  </a:extLst>
                </a:gridCol>
              </a:tblGrid>
              <a:tr h="455809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rho3d (10</a:t>
                      </a:r>
                      <a:r>
                        <a:rPr lang="it-IT" sz="2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</a:t>
                      </a:r>
                      <a:r>
                        <a:rPr lang="it-IT" sz="2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592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A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0.2628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4623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0.12151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3.7812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9280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A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0.5059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4193.21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0.25694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1.2517</a:t>
                      </a:r>
                      <a:endParaRPr lang="it-IT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6567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03718" y="329836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RB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2.5 Å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588061" y="2407920"/>
            <a:ext cx="8928247" cy="381000"/>
          </a:xfrm>
          <a:prstGeom prst="rect">
            <a:avLst/>
          </a:prstGeom>
          <a:solidFill>
            <a:srgbClr val="496EB7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25770"/>
              </p:ext>
            </p:extLst>
          </p:nvPr>
        </p:nvGraphicFramePr>
        <p:xfrm>
          <a:off x="1996441" y="4059323"/>
          <a:ext cx="8412479" cy="232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639">
                  <a:extLst>
                    <a:ext uri="{9D8B030D-6E8A-4147-A177-3AD203B41FA5}">
                      <a16:colId xmlns:a16="http://schemas.microsoft.com/office/drawing/2014/main" val="1241143206"/>
                    </a:ext>
                  </a:extLst>
                </a:gridCol>
                <a:gridCol w="1116155">
                  <a:extLst>
                    <a:ext uri="{9D8B030D-6E8A-4147-A177-3AD203B41FA5}">
                      <a16:colId xmlns:a16="http://schemas.microsoft.com/office/drawing/2014/main" val="2729732842"/>
                    </a:ext>
                  </a:extLst>
                </a:gridCol>
                <a:gridCol w="1648553">
                  <a:extLst>
                    <a:ext uri="{9D8B030D-6E8A-4147-A177-3AD203B41FA5}">
                      <a16:colId xmlns:a16="http://schemas.microsoft.com/office/drawing/2014/main" val="4266496090"/>
                    </a:ext>
                  </a:extLst>
                </a:gridCol>
                <a:gridCol w="1586029">
                  <a:extLst>
                    <a:ext uri="{9D8B030D-6E8A-4147-A177-3AD203B41FA5}">
                      <a16:colId xmlns:a16="http://schemas.microsoft.com/office/drawing/2014/main" val="1544884038"/>
                    </a:ext>
                  </a:extLst>
                </a:gridCol>
                <a:gridCol w="1217502">
                  <a:extLst>
                    <a:ext uri="{9D8B030D-6E8A-4147-A177-3AD203B41FA5}">
                      <a16:colId xmlns:a16="http://schemas.microsoft.com/office/drawing/2014/main" val="2661741888"/>
                    </a:ext>
                  </a:extLst>
                </a:gridCol>
                <a:gridCol w="1103601">
                  <a:extLst>
                    <a:ext uri="{9D8B030D-6E8A-4147-A177-3AD203B41FA5}">
                      <a16:colId xmlns:a16="http://schemas.microsoft.com/office/drawing/2014/main" val="2442389245"/>
                    </a:ext>
                  </a:extLst>
                </a:gridCol>
              </a:tblGrid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dB/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(T/m)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it-IT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67707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16.26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72484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13.88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96389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26.56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9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7936" t="9972" r="23096" b="5629"/>
          <a:stretch/>
        </p:blipFill>
        <p:spPr>
          <a:xfrm>
            <a:off x="1112520" y="1402079"/>
            <a:ext cx="3657600" cy="248412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3181"/>
            <a:ext cx="12104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spread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endParaRPr lang="it-IT" sz="4000" b="1" dirty="0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5542" t="23783" r="32605" b="15120"/>
          <a:stretch/>
        </p:blipFill>
        <p:spPr>
          <a:xfrm>
            <a:off x="5532120" y="1431924"/>
            <a:ext cx="3549040" cy="2458403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20545"/>
              </p:ext>
            </p:extLst>
          </p:nvPr>
        </p:nvGraphicFramePr>
        <p:xfrm>
          <a:off x="1261352" y="3939380"/>
          <a:ext cx="1026008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654">
                  <a:extLst>
                    <a:ext uri="{9D8B030D-6E8A-4147-A177-3AD203B41FA5}">
                      <a16:colId xmlns:a16="http://schemas.microsoft.com/office/drawing/2014/main" val="1686265711"/>
                    </a:ext>
                  </a:extLst>
                </a:gridCol>
                <a:gridCol w="1174632">
                  <a:extLst>
                    <a:ext uri="{9D8B030D-6E8A-4147-A177-3AD203B41FA5}">
                      <a16:colId xmlns:a16="http://schemas.microsoft.com/office/drawing/2014/main" val="1628456560"/>
                    </a:ext>
                  </a:extLst>
                </a:gridCol>
                <a:gridCol w="1112653">
                  <a:extLst>
                    <a:ext uri="{9D8B030D-6E8A-4147-A177-3AD203B41FA5}">
                      <a16:colId xmlns:a16="http://schemas.microsoft.com/office/drawing/2014/main" val="2797912968"/>
                    </a:ext>
                  </a:extLst>
                </a:gridCol>
                <a:gridCol w="1268109">
                  <a:extLst>
                    <a:ext uri="{9D8B030D-6E8A-4147-A177-3AD203B41FA5}">
                      <a16:colId xmlns:a16="http://schemas.microsoft.com/office/drawing/2014/main" val="2433315666"/>
                    </a:ext>
                  </a:extLst>
                </a:gridCol>
                <a:gridCol w="1141082">
                  <a:extLst>
                    <a:ext uri="{9D8B030D-6E8A-4147-A177-3AD203B41FA5}">
                      <a16:colId xmlns:a16="http://schemas.microsoft.com/office/drawing/2014/main" val="1979597629"/>
                    </a:ext>
                  </a:extLst>
                </a:gridCol>
                <a:gridCol w="1282078">
                  <a:extLst>
                    <a:ext uri="{9D8B030D-6E8A-4147-A177-3AD203B41FA5}">
                      <a16:colId xmlns:a16="http://schemas.microsoft.com/office/drawing/2014/main" val="46234879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217053889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16653855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g</a:t>
                      </a:r>
                      <a:endParaRPr lang="it-IT" sz="24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E/E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1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4.6 10</a:t>
                      </a:r>
                      <a:r>
                        <a:rPr lang="it-IT" sz="2400" b="1" i="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400" b="1" i="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4.4 10</a:t>
                      </a:r>
                      <a:r>
                        <a:rPr lang="it-IT" sz="2400" b="1" i="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8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1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2e-4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it-IT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it-IT" sz="24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4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0.5 10</a:t>
                      </a:r>
                      <a:r>
                        <a:rPr lang="it-IT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it-IT" sz="24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33678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26254" t="24122" r="32788" b="16007"/>
          <a:stretch/>
        </p:blipFill>
        <p:spPr>
          <a:xfrm>
            <a:off x="5532120" y="1474389"/>
            <a:ext cx="3515485" cy="243840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599395" y="179222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=0.3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69877" y="16459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=0.5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991980" y="21236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=0.8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84790" y="2583457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=0.5</a:t>
            </a:r>
          </a:p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E/E=0.7,1,2 e-4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22350" y="2824493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E/E=2 e-4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5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28021"/>
              </p:ext>
            </p:extLst>
          </p:nvPr>
        </p:nvGraphicFramePr>
        <p:xfrm>
          <a:off x="2384743" y="1999653"/>
          <a:ext cx="5936297" cy="417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Graph" r:id="rId3" imgW="4131360" imgH="2907360" progId="Origin50.Graph">
                  <p:embed/>
                </p:oleObj>
              </mc:Choice>
              <mc:Fallback>
                <p:oleObj name="Graph" r:id="rId3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743" y="1999653"/>
                        <a:ext cx="5936297" cy="4177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e 4"/>
          <p:cNvSpPr/>
          <p:nvPr/>
        </p:nvSpPr>
        <p:spPr>
          <a:xfrm rot="19558674">
            <a:off x="3884728" y="2562393"/>
            <a:ext cx="1158240" cy="2877802"/>
          </a:xfrm>
          <a:prstGeom prst="ellipse">
            <a:avLst/>
          </a:prstGeom>
          <a:solidFill>
            <a:srgbClr val="5B9BD5">
              <a:alpha val="56863"/>
            </a:srgb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03718" y="329836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2.5 Å,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2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25760" y="53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2.5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E/E=10</a:t>
            </a:r>
            <a:r>
              <a:rPr lang="it-IT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it-IT" sz="4000" b="1" baseline="30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23706" t="18081" r="30137" b="16999"/>
          <a:stretch/>
        </p:blipFill>
        <p:spPr bwMode="auto">
          <a:xfrm>
            <a:off x="245949" y="2263140"/>
            <a:ext cx="5674791" cy="352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/>
          <p:nvPr/>
        </p:nvPicPr>
        <p:blipFill rotWithShape="1">
          <a:blip r:embed="rId3"/>
          <a:srcRect l="23706" t="18081" r="30137" b="16999"/>
          <a:stretch/>
        </p:blipFill>
        <p:spPr bwMode="auto">
          <a:xfrm rot="16200000">
            <a:off x="1283786" y="3489917"/>
            <a:ext cx="3576765" cy="297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32772" t="25367" r="34364" b="25553"/>
          <a:stretch/>
        </p:blipFill>
        <p:spPr>
          <a:xfrm>
            <a:off x="4025242" y="3084144"/>
            <a:ext cx="4268151" cy="3024673"/>
          </a:xfrm>
          <a:prstGeom prst="rect">
            <a:avLst/>
          </a:prstGeom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4515"/>
              </p:ext>
            </p:extLst>
          </p:nvPr>
        </p:nvGraphicFramePr>
        <p:xfrm>
          <a:off x="3207961" y="2961016"/>
          <a:ext cx="5688447" cy="35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Graph" r:id="rId5" imgW="4131360" imgH="2907360" progId="Origin50.Graph">
                  <p:embed/>
                </p:oleObj>
              </mc:Choice>
              <mc:Fallback>
                <p:oleObj name="Graph" r:id="rId5" imgW="4131360" imgH="2907360" progId="Origin50.Graph">
                  <p:embed/>
                  <p:pic>
                    <p:nvPicPr>
                      <p:cNvPr id="13" name="Oggetto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7961" y="2961016"/>
                        <a:ext cx="5688447" cy="358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/>
          <p:cNvPicPr/>
          <p:nvPr/>
        </p:nvPicPr>
        <p:blipFill rotWithShape="1">
          <a:blip r:embed="rId7"/>
          <a:srcRect l="22171" t="23800" r="30765" b="24712"/>
          <a:stretch/>
        </p:blipFill>
        <p:spPr>
          <a:xfrm>
            <a:off x="2889659" y="1358153"/>
            <a:ext cx="5587802" cy="20430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9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648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6485" y="1528549"/>
            <a:ext cx="5185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…to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 in the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Angstrom’s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do?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6485" y="2544212"/>
            <a:ext cx="11603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longest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3.5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more and an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1.4 cm of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line,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6161" t="24074" r="31181" b="17432"/>
          <a:stretch/>
        </p:blipFill>
        <p:spPr>
          <a:xfrm>
            <a:off x="268947" y="3937021"/>
            <a:ext cx="4380931" cy="2850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4163" t="19871" r="28348" b="16466"/>
          <a:stretch/>
        </p:blipFill>
        <p:spPr>
          <a:xfrm>
            <a:off x="4473164" y="4090394"/>
            <a:ext cx="3998794" cy="25438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21062" t="24013" r="32128" b="14105"/>
          <a:stretch/>
        </p:blipFill>
        <p:spPr>
          <a:xfrm>
            <a:off x="8295243" y="4161547"/>
            <a:ext cx="3809127" cy="23894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59412" y="536229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</a:t>
            </a:r>
            <a:r>
              <a:rPr lang="it-IT" baseline="-25000" dirty="0" err="1" smtClean="0"/>
              <a:t>ph</a:t>
            </a:r>
            <a:r>
              <a:rPr lang="it-IT" dirty="0" smtClean="0"/>
              <a:t>=1.35 10</a:t>
            </a:r>
            <a:r>
              <a:rPr lang="it-IT" baseline="30000" dirty="0" smtClean="0"/>
              <a:t>9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38143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3"/>
          <a:srcRect l="17728" t="11217" r="24997" b="4981"/>
          <a:stretch/>
        </p:blipFill>
        <p:spPr>
          <a:xfrm>
            <a:off x="3770593" y="1753902"/>
            <a:ext cx="4067698" cy="2358139"/>
          </a:xfrm>
          <a:prstGeom prst="rect">
            <a:avLst/>
          </a:prstGeom>
        </p:spPr>
      </p:pic>
      <p:graphicFrame>
        <p:nvGraphicFramePr>
          <p:cNvPr id="7" name="Segnaposto contenuto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17655"/>
              </p:ext>
            </p:extLst>
          </p:nvPr>
        </p:nvGraphicFramePr>
        <p:xfrm>
          <a:off x="3577977" y="3980329"/>
          <a:ext cx="4452930" cy="268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Graph" r:id="rId4" imgW="4131360" imgH="2907360" progId="Origin50.Graph">
                  <p:embed/>
                </p:oleObj>
              </mc:Choice>
              <mc:Fallback>
                <p:oleObj name="Graph" r:id="rId4" imgW="4131360" imgH="2907360" progId="Origin50.Graph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7977" y="3980329"/>
                        <a:ext cx="4452930" cy="268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34592" t="28638" r="34916" b="28715"/>
          <a:stretch/>
        </p:blipFill>
        <p:spPr>
          <a:xfrm flipH="1">
            <a:off x="4410008" y="4243755"/>
            <a:ext cx="3371981" cy="201720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 rotWithShape="1">
          <a:blip r:embed="rId7"/>
          <a:srcRect l="26001" t="22273" r="32241" b="14344"/>
          <a:stretch/>
        </p:blipFill>
        <p:spPr>
          <a:xfrm rot="16200000">
            <a:off x="1995903" y="4499918"/>
            <a:ext cx="2489851" cy="184052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-53787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25760" y="53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2.5 Å,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0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40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E/E=10</a:t>
            </a:r>
            <a:r>
              <a:rPr lang="it-IT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it-IT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628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diritto 25"/>
          <p:cNvCxnSpPr/>
          <p:nvPr/>
        </p:nvCxnSpPr>
        <p:spPr>
          <a:xfrm>
            <a:off x="2718714" y="5907949"/>
            <a:ext cx="5449904" cy="2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671" t="12276" r="15697" b="4494"/>
          <a:stretch/>
        </p:blipFill>
        <p:spPr>
          <a:xfrm>
            <a:off x="699890" y="1794331"/>
            <a:ext cx="3989341" cy="26871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1372" t="22426" r="30051" b="15050"/>
          <a:stretch/>
        </p:blipFill>
        <p:spPr>
          <a:xfrm>
            <a:off x="5710018" y="1786080"/>
            <a:ext cx="4360105" cy="266297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109894" y="5309491"/>
            <a:ext cx="443167" cy="76630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234660" y="5463986"/>
            <a:ext cx="284748" cy="5680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525592" y="5540508"/>
            <a:ext cx="398171" cy="550100"/>
          </a:xfrm>
          <a:prstGeom prst="ellipse">
            <a:avLst/>
          </a:prstGeom>
          <a:solidFill>
            <a:srgbClr val="9966FF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234660" y="5481964"/>
            <a:ext cx="284748" cy="550099"/>
          </a:xfrm>
          <a:prstGeom prst="ellipse">
            <a:avLst/>
          </a:prstGeom>
          <a:solidFill>
            <a:srgbClr val="9966FF"/>
          </a:solidFill>
          <a:effectLst>
            <a:softEdge rad="635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1774801">
            <a:off x="7997332" y="5419818"/>
            <a:ext cx="631481" cy="640315"/>
          </a:xfrm>
          <a:prstGeom prst="ellipse">
            <a:avLst/>
          </a:prstGeom>
          <a:solidFill>
            <a:srgbClr val="9966FF"/>
          </a:solidFill>
          <a:effectLst>
            <a:softEdge rad="12700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93819" y="509465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m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27593" y="485638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81971" y="60757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  <a:r>
              <a:rPr lang="it-IT" dirty="0" smtClean="0"/>
              <a:t>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82534" y="614678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85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082248" y="620307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116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531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RB 2.5 Å, </a:t>
            </a:r>
            <a:r>
              <a:rPr lang="it-IT" sz="40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 </a:t>
            </a:r>
            <a:r>
              <a:rPr lang="it-IT" sz="40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it-IT" sz="4000" b="1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E/E=10</a:t>
            </a:r>
            <a:r>
              <a:rPr lang="it-IT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it-IT" sz="4000" b="1" baseline="30000" dirty="0"/>
          </a:p>
        </p:txBody>
      </p:sp>
      <p:sp>
        <p:nvSpPr>
          <p:cNvPr id="17" name="Rettangolo 16"/>
          <p:cNvSpPr/>
          <p:nvPr/>
        </p:nvSpPr>
        <p:spPr>
          <a:xfrm>
            <a:off x="0" y="-53787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2735792" y="5321548"/>
            <a:ext cx="5415747" cy="29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V="1">
            <a:off x="2718713" y="5470615"/>
            <a:ext cx="5738813" cy="23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2752871" y="5995238"/>
            <a:ext cx="5704655" cy="80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6940" y="34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endParaRPr lang="it-IT" sz="4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2472" t="26613" r="23440" b="15474"/>
          <a:stretch/>
        </p:blipFill>
        <p:spPr>
          <a:xfrm>
            <a:off x="1818912" y="2106730"/>
            <a:ext cx="6515825" cy="45343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89314" y="1645920"/>
            <a:ext cx="9828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SASE single </a:t>
            </a:r>
            <a:r>
              <a:rPr lang="it-IT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it-IT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seeded</a:t>
            </a:r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pulses</a:t>
            </a:r>
            <a:endParaRPr lang="it-IT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are </a:t>
            </a:r>
            <a:r>
              <a:rPr lang="it-IT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089" t="43254" r="34308" b="10261"/>
          <a:stretch/>
        </p:blipFill>
        <p:spPr>
          <a:xfrm>
            <a:off x="1992573" y="1394778"/>
            <a:ext cx="6769290" cy="475081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6940" y="34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endParaRPr lang="it-IT" sz="4000" b="1" dirty="0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7096836" y="4380931"/>
            <a:ext cx="0" cy="206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51572" y="625707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 nm</a:t>
            </a:r>
            <a:endParaRPr lang="it-IT" dirty="0"/>
          </a:p>
        </p:txBody>
      </p:sp>
      <p:cxnSp>
        <p:nvCxnSpPr>
          <p:cNvPr id="10" name="Connettore diritto 9"/>
          <p:cNvCxnSpPr/>
          <p:nvPr/>
        </p:nvCxnSpPr>
        <p:spPr>
          <a:xfrm flipH="1">
            <a:off x="7151572" y="4244454"/>
            <a:ext cx="2836460" cy="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262471" y="405978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  </a:t>
            </a:r>
            <a:r>
              <a:rPr lang="it-IT" dirty="0" err="1" smtClean="0"/>
              <a:t>nJ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3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25639" t="18634" r="30522" b="12713"/>
          <a:stretch/>
        </p:blipFill>
        <p:spPr>
          <a:xfrm>
            <a:off x="4538479" y="4828251"/>
            <a:ext cx="2445336" cy="181717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5784861" y="581185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1.71nm</a:t>
            </a:r>
            <a:endParaRPr lang="it-IT" dirty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4"/>
          <a:srcRect l="11635" t="5326" r="42033" b="28990"/>
          <a:stretch/>
        </p:blipFill>
        <p:spPr>
          <a:xfrm>
            <a:off x="4449696" y="4697472"/>
            <a:ext cx="2883541" cy="19398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9065" y="2500056"/>
            <a:ext cx="2243580" cy="584462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1194238" y="1908186"/>
            <a:ext cx="332245" cy="1706823"/>
          </a:xfrm>
          <a:prstGeom prst="downArrow">
            <a:avLst>
              <a:gd name="adj1" fmla="val 58042"/>
              <a:gd name="adj2" fmla="val 1106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4744" y="45042"/>
            <a:ext cx="11919656" cy="1325563"/>
          </a:xfrm>
        </p:spPr>
        <p:txBody>
          <a:bodyPr>
            <a:normAutofit/>
          </a:bodyPr>
          <a:lstStyle/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Seeding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double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r>
              <a:rPr lang="it-I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Se7en</a:t>
            </a:r>
            <a:endParaRPr lang="it-IT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21769" y="2500056"/>
            <a:ext cx="2732203" cy="584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78964" y="2500056"/>
            <a:ext cx="1943493" cy="5844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1300225" y="1405212"/>
            <a:ext cx="217232" cy="1308878"/>
          </a:xfrm>
          <a:prstGeom prst="downArrow">
            <a:avLst>
              <a:gd name="adj1" fmla="val 58042"/>
              <a:gd name="adj2" fmla="val 110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6200000">
            <a:off x="1581990" y="2419829"/>
            <a:ext cx="240281" cy="683538"/>
          </a:xfrm>
          <a:prstGeom prst="downArrow">
            <a:avLst>
              <a:gd name="adj1" fmla="val 58042"/>
              <a:gd name="adj2" fmla="val 110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584062" y="1291355"/>
            <a:ext cx="997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 in Gas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nanoJ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nm, 60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52914" y="1877291"/>
            <a:ext cx="2134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nm</a:t>
            </a: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L=12.5 m</a:t>
            </a:r>
          </a:p>
          <a:p>
            <a:r>
              <a:rPr lang="it-IT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Modulator 1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cm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=3.       </a:t>
            </a:r>
            <a:r>
              <a:rPr lang="it-IT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=4567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e-Energy=2.3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22481" y="1839015"/>
            <a:ext cx="23057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1.71 nm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L=15 m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Modulator 2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2.8 cm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=1.24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=4567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e-Energy=2.3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78964" y="1807244"/>
            <a:ext cx="2961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0.231 nm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</a:p>
          <a:p>
            <a:r>
              <a:rPr lang="it-IT" sz="24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Radiator</a:t>
            </a:r>
            <a:endParaRPr lang="it-IT" sz="24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0.7 cm</a:t>
            </a:r>
          </a:p>
          <a:p>
            <a:r>
              <a:rPr lang="it-IT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=0.67 (</a:t>
            </a:r>
            <a:r>
              <a:rPr lang="it-IT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it-IT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large)</a:t>
            </a:r>
          </a:p>
          <a:p>
            <a:r>
              <a:rPr lang="it-IT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=4567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e-Energy=2.3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-782"/>
            <a:ext cx="1219200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24422" t="17629" r="30763" b="11257"/>
          <a:stretch/>
        </p:blipFill>
        <p:spPr>
          <a:xfrm>
            <a:off x="156549" y="4477818"/>
            <a:ext cx="2726633" cy="205312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l="24987" t="21558" r="30585" b="12970"/>
          <a:stretch/>
        </p:blipFill>
        <p:spPr>
          <a:xfrm>
            <a:off x="2698826" y="5572702"/>
            <a:ext cx="1838043" cy="1285298"/>
          </a:xfrm>
          <a:prstGeom prst="rect">
            <a:avLst/>
          </a:prstGeom>
        </p:spPr>
      </p:pic>
      <p:sp>
        <p:nvSpPr>
          <p:cNvPr id="20" name="Freccia in giù 19"/>
          <p:cNvSpPr/>
          <p:nvPr/>
        </p:nvSpPr>
        <p:spPr>
          <a:xfrm>
            <a:off x="3971962" y="3082926"/>
            <a:ext cx="155848" cy="1394970"/>
          </a:xfrm>
          <a:prstGeom prst="downArrow">
            <a:avLst>
              <a:gd name="adj1" fmla="val 58042"/>
              <a:gd name="adj2" fmla="val 110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/>
          <a:srcRect l="15173" t="22727" r="24477" b="16922"/>
          <a:stretch/>
        </p:blipFill>
        <p:spPr>
          <a:xfrm>
            <a:off x="2708905" y="4475580"/>
            <a:ext cx="1778966" cy="11818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81563" y="4872704"/>
            <a:ext cx="87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 nm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/>
          <a:srcRect l="26332" t="25430" r="33297" b="21323"/>
          <a:stretch/>
        </p:blipFill>
        <p:spPr>
          <a:xfrm>
            <a:off x="50451" y="4695287"/>
            <a:ext cx="2817845" cy="1819469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237098" y="528737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3° </a:t>
            </a:r>
            <a:r>
              <a:rPr lang="it-IT" dirty="0" err="1" smtClean="0"/>
              <a:t>harm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143419" y="5448206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5°</a:t>
            </a:r>
          </a:p>
          <a:p>
            <a:r>
              <a:rPr lang="it-IT" dirty="0" err="1" smtClean="0"/>
              <a:t>harm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9"/>
          <a:srcRect l="26816" t="26732" r="35129" b="21523"/>
          <a:stretch/>
        </p:blipFill>
        <p:spPr>
          <a:xfrm>
            <a:off x="95677" y="4800600"/>
            <a:ext cx="2632283" cy="1752201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890025" y="5148874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7° </a:t>
            </a:r>
            <a:r>
              <a:rPr lang="it-IT" dirty="0" err="1" smtClean="0"/>
              <a:t>harm</a:t>
            </a:r>
            <a:endParaRPr lang="it-IT" dirty="0" smtClean="0"/>
          </a:p>
          <a:p>
            <a:r>
              <a:rPr lang="it-IT" dirty="0" smtClean="0"/>
              <a:t>=1.71nm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750820" y="4643585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997144" y="574220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spectr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4211939" y="1767454"/>
            <a:ext cx="288889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98374"/>
              </p:ext>
            </p:extLst>
          </p:nvPr>
        </p:nvGraphicFramePr>
        <p:xfrm>
          <a:off x="7203356" y="4261175"/>
          <a:ext cx="2058994" cy="144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Graph" r:id="rId10" imgW="4131360" imgH="2907360" progId="Origin50.Graph">
                  <p:embed/>
                </p:oleObj>
              </mc:Choice>
              <mc:Fallback>
                <p:oleObj name="Graph" r:id="rId10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03356" y="4261175"/>
                        <a:ext cx="2058994" cy="144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8032113" y="4510621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endParaRPr lang="it-IT" dirty="0"/>
          </a:p>
        </p:txBody>
      </p:sp>
      <p:sp>
        <p:nvSpPr>
          <p:cNvPr id="30" name="Freccia in giù 29"/>
          <p:cNvSpPr/>
          <p:nvPr/>
        </p:nvSpPr>
        <p:spPr>
          <a:xfrm flipH="1">
            <a:off x="6762390" y="3082926"/>
            <a:ext cx="158112" cy="1394970"/>
          </a:xfrm>
          <a:prstGeom prst="downArrow">
            <a:avLst>
              <a:gd name="adj1" fmla="val 58042"/>
              <a:gd name="adj2" fmla="val 110609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 rot="10800000">
            <a:off x="3722643" y="2396906"/>
            <a:ext cx="62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</a:rPr>
              <a:t>V</a:t>
            </a:r>
            <a:endParaRPr lang="it-IT" sz="3200" b="1" dirty="0">
              <a:solidFill>
                <a:srgbClr val="00B05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 rot="10800000">
            <a:off x="6649981" y="2396906"/>
            <a:ext cx="62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</a:rPr>
              <a:t>V</a:t>
            </a:r>
            <a:endParaRPr lang="it-IT" sz="3200" b="1" dirty="0">
              <a:solidFill>
                <a:srgbClr val="00B05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920502" y="1755241"/>
            <a:ext cx="3753471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327756" y="4818271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7° </a:t>
            </a:r>
            <a:r>
              <a:rPr lang="it-IT" dirty="0" err="1" smtClean="0"/>
              <a:t>harm</a:t>
            </a:r>
            <a:endParaRPr lang="it-IT" dirty="0" smtClean="0"/>
          </a:p>
          <a:p>
            <a:r>
              <a:rPr lang="it-IT" dirty="0" smtClean="0"/>
              <a:t>=0.244nm</a:t>
            </a:r>
            <a:endParaRPr lang="it-IT" dirty="0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12"/>
          <a:srcRect l="25091" t="23323" r="32418" b="16265"/>
          <a:stretch/>
        </p:blipFill>
        <p:spPr>
          <a:xfrm>
            <a:off x="7210371" y="5644357"/>
            <a:ext cx="1798918" cy="1213643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7531236" y="579520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spectr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52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1" grpId="0" animBg="1"/>
      <p:bldP spid="10" grpId="0" animBg="1"/>
      <p:bldP spid="13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9" grpId="0"/>
      <p:bldP spid="30" grpId="0" animBg="1"/>
      <p:bldP spid="27" grpId="0" animBg="1"/>
      <p:bldP spid="37" grpId="0"/>
      <p:bldP spid="39" grpId="0"/>
      <p:bldP spid="3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8172" y="409725"/>
            <a:ext cx="11533927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t-IT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Dispersive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seeding</a:t>
            </a:r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regenerative</a:t>
            </a:r>
            <a:r>
              <a:rPr lang="it-I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amplifier</a:t>
            </a:r>
            <a:endParaRPr lang="it-IT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pSASE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0" y="-782"/>
            <a:ext cx="1219200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48474" y="2310602"/>
            <a:ext cx="950793" cy="4367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12 nm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66916" y="2310602"/>
            <a:ext cx="965539" cy="436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1.71 nm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094934" y="2310602"/>
            <a:ext cx="1949355" cy="436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Disp</a:t>
            </a:r>
            <a:r>
              <a:rPr lang="it-IT" dirty="0" smtClean="0"/>
              <a:t> sec </a:t>
            </a:r>
            <a:r>
              <a:rPr lang="it-IT" dirty="0" err="1" smtClean="0"/>
              <a:t>few</a:t>
            </a:r>
            <a:r>
              <a:rPr lang="it-IT" dirty="0" smtClean="0"/>
              <a:t> m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533056" y="2310602"/>
            <a:ext cx="1296537" cy="436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1,71nm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8118679" y="2310602"/>
            <a:ext cx="1296537" cy="436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2.4 A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22829" t="47763" r="23950" b="25750"/>
          <a:stretch/>
        </p:blipFill>
        <p:spPr>
          <a:xfrm>
            <a:off x="1152786" y="3401439"/>
            <a:ext cx="6965893" cy="18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82"/>
            <a:ext cx="1219200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6940" y="34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endParaRPr lang="it-IT" sz="4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3920" y="1711429"/>
            <a:ext cx="869661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down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Angstrom: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to end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Desperately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RadiaBeam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undulators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new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KYMA: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it-IT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target?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news from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it-IT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9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667" y="26733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esires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‘17)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1160967" cy="4351338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the </a:t>
            </a:r>
            <a:r>
              <a:rPr lang="it-IT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(down to 2.5 Å) </a:t>
            </a:r>
          </a:p>
          <a:p>
            <a:r>
              <a:rPr lang="it-IT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it-I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it-I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of the </a:t>
            </a:r>
            <a:r>
              <a:rPr lang="it-IT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it-IT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(last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&lt;2.4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it-IT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it-IT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  <a:r>
              <a:rPr lang="it-IT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1070" y="1564851"/>
            <a:ext cx="9920654" cy="2768072"/>
          </a:xfrm>
        </p:spPr>
        <p:txBody>
          <a:bodyPr/>
          <a:lstStyle/>
          <a:p>
            <a:r>
              <a:rPr lang="it-IT" dirty="0" smtClean="0"/>
              <a:t>RB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1070" y="4161147"/>
            <a:ext cx="9920654" cy="1919613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796" t="23765" r="19713" b="22740"/>
          <a:stretch/>
        </p:blipFill>
        <p:spPr>
          <a:xfrm>
            <a:off x="796588" y="2327798"/>
            <a:ext cx="9240627" cy="3913103"/>
          </a:xfrm>
          <a:prstGeom prst="rect">
            <a:avLst/>
          </a:prstGeom>
        </p:spPr>
      </p:pic>
      <p:sp>
        <p:nvSpPr>
          <p:cNvPr id="5" name="Stella a 5 punte 4"/>
          <p:cNvSpPr/>
          <p:nvPr/>
        </p:nvSpPr>
        <p:spPr>
          <a:xfrm>
            <a:off x="4857000" y="3376603"/>
            <a:ext cx="310020" cy="31803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K</a:t>
            </a:r>
            <a:endParaRPr lang="it-IT" dirty="0"/>
          </a:p>
        </p:txBody>
      </p:sp>
      <p:sp>
        <p:nvSpPr>
          <p:cNvPr id="6" name="Stella a 5 punte 5"/>
          <p:cNvSpPr/>
          <p:nvPr/>
        </p:nvSpPr>
        <p:spPr>
          <a:xfrm>
            <a:off x="7339641" y="4161147"/>
            <a:ext cx="310020" cy="318034"/>
          </a:xfrm>
          <a:prstGeom prst="star5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/>
          <p:cNvSpPr/>
          <p:nvPr/>
        </p:nvSpPr>
        <p:spPr>
          <a:xfrm>
            <a:off x="5167020" y="3501013"/>
            <a:ext cx="310020" cy="3180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4230" y="264417"/>
            <a:ext cx="121277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omparing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sz="4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59021" y="1399233"/>
            <a:ext cx="2605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14 mm, 5 mm 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endParaRPr lang="it-IT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2 12"/>
          <p:cNvCxnSpPr>
            <a:stCxn id="5" idx="0"/>
          </p:cNvCxnSpPr>
          <p:nvPr/>
        </p:nvCxnSpPr>
        <p:spPr>
          <a:xfrm flipH="1" flipV="1">
            <a:off x="4707254" y="2003451"/>
            <a:ext cx="304756" cy="13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5399535" y="2359177"/>
            <a:ext cx="501862" cy="1215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177207" y="1692320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Radiabeam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mm 1.9 mm 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endParaRPr lang="it-IT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7467444" y="2167657"/>
            <a:ext cx="748709" cy="19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084518" y="1861288"/>
            <a:ext cx="2946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KYMA  10 mm, ? 3-5mm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promised</a:t>
            </a:r>
            <a:endParaRPr lang="it-IT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ella a 5 punte 23"/>
          <p:cNvSpPr/>
          <p:nvPr/>
        </p:nvSpPr>
        <p:spPr>
          <a:xfrm>
            <a:off x="5491372" y="3617247"/>
            <a:ext cx="310020" cy="318034"/>
          </a:xfrm>
          <a:prstGeom prst="star5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>
            <a:endCxn id="23" idx="1"/>
          </p:cNvCxnSpPr>
          <p:nvPr/>
        </p:nvCxnSpPr>
        <p:spPr>
          <a:xfrm flipV="1">
            <a:off x="5835274" y="2215231"/>
            <a:ext cx="2249244" cy="147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96588" y="6266347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Pino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Dattoli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9394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52400" y="3868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KYMA,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8" y="1586205"/>
            <a:ext cx="6275427" cy="41888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698252" y="1709046"/>
            <a:ext cx="2777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it-IT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=14 mm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Gap=5 mm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B=1-1.1 T</a:t>
            </a:r>
          </a:p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=0.7-0.8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9487" y="3771149"/>
            <a:ext cx="5200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Upgrade</a:t>
            </a:r>
          </a:p>
          <a:p>
            <a:r>
              <a:rPr lang="it-IT" sz="32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it-IT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 mm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gap?</a:t>
            </a:r>
          </a:p>
        </p:txBody>
      </p:sp>
      <p:pic>
        <p:nvPicPr>
          <p:cNvPr id="3074" name="Picture 2" descr="Risultati immagini per masterc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4999">
            <a:off x="10429988" y="5938566"/>
            <a:ext cx="1072364" cy="6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267134" y="5816001"/>
            <a:ext cx="288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it!</a:t>
            </a:r>
            <a:endParaRPr lang="it-IT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4999" y="5911100"/>
            <a:ext cx="643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la nostra determinazione di realizzare 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MariX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ha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prezzo,…per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tutto il resto c’è 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9070395" y="0"/>
            <a:ext cx="1667510" cy="1337310"/>
            <a:chOff x="-239046" y="-198738"/>
            <a:chExt cx="2719087" cy="2420368"/>
          </a:xfrm>
        </p:grpSpPr>
        <p:sp>
          <p:nvSpPr>
            <p:cNvPr id="11" name="Figura a mano libera 10"/>
            <p:cNvSpPr/>
            <p:nvPr/>
          </p:nvSpPr>
          <p:spPr>
            <a:xfrm>
              <a:off x="153852" y="123110"/>
              <a:ext cx="877824" cy="896112"/>
            </a:xfrm>
            <a:custGeom>
              <a:avLst/>
              <a:gdLst>
                <a:gd name="connsiteX0" fmla="*/ 658368 w 877824"/>
                <a:gd name="connsiteY0" fmla="*/ 0 h 896112"/>
                <a:gd name="connsiteX1" fmla="*/ 873252 w 877824"/>
                <a:gd name="connsiteY1" fmla="*/ 219456 h 896112"/>
                <a:gd name="connsiteX2" fmla="*/ 877824 w 877824"/>
                <a:gd name="connsiteY2" fmla="*/ 685800 h 896112"/>
                <a:gd name="connsiteX3" fmla="*/ 667512 w 877824"/>
                <a:gd name="connsiteY3" fmla="*/ 896112 h 896112"/>
                <a:gd name="connsiteX4" fmla="*/ 214884 w 877824"/>
                <a:gd name="connsiteY4" fmla="*/ 891540 h 896112"/>
                <a:gd name="connsiteX5" fmla="*/ 0 w 877824"/>
                <a:gd name="connsiteY5" fmla="*/ 676656 h 896112"/>
                <a:gd name="connsiteX6" fmla="*/ 658368 w 877824"/>
                <a:gd name="connsiteY6" fmla="*/ 0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824" h="896112">
                  <a:moveTo>
                    <a:pt x="658368" y="0"/>
                  </a:moveTo>
                  <a:lnTo>
                    <a:pt x="873252" y="219456"/>
                  </a:lnTo>
                  <a:lnTo>
                    <a:pt x="877824" y="685800"/>
                  </a:lnTo>
                  <a:lnTo>
                    <a:pt x="667512" y="896112"/>
                  </a:lnTo>
                  <a:lnTo>
                    <a:pt x="214884" y="891540"/>
                  </a:lnTo>
                  <a:lnTo>
                    <a:pt x="0" y="676656"/>
                  </a:lnTo>
                  <a:lnTo>
                    <a:pt x="65836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igura a mano libera 11"/>
            <p:cNvSpPr/>
            <p:nvPr/>
          </p:nvSpPr>
          <p:spPr>
            <a:xfrm flipV="1">
              <a:off x="153852" y="1325518"/>
              <a:ext cx="877824" cy="896112"/>
            </a:xfrm>
            <a:custGeom>
              <a:avLst/>
              <a:gdLst>
                <a:gd name="connsiteX0" fmla="*/ 658368 w 877824"/>
                <a:gd name="connsiteY0" fmla="*/ 0 h 896112"/>
                <a:gd name="connsiteX1" fmla="*/ 873252 w 877824"/>
                <a:gd name="connsiteY1" fmla="*/ 219456 h 896112"/>
                <a:gd name="connsiteX2" fmla="*/ 877824 w 877824"/>
                <a:gd name="connsiteY2" fmla="*/ 685800 h 896112"/>
                <a:gd name="connsiteX3" fmla="*/ 667512 w 877824"/>
                <a:gd name="connsiteY3" fmla="*/ 896112 h 896112"/>
                <a:gd name="connsiteX4" fmla="*/ 214884 w 877824"/>
                <a:gd name="connsiteY4" fmla="*/ 891540 h 896112"/>
                <a:gd name="connsiteX5" fmla="*/ 0 w 877824"/>
                <a:gd name="connsiteY5" fmla="*/ 676656 h 896112"/>
                <a:gd name="connsiteX6" fmla="*/ 658368 w 877824"/>
                <a:gd name="connsiteY6" fmla="*/ 0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824" h="896112">
                  <a:moveTo>
                    <a:pt x="658368" y="0"/>
                  </a:moveTo>
                  <a:lnTo>
                    <a:pt x="873252" y="219456"/>
                  </a:lnTo>
                  <a:lnTo>
                    <a:pt x="877824" y="685800"/>
                  </a:lnTo>
                  <a:lnTo>
                    <a:pt x="667512" y="896112"/>
                  </a:lnTo>
                  <a:lnTo>
                    <a:pt x="214884" y="891540"/>
                  </a:lnTo>
                  <a:lnTo>
                    <a:pt x="0" y="676656"/>
                  </a:lnTo>
                  <a:lnTo>
                    <a:pt x="65836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igura a mano libera 12"/>
            <p:cNvSpPr/>
            <p:nvPr/>
          </p:nvSpPr>
          <p:spPr>
            <a:xfrm flipH="1">
              <a:off x="1038552" y="123110"/>
              <a:ext cx="877824" cy="896112"/>
            </a:xfrm>
            <a:custGeom>
              <a:avLst/>
              <a:gdLst>
                <a:gd name="connsiteX0" fmla="*/ 658368 w 877824"/>
                <a:gd name="connsiteY0" fmla="*/ 0 h 896112"/>
                <a:gd name="connsiteX1" fmla="*/ 873252 w 877824"/>
                <a:gd name="connsiteY1" fmla="*/ 219456 h 896112"/>
                <a:gd name="connsiteX2" fmla="*/ 877824 w 877824"/>
                <a:gd name="connsiteY2" fmla="*/ 685800 h 896112"/>
                <a:gd name="connsiteX3" fmla="*/ 667512 w 877824"/>
                <a:gd name="connsiteY3" fmla="*/ 896112 h 896112"/>
                <a:gd name="connsiteX4" fmla="*/ 214884 w 877824"/>
                <a:gd name="connsiteY4" fmla="*/ 891540 h 896112"/>
                <a:gd name="connsiteX5" fmla="*/ 0 w 877824"/>
                <a:gd name="connsiteY5" fmla="*/ 676656 h 896112"/>
                <a:gd name="connsiteX6" fmla="*/ 658368 w 877824"/>
                <a:gd name="connsiteY6" fmla="*/ 0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824" h="896112">
                  <a:moveTo>
                    <a:pt x="658368" y="0"/>
                  </a:moveTo>
                  <a:lnTo>
                    <a:pt x="873252" y="219456"/>
                  </a:lnTo>
                  <a:lnTo>
                    <a:pt x="877824" y="685800"/>
                  </a:lnTo>
                  <a:lnTo>
                    <a:pt x="667512" y="896112"/>
                  </a:lnTo>
                  <a:lnTo>
                    <a:pt x="214884" y="891540"/>
                  </a:lnTo>
                  <a:lnTo>
                    <a:pt x="0" y="676656"/>
                  </a:lnTo>
                  <a:lnTo>
                    <a:pt x="65836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igura a mano libera 13"/>
            <p:cNvSpPr/>
            <p:nvPr/>
          </p:nvSpPr>
          <p:spPr>
            <a:xfrm flipH="1" flipV="1">
              <a:off x="1038552" y="1325518"/>
              <a:ext cx="877824" cy="896112"/>
            </a:xfrm>
            <a:custGeom>
              <a:avLst/>
              <a:gdLst>
                <a:gd name="connsiteX0" fmla="*/ 658368 w 877824"/>
                <a:gd name="connsiteY0" fmla="*/ 0 h 896112"/>
                <a:gd name="connsiteX1" fmla="*/ 873252 w 877824"/>
                <a:gd name="connsiteY1" fmla="*/ 219456 h 896112"/>
                <a:gd name="connsiteX2" fmla="*/ 877824 w 877824"/>
                <a:gd name="connsiteY2" fmla="*/ 685800 h 896112"/>
                <a:gd name="connsiteX3" fmla="*/ 667512 w 877824"/>
                <a:gd name="connsiteY3" fmla="*/ 896112 h 896112"/>
                <a:gd name="connsiteX4" fmla="*/ 214884 w 877824"/>
                <a:gd name="connsiteY4" fmla="*/ 891540 h 896112"/>
                <a:gd name="connsiteX5" fmla="*/ 0 w 877824"/>
                <a:gd name="connsiteY5" fmla="*/ 676656 h 896112"/>
                <a:gd name="connsiteX6" fmla="*/ 658368 w 877824"/>
                <a:gd name="connsiteY6" fmla="*/ 0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824" h="896112">
                  <a:moveTo>
                    <a:pt x="658368" y="0"/>
                  </a:moveTo>
                  <a:lnTo>
                    <a:pt x="873252" y="219456"/>
                  </a:lnTo>
                  <a:lnTo>
                    <a:pt x="877824" y="685800"/>
                  </a:lnTo>
                  <a:lnTo>
                    <a:pt x="667512" y="896112"/>
                  </a:lnTo>
                  <a:lnTo>
                    <a:pt x="214884" y="891540"/>
                  </a:lnTo>
                  <a:lnTo>
                    <a:pt x="0" y="676656"/>
                  </a:lnTo>
                  <a:lnTo>
                    <a:pt x="65836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1775335" y="1019222"/>
              <a:ext cx="0" cy="31544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31"/>
            <p:cNvCxnSpPr/>
            <p:nvPr/>
          </p:nvCxnSpPr>
          <p:spPr>
            <a:xfrm>
              <a:off x="1701492" y="1014650"/>
              <a:ext cx="5211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32"/>
            <p:cNvCxnSpPr/>
            <p:nvPr/>
          </p:nvCxnSpPr>
          <p:spPr>
            <a:xfrm>
              <a:off x="1701492" y="1334662"/>
              <a:ext cx="5211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205300" y="107094"/>
              <a:ext cx="217188" cy="21031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34"/>
            <p:cNvCxnSpPr/>
            <p:nvPr/>
          </p:nvCxnSpPr>
          <p:spPr>
            <a:xfrm flipH="1" flipV="1">
              <a:off x="350480" y="29374"/>
              <a:ext cx="688072" cy="7795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35"/>
            <p:cNvCxnSpPr/>
            <p:nvPr/>
          </p:nvCxnSpPr>
          <p:spPr>
            <a:xfrm flipH="1" flipV="1">
              <a:off x="134456" y="235114"/>
              <a:ext cx="688072" cy="7795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13"/>
            <p:cNvSpPr txBox="1"/>
            <p:nvPr/>
          </p:nvSpPr>
          <p:spPr>
            <a:xfrm rot="19100434">
              <a:off x="-239046" y="-198738"/>
              <a:ext cx="832164" cy="4690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it-IT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5mm</a:t>
              </a:r>
              <a:endParaRPr lang="it-IT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asellaDiTesto 14"/>
            <p:cNvSpPr txBox="1"/>
            <p:nvPr/>
          </p:nvSpPr>
          <p:spPr>
            <a:xfrm>
              <a:off x="1915364" y="1002051"/>
              <a:ext cx="564677" cy="322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it-IT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4mm</a:t>
              </a:r>
              <a:endParaRPr lang="it-IT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Immagine 22"/>
          <p:cNvPicPr/>
          <p:nvPr/>
        </p:nvPicPr>
        <p:blipFill rotWithShape="1">
          <a:blip r:embed="rId4"/>
          <a:srcRect l="51388" b="4020"/>
          <a:stretch/>
        </p:blipFill>
        <p:spPr>
          <a:xfrm>
            <a:off x="6558320" y="1673698"/>
            <a:ext cx="2639974" cy="20371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128514" y="1709046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p=7.82mm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880763" y="1742446"/>
            <a:ext cx="182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Ciocci et al., 2015</a:t>
            </a:r>
          </a:p>
          <a:p>
            <a:r>
              <a:rPr lang="it-IT" dirty="0" smtClean="0"/>
              <a:t>SPIE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0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3317" t="21088" r="32977" b="42382"/>
          <a:stretch/>
        </p:blipFill>
        <p:spPr>
          <a:xfrm>
            <a:off x="203718" y="2246370"/>
            <a:ext cx="6817915" cy="2492655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27764" y="295228"/>
            <a:ext cx="10890968" cy="1325563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RadiaBeam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997" t="57560" r="45991" b="9854"/>
          <a:stretch/>
        </p:blipFill>
        <p:spPr>
          <a:xfrm>
            <a:off x="6662178" y="1962506"/>
            <a:ext cx="5283746" cy="3083627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54496" y="5364604"/>
            <a:ext cx="11837504" cy="113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SPARC!  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M.F. and P.D. </a:t>
            </a:r>
            <a:r>
              <a:rPr lang="it-IT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it-IT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4000" dirty="0" smtClean="0">
                <a:solidFill>
                  <a:srgbClr val="0070C0"/>
                </a:solidFill>
              </a:rPr>
              <a:t/>
            </a:r>
            <a:br>
              <a:rPr lang="it-IT" sz="4000" dirty="0" smtClean="0">
                <a:solidFill>
                  <a:srgbClr val="0070C0"/>
                </a:solidFill>
              </a:rPr>
            </a:br>
            <a:endParaRPr lang="it-IT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18902"/>
              </p:ext>
            </p:extLst>
          </p:nvPr>
        </p:nvGraphicFramePr>
        <p:xfrm>
          <a:off x="951250" y="1681785"/>
          <a:ext cx="102894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62">
                  <a:extLst>
                    <a:ext uri="{9D8B030D-6E8A-4147-A177-3AD203B41FA5}">
                      <a16:colId xmlns:a16="http://schemas.microsoft.com/office/drawing/2014/main" val="3100283069"/>
                    </a:ext>
                  </a:extLst>
                </a:gridCol>
                <a:gridCol w="1733238">
                  <a:extLst>
                    <a:ext uri="{9D8B030D-6E8A-4147-A177-3AD203B41FA5}">
                      <a16:colId xmlns:a16="http://schemas.microsoft.com/office/drawing/2014/main" val="2188748841"/>
                    </a:ext>
                  </a:extLst>
                </a:gridCol>
                <a:gridCol w="1201087">
                  <a:extLst>
                    <a:ext uri="{9D8B030D-6E8A-4147-A177-3AD203B41FA5}">
                      <a16:colId xmlns:a16="http://schemas.microsoft.com/office/drawing/2014/main" val="1181172532"/>
                    </a:ext>
                  </a:extLst>
                </a:gridCol>
                <a:gridCol w="1228847">
                  <a:extLst>
                    <a:ext uri="{9D8B030D-6E8A-4147-A177-3AD203B41FA5}">
                      <a16:colId xmlns:a16="http://schemas.microsoft.com/office/drawing/2014/main" val="178441041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69455105"/>
                    </a:ext>
                  </a:extLst>
                </a:gridCol>
                <a:gridCol w="1242037">
                  <a:extLst>
                    <a:ext uri="{9D8B030D-6E8A-4147-A177-3AD203B41FA5}">
                      <a16:colId xmlns:a16="http://schemas.microsoft.com/office/drawing/2014/main" val="2258810755"/>
                    </a:ext>
                  </a:extLst>
                </a:gridCol>
                <a:gridCol w="1540565">
                  <a:extLst>
                    <a:ext uri="{9D8B030D-6E8A-4147-A177-3AD203B41FA5}">
                      <a16:colId xmlns:a16="http://schemas.microsoft.com/office/drawing/2014/main" val="1162953045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1854627966"/>
                    </a:ext>
                  </a:extLst>
                </a:gridCol>
              </a:tblGrid>
              <a:tr h="455809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E-Energy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592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 T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4567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2.33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29118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mm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T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12279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A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6459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  </a:t>
                      </a:r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3254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it-IT" sz="24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7527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3.85 </a:t>
                      </a:r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41272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</a:t>
                      </a:r>
                      <a:endParaRPr lang="it-IT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T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0.2628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3269     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it-IT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2122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mm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 T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0.5913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3673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it-IT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09794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A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T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0.2628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4623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 </a:t>
                      </a:r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it-IT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9280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mm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 T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0.5913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5195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 </a:t>
                      </a:r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3494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mm</a:t>
                      </a:r>
                      <a:endParaRPr lang="it-IT" sz="24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mm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T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0.5059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it-IT" sz="24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63990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A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mm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T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0.5059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4193.21</a:t>
                      </a:r>
                      <a:endParaRPr lang="it-IT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 </a:t>
                      </a:r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it-IT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it-IT" sz="24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6567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03718" y="329836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with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E&lt;2.4GeV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03718" y="5814391"/>
            <a:ext cx="11282266" cy="1043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54866" y="3972457"/>
            <a:ext cx="11282266" cy="184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51250" y="2563173"/>
            <a:ext cx="10289499" cy="1409284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51250" y="5317435"/>
            <a:ext cx="10289499" cy="505000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3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04370" cy="13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03718" y="329836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Å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98633"/>
              </p:ext>
            </p:extLst>
          </p:nvPr>
        </p:nvGraphicFramePr>
        <p:xfrm>
          <a:off x="951249" y="1736903"/>
          <a:ext cx="907733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76">
                  <a:extLst>
                    <a:ext uri="{9D8B030D-6E8A-4147-A177-3AD203B41FA5}">
                      <a16:colId xmlns:a16="http://schemas.microsoft.com/office/drawing/2014/main" val="3100283069"/>
                    </a:ext>
                  </a:extLst>
                </a:gridCol>
                <a:gridCol w="1875017">
                  <a:extLst>
                    <a:ext uri="{9D8B030D-6E8A-4147-A177-3AD203B41FA5}">
                      <a16:colId xmlns:a16="http://schemas.microsoft.com/office/drawing/2014/main" val="2188748841"/>
                    </a:ext>
                  </a:extLst>
                </a:gridCol>
                <a:gridCol w="1202151">
                  <a:extLst>
                    <a:ext uri="{9D8B030D-6E8A-4147-A177-3AD203B41FA5}">
                      <a16:colId xmlns:a16="http://schemas.microsoft.com/office/drawing/2014/main" val="2069455105"/>
                    </a:ext>
                  </a:extLst>
                </a:gridCol>
                <a:gridCol w="1182771">
                  <a:extLst>
                    <a:ext uri="{9D8B030D-6E8A-4147-A177-3AD203B41FA5}">
                      <a16:colId xmlns:a16="http://schemas.microsoft.com/office/drawing/2014/main" val="2258810755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1162953045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854627966"/>
                    </a:ext>
                  </a:extLst>
                </a:gridCol>
              </a:tblGrid>
              <a:tr h="455809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rho3d (10</a:t>
                      </a:r>
                      <a:r>
                        <a:rPr lang="it-IT" sz="2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2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5921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mm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4567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0.62572</a:t>
                      </a:r>
                      <a:endParaRPr lang="it-IT" sz="28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1.0280</a:t>
                      </a:r>
                      <a:r>
                        <a:rPr lang="it-IT" sz="2800" b="1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29118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</a:t>
                      </a:r>
                      <a:endParaRPr lang="it-IT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0.2628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3269     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0.23584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1.9481 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2122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0.5913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3673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0.53037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0.8663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09794"/>
                  </a:ext>
                </a:extLst>
              </a:tr>
              <a:tr h="455809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mm</a:t>
                      </a:r>
                      <a:endParaRPr lang="it-IT" sz="24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0.5059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4405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0.7301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63990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0028582" y="2221443"/>
            <a:ext cx="914400" cy="308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028582" y="2715590"/>
            <a:ext cx="2075787" cy="35362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028582" y="3228769"/>
            <a:ext cx="765314" cy="316116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028582" y="3766931"/>
            <a:ext cx="616227" cy="31408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03718" y="3954474"/>
            <a:ext cx="11282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it-IT" dirty="0">
              <a:solidFill>
                <a:srgbClr val="00B05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42422"/>
              </p:ext>
            </p:extLst>
          </p:nvPr>
        </p:nvGraphicFramePr>
        <p:xfrm>
          <a:off x="1134096" y="4993075"/>
          <a:ext cx="100673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387">
                  <a:extLst>
                    <a:ext uri="{9D8B030D-6E8A-4147-A177-3AD203B41FA5}">
                      <a16:colId xmlns:a16="http://schemas.microsoft.com/office/drawing/2014/main" val="2018563076"/>
                    </a:ext>
                  </a:extLst>
                </a:gridCol>
                <a:gridCol w="916435">
                  <a:extLst>
                    <a:ext uri="{9D8B030D-6E8A-4147-A177-3AD203B41FA5}">
                      <a16:colId xmlns:a16="http://schemas.microsoft.com/office/drawing/2014/main" val="2723039708"/>
                    </a:ext>
                  </a:extLst>
                </a:gridCol>
                <a:gridCol w="2339788">
                  <a:extLst>
                    <a:ext uri="{9D8B030D-6E8A-4147-A177-3AD203B41FA5}">
                      <a16:colId xmlns:a16="http://schemas.microsoft.com/office/drawing/2014/main" val="1813809380"/>
                    </a:ext>
                  </a:extLst>
                </a:gridCol>
                <a:gridCol w="785926">
                  <a:extLst>
                    <a:ext uri="{9D8B030D-6E8A-4147-A177-3AD203B41FA5}">
                      <a16:colId xmlns:a16="http://schemas.microsoft.com/office/drawing/2014/main" val="184394548"/>
                    </a:ext>
                  </a:extLst>
                </a:gridCol>
                <a:gridCol w="1677884">
                  <a:extLst>
                    <a:ext uri="{9D8B030D-6E8A-4147-A177-3AD203B41FA5}">
                      <a16:colId xmlns:a16="http://schemas.microsoft.com/office/drawing/2014/main" val="408116862"/>
                    </a:ext>
                  </a:extLst>
                </a:gridCol>
                <a:gridCol w="1677884">
                  <a:extLst>
                    <a:ext uri="{9D8B030D-6E8A-4147-A177-3AD203B41FA5}">
                      <a16:colId xmlns:a16="http://schemas.microsoft.com/office/drawing/2014/main" val="341435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 </a:t>
                      </a:r>
                      <a:r>
                        <a:rPr lang="it-IT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28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 </a:t>
                      </a:r>
                      <a:r>
                        <a:rPr lang="it-IT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E/E</a:t>
                      </a:r>
                      <a:endParaRPr lang="it-IT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 10</a:t>
                      </a:r>
                      <a:r>
                        <a:rPr lang="it-IT" sz="2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it-IT" sz="2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6-60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Dt</a:t>
                      </a:r>
                      <a:r>
                        <a:rPr lang="it-IT" sz="28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2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88714"/>
                  </a:ext>
                </a:extLst>
              </a:tr>
            </a:tbl>
          </a:graphicData>
        </a:graphic>
      </p:graphicFrame>
      <p:sp>
        <p:nvSpPr>
          <p:cNvPr id="11" name="Stella a 6 punte 10"/>
          <p:cNvSpPr/>
          <p:nvPr/>
        </p:nvSpPr>
        <p:spPr>
          <a:xfrm>
            <a:off x="335022" y="2288833"/>
            <a:ext cx="327546" cy="368489"/>
          </a:xfrm>
          <a:prstGeom prst="star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6 punte 11"/>
          <p:cNvSpPr/>
          <p:nvPr/>
        </p:nvSpPr>
        <p:spPr>
          <a:xfrm>
            <a:off x="336713" y="3780264"/>
            <a:ext cx="327546" cy="368489"/>
          </a:xfrm>
          <a:prstGeom prst="star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1360</Words>
  <Application>Microsoft Office PowerPoint</Application>
  <PresentationFormat>Widescreen</PresentationFormat>
  <Paragraphs>556</Paragraphs>
  <Slides>36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Tema di Office</vt:lpstr>
      <vt:lpstr>Graph</vt:lpstr>
      <vt:lpstr>The MariX FEL Preliminary 3d simulations</vt:lpstr>
      <vt:lpstr>FEL scheme</vt:lpstr>
      <vt:lpstr>Presentazione standard di PowerPoint</vt:lpstr>
      <vt:lpstr>Desires and constraints (December ‘17) </vt:lpstr>
      <vt:lpstr>RB</vt:lpstr>
      <vt:lpstr>Presentazione standard di PowerPoint</vt:lpstr>
      <vt:lpstr>RadiaBeam, existing and to be tested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Seeding: double cascade with fresh bunch technique. Se7en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MariX FEL, version 1</dc:title>
  <dc:creator>cesare</dc:creator>
  <cp:lastModifiedBy>cesare</cp:lastModifiedBy>
  <cp:revision>195</cp:revision>
  <dcterms:created xsi:type="dcterms:W3CDTF">2017-11-29T16:38:38Z</dcterms:created>
  <dcterms:modified xsi:type="dcterms:W3CDTF">2017-12-13T08:08:37Z</dcterms:modified>
</cp:coreProperties>
</file>