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7" r:id="rId11"/>
    <p:sldId id="266" r:id="rId12"/>
    <p:sldId id="268" r:id="rId13"/>
  </p:sldIdLst>
  <p:sldSz cx="12192000" cy="6858000"/>
  <p:notesSz cx="6718300" cy="9855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4BE4-3C07-44BB-B205-AC61EB06C3B3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2159-EB64-4DB7-ACD1-4E92A6C1A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84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4BE4-3C07-44BB-B205-AC61EB06C3B3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2159-EB64-4DB7-ACD1-4E92A6C1A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15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4BE4-3C07-44BB-B205-AC61EB06C3B3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2159-EB64-4DB7-ACD1-4E92A6C1A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15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4BE4-3C07-44BB-B205-AC61EB06C3B3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2159-EB64-4DB7-ACD1-4E92A6C1A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38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4BE4-3C07-44BB-B205-AC61EB06C3B3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2159-EB64-4DB7-ACD1-4E92A6C1A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78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4BE4-3C07-44BB-B205-AC61EB06C3B3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2159-EB64-4DB7-ACD1-4E92A6C1A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8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4BE4-3C07-44BB-B205-AC61EB06C3B3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2159-EB64-4DB7-ACD1-4E92A6C1A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40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4BE4-3C07-44BB-B205-AC61EB06C3B3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2159-EB64-4DB7-ACD1-4E92A6C1A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25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4BE4-3C07-44BB-B205-AC61EB06C3B3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2159-EB64-4DB7-ACD1-4E92A6C1A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13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4BE4-3C07-44BB-B205-AC61EB06C3B3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2159-EB64-4DB7-ACD1-4E92A6C1A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01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4BE4-3C07-44BB-B205-AC61EB06C3B3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2159-EB64-4DB7-ACD1-4E92A6C1A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44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94BE4-3C07-44BB-B205-AC61EB06C3B3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2159-EB64-4DB7-ACD1-4E92A6C1A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02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6983" y="1022765"/>
            <a:ext cx="9144000" cy="96279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Multi-</a:t>
            </a:r>
            <a:r>
              <a:rPr lang="it-IT" b="1" dirty="0" err="1" smtClean="0">
                <a:solidFill>
                  <a:srgbClr val="0070C0"/>
                </a:solidFill>
              </a:rPr>
              <a:t>disciplinary</a:t>
            </a:r>
            <a:r>
              <a:rPr lang="it-IT" b="1" dirty="0" smtClean="0">
                <a:solidFill>
                  <a:srgbClr val="0070C0"/>
                </a:solidFill>
              </a:rPr>
              <a:t> Advanced </a:t>
            </a:r>
            <a:r>
              <a:rPr lang="it-IT" b="1" dirty="0" err="1" smtClean="0">
                <a:solidFill>
                  <a:srgbClr val="0070C0"/>
                </a:solidFill>
              </a:rPr>
              <a:t>Research</a:t>
            </a:r>
            <a:r>
              <a:rPr lang="it-IT" b="1" dirty="0" smtClean="0">
                <a:solidFill>
                  <a:srgbClr val="0070C0"/>
                </a:solidFill>
              </a:rPr>
              <a:t> Infra-</a:t>
            </a:r>
            <a:r>
              <a:rPr lang="it-IT" b="1" dirty="0" err="1" smtClean="0">
                <a:solidFill>
                  <a:srgbClr val="0070C0"/>
                </a:solidFill>
              </a:rPr>
              <a:t>structure</a:t>
            </a:r>
            <a:r>
              <a:rPr lang="it-IT" b="1" dirty="0" smtClean="0">
                <a:solidFill>
                  <a:srgbClr val="0070C0"/>
                </a:solidFill>
              </a:rPr>
              <a:t> with X-</a:t>
            </a:r>
            <a:r>
              <a:rPr lang="it-IT" b="1" dirty="0" err="1" smtClean="0">
                <a:solidFill>
                  <a:srgbClr val="0070C0"/>
                </a:solidFill>
              </a:rPr>
              <a:t>rays</a:t>
            </a:r>
            <a:endParaRPr lang="it-IT" b="1" dirty="0" smtClean="0">
              <a:solidFill>
                <a:srgbClr val="0070C0"/>
              </a:solidFill>
            </a:endParaRPr>
          </a:p>
          <a:p>
            <a:r>
              <a:rPr lang="it-IT" dirty="0" smtClean="0"/>
              <a:t>WG6 - WG12 Status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132783" y="104503"/>
            <a:ext cx="7772400" cy="1052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0070C0"/>
                </a:solidFill>
              </a:rPr>
              <a:t>M.A.R.I.X.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3"/>
            <a:ext cx="1521006" cy="10750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73" y="1935651"/>
            <a:ext cx="6271669" cy="48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WG12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3063" y="977811"/>
            <a:ext cx="2345871" cy="4603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FEL </a:t>
            </a:r>
            <a:r>
              <a:rPr lang="it-IT" dirty="0" err="1" smtClean="0"/>
              <a:t>undulators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4" r="1704"/>
          <a:stretch/>
        </p:blipFill>
        <p:spPr>
          <a:xfrm>
            <a:off x="-820342" y="1575645"/>
            <a:ext cx="10365294" cy="4389524"/>
          </a:xfrm>
          <a:prstGeom prst="rect">
            <a:avLst/>
          </a:prstGeom>
        </p:spPr>
      </p:pic>
      <p:grpSp>
        <p:nvGrpSpPr>
          <p:cNvPr id="23" name="Gruppo 22"/>
          <p:cNvGrpSpPr/>
          <p:nvPr/>
        </p:nvGrpSpPr>
        <p:grpSpPr>
          <a:xfrm>
            <a:off x="4445287" y="1870478"/>
            <a:ext cx="7402767" cy="1908250"/>
            <a:chOff x="4445287" y="1870478"/>
            <a:chExt cx="7402767" cy="1908250"/>
          </a:xfrm>
        </p:grpSpPr>
        <p:sp>
          <p:nvSpPr>
            <p:cNvPr id="12" name="Stella a 5 punte 11"/>
            <p:cNvSpPr/>
            <p:nvPr/>
          </p:nvSpPr>
          <p:spPr>
            <a:xfrm>
              <a:off x="9641839" y="1905291"/>
              <a:ext cx="187569" cy="23446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9829408" y="1870478"/>
              <a:ext cx="2018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RADIABEAM</a:t>
              </a:r>
              <a:endParaRPr lang="it-IT" dirty="0"/>
            </a:p>
          </p:txBody>
        </p:sp>
        <p:sp>
          <p:nvSpPr>
            <p:cNvPr id="14" name="Triangolo isoscele 13"/>
            <p:cNvSpPr/>
            <p:nvPr/>
          </p:nvSpPr>
          <p:spPr>
            <a:xfrm>
              <a:off x="9638152" y="2427906"/>
              <a:ext cx="177075" cy="217943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9829408" y="2389834"/>
              <a:ext cx="2018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KYMA</a:t>
              </a:r>
              <a:endParaRPr lang="it-IT" dirty="0"/>
            </a:p>
          </p:txBody>
        </p:sp>
        <p:sp>
          <p:nvSpPr>
            <p:cNvPr id="16" name="Ovale 15"/>
            <p:cNvSpPr/>
            <p:nvPr/>
          </p:nvSpPr>
          <p:spPr>
            <a:xfrm>
              <a:off x="9638152" y="2838730"/>
              <a:ext cx="187569" cy="14645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Stella a 5 punte 4"/>
            <p:cNvSpPr/>
            <p:nvPr/>
          </p:nvSpPr>
          <p:spPr>
            <a:xfrm>
              <a:off x="4445287" y="3057846"/>
              <a:ext cx="187569" cy="23446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Stella a 5 punte 10"/>
            <p:cNvSpPr/>
            <p:nvPr/>
          </p:nvSpPr>
          <p:spPr>
            <a:xfrm>
              <a:off x="5934117" y="3397816"/>
              <a:ext cx="187569" cy="23446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Triangolo isoscele 6"/>
            <p:cNvSpPr/>
            <p:nvPr/>
          </p:nvSpPr>
          <p:spPr>
            <a:xfrm>
              <a:off x="5100548" y="3183335"/>
              <a:ext cx="177075" cy="217943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4551407" y="3014575"/>
              <a:ext cx="187569" cy="14645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5677439" y="3632277"/>
              <a:ext cx="187569" cy="14645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9825721" y="2719480"/>
              <a:ext cx="2018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KYMA2</a:t>
              </a:r>
              <a:endParaRPr lang="it-IT" dirty="0"/>
            </a:p>
          </p:txBody>
        </p:sp>
      </p:grp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577332" y="6259792"/>
            <a:ext cx="228787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Picture from</a:t>
            </a:r>
            <a:r>
              <a:rPr lang="en-US" sz="1800" dirty="0" smtClean="0"/>
              <a:t> G. </a:t>
            </a:r>
            <a:r>
              <a:rPr lang="en-US" dirty="0" err="1" smtClean="0"/>
              <a:t>D</a:t>
            </a:r>
            <a:r>
              <a:rPr lang="en-US" sz="1800" dirty="0" err="1" smtClean="0"/>
              <a:t>attoli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65589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WG12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3064" y="1360988"/>
            <a:ext cx="2345871" cy="4603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FEL </a:t>
            </a:r>
            <a:r>
              <a:rPr lang="it-IT" dirty="0" err="1" smtClean="0"/>
              <a:t>undulators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67394" y="1973605"/>
            <a:ext cx="988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qui risultano le seguenti traiettorie (calcolo classico, trascurate le perdite </a:t>
            </a:r>
            <a:r>
              <a:rPr lang="it-IT" smtClean="0"/>
              <a:t>per radiazione </a:t>
            </a:r>
            <a:r>
              <a:rPr lang="it-IT" dirty="0" smtClean="0"/>
              <a:t>etc.)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14186" y="6001469"/>
            <a:ext cx="428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Omogeneità di campo richiesta +/- 1 mm.</a:t>
            </a:r>
            <a:endParaRPr lang="it-IT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476078"/>
              </p:ext>
            </p:extLst>
          </p:nvPr>
        </p:nvGraphicFramePr>
        <p:xfrm>
          <a:off x="2863715" y="2425557"/>
          <a:ext cx="5235256" cy="367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Graph" r:id="rId3" imgW="4131360" imgH="2901600" progId="Origin50.Graph">
                  <p:embed/>
                </p:oleObj>
              </mc:Choice>
              <mc:Fallback>
                <p:oleObj name="Graph" r:id="rId3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3715" y="2425557"/>
                        <a:ext cx="5235256" cy="3677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5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65589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WG12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3064" y="1360988"/>
            <a:ext cx="2345871" cy="4603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err="1" smtClean="0"/>
              <a:t>Exotic</a:t>
            </a:r>
            <a:r>
              <a:rPr lang="it-IT" dirty="0" smtClean="0"/>
              <a:t> </a:t>
            </a:r>
            <a:r>
              <a:rPr lang="it-IT" dirty="0" err="1" smtClean="0"/>
              <a:t>undulators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" y="2664823"/>
            <a:ext cx="2926795" cy="285091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9" y="2015715"/>
            <a:ext cx="3618801" cy="41642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834" y="1821317"/>
            <a:ext cx="3867090" cy="12216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364" y="3042966"/>
            <a:ext cx="3303270" cy="253890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611" y="1597837"/>
            <a:ext cx="3875178" cy="117602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238" y="3042966"/>
            <a:ext cx="2880993" cy="284784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381607" y="6252754"/>
            <a:ext cx="309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Plasma </a:t>
            </a:r>
            <a:r>
              <a:rPr lang="it-IT" dirty="0" err="1" smtClean="0"/>
              <a:t>undulators</a:t>
            </a:r>
            <a:r>
              <a:rPr lang="it-IT" dirty="0" smtClean="0"/>
              <a:t> - </a:t>
            </a:r>
            <a:r>
              <a:rPr lang="it-IT" dirty="0" err="1" smtClean="0"/>
              <a:t>Etc.ect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52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WG6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2989" y="1938836"/>
            <a:ext cx="6503126" cy="673735"/>
          </a:xfrm>
        </p:spPr>
        <p:txBody>
          <a:bodyPr/>
          <a:lstStyle/>
          <a:p>
            <a:r>
              <a:rPr lang="it-IT" dirty="0" err="1" smtClean="0"/>
              <a:t>Magnets</a:t>
            </a:r>
            <a:r>
              <a:rPr lang="it-IT" dirty="0" smtClean="0"/>
              <a:t> –  </a:t>
            </a:r>
            <a:r>
              <a:rPr lang="it-IT" dirty="0" err="1" smtClean="0"/>
              <a:t>Power</a:t>
            </a:r>
            <a:r>
              <a:rPr lang="it-IT" dirty="0" smtClean="0"/>
              <a:t> Supply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03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65589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WG12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3064" y="1360988"/>
            <a:ext cx="2345871" cy="4603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FEL </a:t>
            </a:r>
            <a:r>
              <a:rPr lang="it-IT" dirty="0" err="1" smtClean="0"/>
              <a:t>undulators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6111" t="23480" r="25323" b="19727"/>
          <a:stretch/>
        </p:blipFill>
        <p:spPr>
          <a:xfrm>
            <a:off x="944880" y="1821317"/>
            <a:ext cx="9866812" cy="4392976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7332" y="6259792"/>
            <a:ext cx="206197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Courtesy  V. Petrillo</a:t>
            </a:r>
            <a:endParaRPr lang="en-US" dirty="0"/>
          </a:p>
        </p:txBody>
      </p:sp>
      <p:grpSp>
        <p:nvGrpSpPr>
          <p:cNvPr id="17" name="Gruppo 16"/>
          <p:cNvGrpSpPr/>
          <p:nvPr/>
        </p:nvGrpSpPr>
        <p:grpSpPr>
          <a:xfrm>
            <a:off x="838199" y="4271944"/>
            <a:ext cx="8348713" cy="822570"/>
            <a:chOff x="838199" y="4271944"/>
            <a:chExt cx="8348713" cy="822570"/>
          </a:xfrm>
        </p:grpSpPr>
        <p:grpSp>
          <p:nvGrpSpPr>
            <p:cNvPr id="11" name="Gruppo 10"/>
            <p:cNvGrpSpPr/>
            <p:nvPr/>
          </p:nvGrpSpPr>
          <p:grpSpPr>
            <a:xfrm>
              <a:off x="838199" y="4339677"/>
              <a:ext cx="4013780" cy="754837"/>
              <a:chOff x="838199" y="4339677"/>
              <a:chExt cx="4013780" cy="754837"/>
            </a:xfrm>
          </p:grpSpPr>
          <p:cxnSp>
            <p:nvCxnSpPr>
              <p:cNvPr id="7" name="Connettore 2 6"/>
              <p:cNvCxnSpPr/>
              <p:nvPr/>
            </p:nvCxnSpPr>
            <p:spPr>
              <a:xfrm flipV="1">
                <a:off x="838199" y="4502331"/>
                <a:ext cx="3629298" cy="592183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ttangolo 9"/>
              <p:cNvSpPr/>
              <p:nvPr/>
            </p:nvSpPr>
            <p:spPr>
              <a:xfrm>
                <a:off x="4512430" y="4339677"/>
                <a:ext cx="339549" cy="21743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6" name="Gruppo 15"/>
            <p:cNvGrpSpPr/>
            <p:nvPr/>
          </p:nvGrpSpPr>
          <p:grpSpPr>
            <a:xfrm>
              <a:off x="5985933" y="4271944"/>
              <a:ext cx="3200979" cy="596389"/>
              <a:chOff x="5985933" y="4271944"/>
              <a:chExt cx="3200979" cy="596389"/>
            </a:xfrm>
          </p:grpSpPr>
          <p:cxnSp>
            <p:nvCxnSpPr>
              <p:cNvPr id="13" name="Connettore 2 12"/>
              <p:cNvCxnSpPr/>
              <p:nvPr/>
            </p:nvCxnSpPr>
            <p:spPr>
              <a:xfrm flipV="1">
                <a:off x="5985933" y="4434599"/>
                <a:ext cx="2816497" cy="433734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ttangolo 13"/>
              <p:cNvSpPr/>
              <p:nvPr/>
            </p:nvSpPr>
            <p:spPr>
              <a:xfrm>
                <a:off x="8847363" y="4271944"/>
                <a:ext cx="339549" cy="21743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573379" y="4159997"/>
            <a:ext cx="7207488" cy="2099795"/>
            <a:chOff x="573379" y="4159997"/>
            <a:chExt cx="7207488" cy="2099795"/>
          </a:xfrm>
        </p:grpSpPr>
        <p:grpSp>
          <p:nvGrpSpPr>
            <p:cNvPr id="26" name="Gruppo 25"/>
            <p:cNvGrpSpPr/>
            <p:nvPr/>
          </p:nvGrpSpPr>
          <p:grpSpPr>
            <a:xfrm>
              <a:off x="573379" y="4159997"/>
              <a:ext cx="3075754" cy="491469"/>
              <a:chOff x="573379" y="4159997"/>
              <a:chExt cx="3075754" cy="491469"/>
            </a:xfrm>
          </p:grpSpPr>
          <p:cxnSp>
            <p:nvCxnSpPr>
              <p:cNvPr id="23" name="Connettore 2 22"/>
              <p:cNvCxnSpPr/>
              <p:nvPr/>
            </p:nvCxnSpPr>
            <p:spPr>
              <a:xfrm flipV="1">
                <a:off x="573379" y="4289448"/>
                <a:ext cx="2612855" cy="36201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ttangolo 23"/>
              <p:cNvSpPr/>
              <p:nvPr/>
            </p:nvSpPr>
            <p:spPr>
              <a:xfrm>
                <a:off x="3208701" y="4159997"/>
                <a:ext cx="440432" cy="27460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8" name="Gruppo 27"/>
            <p:cNvGrpSpPr/>
            <p:nvPr/>
          </p:nvGrpSpPr>
          <p:grpSpPr>
            <a:xfrm>
              <a:off x="7268935" y="4625537"/>
              <a:ext cx="511932" cy="1634255"/>
              <a:chOff x="7268935" y="4625537"/>
              <a:chExt cx="511932" cy="1634255"/>
            </a:xfrm>
          </p:grpSpPr>
          <p:cxnSp>
            <p:nvCxnSpPr>
              <p:cNvPr id="21" name="Connettore 2 20"/>
              <p:cNvCxnSpPr/>
              <p:nvPr/>
            </p:nvCxnSpPr>
            <p:spPr>
              <a:xfrm flipV="1">
                <a:off x="7268935" y="4868332"/>
                <a:ext cx="287048" cy="139146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ttangolo 21"/>
              <p:cNvSpPr/>
              <p:nvPr/>
            </p:nvSpPr>
            <p:spPr>
              <a:xfrm>
                <a:off x="7360011" y="4625537"/>
                <a:ext cx="420856" cy="24279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50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65589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WG12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3064" y="1360988"/>
            <a:ext cx="2345871" cy="4603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FEL </a:t>
            </a:r>
            <a:r>
              <a:rPr lang="it-IT" dirty="0" err="1" smtClean="0"/>
              <a:t>undulators</a:t>
            </a: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5204698" y="3872021"/>
            <a:ext cx="58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28027" t="46066" r="57182" b="44485"/>
          <a:stretch/>
        </p:blipFill>
        <p:spPr>
          <a:xfrm>
            <a:off x="4511631" y="2975122"/>
            <a:ext cx="2556000" cy="864000"/>
          </a:xfrm>
          <a:prstGeom prst="rect">
            <a:avLst/>
          </a:prstGeom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688710"/>
              </p:ext>
            </p:extLst>
          </p:nvPr>
        </p:nvGraphicFramePr>
        <p:xfrm>
          <a:off x="2501538" y="4484116"/>
          <a:ext cx="2550479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zione" r:id="rId4" imgW="1143000" imgH="393700" progId="Equation.3">
                  <p:embed/>
                </p:oleObj>
              </mc:Choice>
              <mc:Fallback>
                <p:oleObj name="Equazione" r:id="rId4" imgW="11430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538" y="4484116"/>
                        <a:ext cx="2550479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726100"/>
              </p:ext>
            </p:extLst>
          </p:nvPr>
        </p:nvGraphicFramePr>
        <p:xfrm>
          <a:off x="6553766" y="4484116"/>
          <a:ext cx="1430338" cy="88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zione" r:id="rId6" imgW="622030" imgH="380835" progId="Equation.3">
                  <p:embed/>
                </p:oleObj>
              </mc:Choice>
              <mc:Fallback>
                <p:oleObj name="Equazione" r:id="rId6" imgW="622030" imgH="3808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766" y="4484116"/>
                        <a:ext cx="1430338" cy="882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542551" y="2303915"/>
            <a:ext cx="951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base alla criogenia la massima energia del fascio </a:t>
            </a:r>
            <a:r>
              <a:rPr lang="it-IT" dirty="0"/>
              <a:t>è</a:t>
            </a:r>
            <a:r>
              <a:rPr lang="it-IT" dirty="0" smtClean="0"/>
              <a:t> di 2.3 </a:t>
            </a:r>
            <a:r>
              <a:rPr lang="it-IT" dirty="0" err="1" smtClean="0"/>
              <a:t>GeV</a:t>
            </a:r>
            <a:r>
              <a:rPr lang="it-IT" dirty="0" smtClean="0"/>
              <a:t>.     Quindi, secondo la relazione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364943" y="6205992"/>
            <a:ext cx="1037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Possibili ondulatori commerciali o quasi commerciali sono RADIABEAM o KIMA</a:t>
            </a:r>
          </a:p>
        </p:txBody>
      </p:sp>
    </p:spTree>
    <p:extLst>
      <p:ext uri="{BB962C8B-B14F-4D97-AF65-F5344CB8AC3E}">
        <p14:creationId xmlns:p14="http://schemas.microsoft.com/office/powerpoint/2010/main" val="7269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65589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WG12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91353" y="1360985"/>
            <a:ext cx="4513385" cy="460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smtClean="0"/>
              <a:t>Ondulatore RADIABEAM</a:t>
            </a: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1314"/>
            <a:ext cx="6131168" cy="480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C:\Users\broggi.LASA2003\Desktop\Cattur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12" y="3849189"/>
            <a:ext cx="3968454" cy="2774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8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65589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WG12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31631" y="1840523"/>
            <a:ext cx="39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	</a:t>
            </a:r>
            <a:r>
              <a:rPr lang="it-IT" dirty="0" err="1" smtClean="0">
                <a:latin typeface="Symbol" panose="05050102010706020507" pitchFamily="18" charset="2"/>
              </a:rPr>
              <a:t>l</a:t>
            </a:r>
            <a:r>
              <a:rPr lang="it-IT" baseline="-25000" dirty="0" err="1" smtClean="0"/>
              <a:t>w</a:t>
            </a:r>
            <a:r>
              <a:rPr lang="it-IT" dirty="0" smtClean="0"/>
              <a:t>=7 mm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864726" y="5142162"/>
            <a:ext cx="17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l</a:t>
            </a:r>
            <a:r>
              <a:rPr lang="it-IT" dirty="0" smtClean="0"/>
              <a:t>=2.5 x 10</a:t>
            </a:r>
            <a:r>
              <a:rPr lang="it-IT" baseline="30000" dirty="0" smtClean="0"/>
              <a:t>-10</a:t>
            </a:r>
            <a:r>
              <a:rPr lang="it-IT" dirty="0" smtClean="0"/>
              <a:t>  m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3709338" y="1255508"/>
            <a:ext cx="4513385" cy="460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smtClean="0"/>
              <a:t>Ondulatore RADIABEAM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854491" y="5142162"/>
            <a:ext cx="816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B</a:t>
            </a:r>
            <a:r>
              <a:rPr lang="it-IT" dirty="0" smtClean="0"/>
              <a:t>=1 T  	</a:t>
            </a:r>
            <a:r>
              <a:rPr lang="it-IT" dirty="0"/>
              <a:t> 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=4120   (2.1 </a:t>
            </a:r>
            <a:r>
              <a:rPr lang="it-IT" dirty="0" err="1" smtClean="0"/>
              <a:t>GeV</a:t>
            </a:r>
            <a:r>
              <a:rPr lang="it-IT" dirty="0" smtClean="0"/>
              <a:t>)                </a:t>
            </a:r>
            <a:r>
              <a:rPr lang="it-IT" dirty="0" err="1" smtClean="0"/>
              <a:t>a</a:t>
            </a:r>
            <a:r>
              <a:rPr lang="it-IT" baseline="-25000" dirty="0" err="1" smtClean="0"/>
              <a:t>w</a:t>
            </a:r>
            <a:r>
              <a:rPr lang="it-IT" dirty="0" smtClean="0"/>
              <a:t>= 0.47    K=0.66           g=2 mm     g/</a:t>
            </a:r>
            <a:r>
              <a:rPr lang="it-IT" dirty="0" err="1" smtClean="0">
                <a:latin typeface="Symbol" panose="05050102010706020507" pitchFamily="18" charset="2"/>
              </a:rPr>
              <a:t>l</a:t>
            </a:r>
            <a:r>
              <a:rPr lang="it-IT" baseline="-25000" dirty="0" err="1" smtClean="0"/>
              <a:t>w</a:t>
            </a:r>
            <a:r>
              <a:rPr lang="it-IT" dirty="0" smtClean="0"/>
              <a:t> =0.29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1864726" y="5929631"/>
            <a:ext cx="10151427" cy="646331"/>
            <a:chOff x="1864726" y="5929631"/>
            <a:chExt cx="8848867" cy="646331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1864726" y="5929631"/>
              <a:ext cx="1734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latin typeface="Symbol" panose="05050102010706020507" pitchFamily="18" charset="2"/>
                </a:rPr>
                <a:t>l</a:t>
              </a:r>
              <a:r>
                <a:rPr lang="it-IT" dirty="0" smtClean="0"/>
                <a:t>=2.5 x 10</a:t>
              </a:r>
              <a:r>
                <a:rPr lang="it-IT" baseline="30000" dirty="0" smtClean="0"/>
                <a:t>-10</a:t>
              </a:r>
              <a:r>
                <a:rPr lang="it-IT" dirty="0" smtClean="0"/>
                <a:t>  m</a:t>
              </a:r>
              <a:endParaRPr lang="it-IT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599178" y="5929631"/>
              <a:ext cx="7114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latin typeface="Symbol" panose="05050102010706020507" pitchFamily="18" charset="2"/>
                </a:rPr>
                <a:t>B</a:t>
              </a:r>
              <a:r>
                <a:rPr lang="it-IT" dirty="0" smtClean="0"/>
                <a:t>=0.6 T  	</a:t>
              </a:r>
              <a:r>
                <a:rPr lang="it-IT" dirty="0">
                  <a:latin typeface="Symbol" panose="05050102010706020507" pitchFamily="18" charset="2"/>
                </a:rPr>
                <a:t> g</a:t>
              </a:r>
              <a:r>
                <a:rPr lang="it-IT" dirty="0"/>
                <a:t>= </a:t>
              </a:r>
              <a:r>
                <a:rPr lang="it-IT" dirty="0" smtClean="0"/>
                <a:t>3840  	(2.0 </a:t>
              </a:r>
              <a:r>
                <a:rPr lang="it-IT" dirty="0" err="1" smtClean="0"/>
                <a:t>GeV</a:t>
              </a:r>
              <a:r>
                <a:rPr lang="it-IT" dirty="0" smtClean="0"/>
                <a:t>)               </a:t>
              </a:r>
              <a:r>
                <a:rPr lang="it-IT" dirty="0" err="1" smtClean="0"/>
                <a:t>a</a:t>
              </a:r>
              <a:r>
                <a:rPr lang="it-IT" baseline="-25000" dirty="0" err="1" smtClean="0"/>
                <a:t>w</a:t>
              </a:r>
              <a:r>
                <a:rPr lang="it-IT" dirty="0" smtClean="0"/>
                <a:t>= 0.23       K=0.33          g=3 </a:t>
              </a:r>
              <a:r>
                <a:rPr lang="it-IT" dirty="0"/>
                <a:t>mm </a:t>
              </a:r>
              <a:r>
                <a:rPr lang="it-IT" dirty="0" smtClean="0"/>
                <a:t>    g/</a:t>
              </a:r>
              <a:r>
                <a:rPr lang="it-IT" dirty="0" err="1" smtClean="0">
                  <a:latin typeface="Symbol" panose="05050102010706020507" pitchFamily="18" charset="2"/>
                </a:rPr>
                <a:t>l</a:t>
              </a:r>
              <a:r>
                <a:rPr lang="it-IT" baseline="-25000" dirty="0" err="1" smtClean="0"/>
                <a:t>w</a:t>
              </a:r>
              <a:r>
                <a:rPr lang="it-IT" dirty="0" smtClean="0"/>
                <a:t> </a:t>
              </a:r>
              <a:r>
                <a:rPr lang="it-IT" dirty="0"/>
                <a:t>=</a:t>
              </a:r>
              <a:r>
                <a:rPr lang="it-IT" dirty="0" smtClean="0"/>
                <a:t>0.43</a:t>
              </a:r>
              <a:endParaRPr lang="it-IT" dirty="0"/>
            </a:p>
            <a:p>
              <a:endParaRPr lang="it-IT" dirty="0" smtClean="0"/>
            </a:p>
          </p:txBody>
        </p:sp>
      </p:grpSp>
      <p:pic>
        <p:nvPicPr>
          <p:cNvPr id="20" name="Immagine 19" descr="C:\Users\broggi.LASA2003\Desktop\Cattur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64" y="2388884"/>
            <a:ext cx="3593601" cy="22211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uppo 20"/>
          <p:cNvGrpSpPr/>
          <p:nvPr/>
        </p:nvGrpSpPr>
        <p:grpSpPr>
          <a:xfrm>
            <a:off x="1864726" y="5546357"/>
            <a:ext cx="8154342" cy="369332"/>
            <a:chOff x="1864726" y="5929631"/>
            <a:chExt cx="8154342" cy="369332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1864726" y="5929631"/>
              <a:ext cx="1734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latin typeface="Symbol" panose="05050102010706020507" pitchFamily="18" charset="2"/>
                </a:rPr>
                <a:t>l</a:t>
              </a:r>
              <a:r>
                <a:rPr lang="it-IT" dirty="0" smtClean="0"/>
                <a:t>=5 x 10</a:t>
              </a:r>
              <a:r>
                <a:rPr lang="it-IT" baseline="30000" dirty="0" smtClean="0"/>
                <a:t>-10</a:t>
              </a:r>
              <a:r>
                <a:rPr lang="it-IT" dirty="0" smtClean="0"/>
                <a:t>  m</a:t>
              </a:r>
              <a:endParaRPr lang="it-IT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854491" y="5929631"/>
              <a:ext cx="6164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latin typeface="Symbol" panose="05050102010706020507" pitchFamily="18" charset="2"/>
                </a:rPr>
                <a:t>B</a:t>
              </a:r>
              <a:r>
                <a:rPr lang="it-IT" dirty="0" smtClean="0"/>
                <a:t>=1 T  	 </a:t>
              </a:r>
              <a:r>
                <a:rPr lang="it-IT" dirty="0" smtClean="0">
                  <a:latin typeface="Symbol" panose="05050102010706020507" pitchFamily="18" charset="2"/>
                </a:rPr>
                <a:t>g</a:t>
              </a:r>
              <a:r>
                <a:rPr lang="it-IT" dirty="0" smtClean="0"/>
                <a:t>= 2900	(1.48 </a:t>
              </a:r>
              <a:r>
                <a:rPr lang="it-IT" dirty="0" err="1" smtClean="0"/>
                <a:t>GeV</a:t>
              </a:r>
              <a:r>
                <a:rPr lang="it-IT" dirty="0" smtClean="0"/>
                <a:t>)</a:t>
              </a: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1864726" y="6319980"/>
            <a:ext cx="8154342" cy="369332"/>
            <a:chOff x="1864726" y="5929631"/>
            <a:chExt cx="8154342" cy="369332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1864726" y="5929631"/>
              <a:ext cx="1734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latin typeface="Symbol" panose="05050102010706020507" pitchFamily="18" charset="2"/>
                </a:rPr>
                <a:t>l</a:t>
              </a:r>
              <a:r>
                <a:rPr lang="it-IT" dirty="0" smtClean="0"/>
                <a:t>=5 x 10</a:t>
              </a:r>
              <a:r>
                <a:rPr lang="it-IT" baseline="30000" dirty="0" smtClean="0"/>
                <a:t>-10</a:t>
              </a:r>
              <a:r>
                <a:rPr lang="it-IT" dirty="0" smtClean="0"/>
                <a:t>  m</a:t>
              </a:r>
              <a:endParaRPr lang="it-IT" dirty="0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3854491" y="5929631"/>
              <a:ext cx="6164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latin typeface="Symbol" panose="05050102010706020507" pitchFamily="18" charset="2"/>
                </a:rPr>
                <a:t>B</a:t>
              </a:r>
              <a:r>
                <a:rPr lang="it-IT" dirty="0" smtClean="0"/>
                <a:t>=0.6 T  	</a:t>
              </a:r>
              <a:r>
                <a:rPr lang="it-IT" dirty="0">
                  <a:latin typeface="Symbol" panose="05050102010706020507" pitchFamily="18" charset="2"/>
                </a:rPr>
                <a:t> g</a:t>
              </a:r>
              <a:r>
                <a:rPr lang="it-IT" dirty="0"/>
                <a:t>= </a:t>
              </a:r>
              <a:r>
                <a:rPr lang="it-IT" dirty="0" smtClean="0"/>
                <a:t>2710   (1.4 </a:t>
              </a:r>
              <a:r>
                <a:rPr lang="it-IT" dirty="0" err="1" smtClean="0"/>
                <a:t>GeV</a:t>
              </a:r>
              <a:r>
                <a:rPr lang="it-IT" dirty="0" smtClean="0"/>
                <a:t>)	</a:t>
              </a:r>
            </a:p>
          </p:txBody>
        </p:sp>
      </p:grpSp>
      <p:sp>
        <p:nvSpPr>
          <p:cNvPr id="27" name="Ovale 26"/>
          <p:cNvSpPr/>
          <p:nvPr/>
        </p:nvSpPr>
        <p:spPr>
          <a:xfrm>
            <a:off x="9405114" y="5042263"/>
            <a:ext cx="1227908" cy="16470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88" y="2151213"/>
            <a:ext cx="504444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8631" y="-218184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WG12</a:t>
            </a:r>
            <a:endParaRPr lang="it-IT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244798" y="764444"/>
            <a:ext cx="4513385" cy="460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Ondulatore KYMA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17567" y="1562461"/>
            <a:ext cx="39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	</a:t>
            </a:r>
            <a:r>
              <a:rPr lang="it-IT" dirty="0" err="1" smtClean="0">
                <a:latin typeface="Symbol" panose="05050102010706020507" pitchFamily="18" charset="2"/>
              </a:rPr>
              <a:t>l</a:t>
            </a:r>
            <a:r>
              <a:rPr lang="it-IT" baseline="-25000" dirty="0" err="1" smtClean="0"/>
              <a:t>w</a:t>
            </a:r>
            <a:r>
              <a:rPr lang="it-IT" dirty="0" smtClean="0"/>
              <a:t>=14 mm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621249" y="1539328"/>
            <a:ext cx="122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gap= 5 mm</a:t>
            </a:r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317567" y="4689127"/>
            <a:ext cx="11401425" cy="2002155"/>
            <a:chOff x="317567" y="4689127"/>
            <a:chExt cx="11401425" cy="2002155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567" y="5710207"/>
              <a:ext cx="11401425" cy="981075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293" y="4689127"/>
              <a:ext cx="11229975" cy="1209675"/>
            </a:xfrm>
            <a:prstGeom prst="rect">
              <a:avLst/>
            </a:prstGeom>
          </p:spPr>
        </p:pic>
      </p:grpSp>
      <p:sp>
        <p:nvSpPr>
          <p:cNvPr id="14" name="CasellaDiTesto 13"/>
          <p:cNvSpPr txBox="1"/>
          <p:nvPr/>
        </p:nvSpPr>
        <p:spPr>
          <a:xfrm>
            <a:off x="1390294" y="4259205"/>
            <a:ext cx="17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l</a:t>
            </a:r>
            <a:r>
              <a:rPr lang="it-IT" dirty="0" smtClean="0"/>
              <a:t>=5 x 10</a:t>
            </a:r>
            <a:r>
              <a:rPr lang="it-IT" baseline="30000" dirty="0" smtClean="0"/>
              <a:t>-10</a:t>
            </a:r>
            <a:r>
              <a:rPr lang="it-IT" dirty="0" smtClean="0"/>
              <a:t>  m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124746" y="4178367"/>
            <a:ext cx="76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B</a:t>
            </a:r>
            <a:r>
              <a:rPr lang="it-IT" dirty="0" smtClean="0"/>
              <a:t>=0.76 T  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=4567  (2.33 </a:t>
            </a:r>
            <a:r>
              <a:rPr lang="it-IT" dirty="0" err="1" smtClean="0"/>
              <a:t>GeV</a:t>
            </a:r>
            <a:r>
              <a:rPr lang="it-IT" dirty="0" smtClean="0"/>
              <a:t>)        </a:t>
            </a:r>
            <a:r>
              <a:rPr lang="it-IT" dirty="0" err="1" smtClean="0"/>
              <a:t>a</a:t>
            </a:r>
            <a:r>
              <a:rPr lang="it-IT" baseline="-25000" dirty="0" err="1" smtClean="0"/>
              <a:t>w</a:t>
            </a:r>
            <a:r>
              <a:rPr lang="it-IT" dirty="0" smtClean="0"/>
              <a:t>=0.7      K=1.   g=3 </a:t>
            </a:r>
            <a:r>
              <a:rPr lang="it-IT" dirty="0"/>
              <a:t>mm    </a:t>
            </a:r>
            <a:r>
              <a:rPr lang="it-IT" dirty="0" smtClean="0"/>
              <a:t> </a:t>
            </a:r>
            <a:r>
              <a:rPr lang="it-IT" dirty="0"/>
              <a:t>g/</a:t>
            </a:r>
            <a:r>
              <a:rPr lang="it-IT" dirty="0" err="1">
                <a:latin typeface="Symbol" panose="05050102010706020507" pitchFamily="18" charset="2"/>
              </a:rPr>
              <a:t>l</a:t>
            </a:r>
            <a:r>
              <a:rPr lang="it-IT" baseline="-25000" dirty="0" err="1"/>
              <a:t>w</a:t>
            </a:r>
            <a:r>
              <a:rPr lang="it-IT" dirty="0"/>
              <a:t> =</a:t>
            </a:r>
            <a:r>
              <a:rPr lang="it-IT" dirty="0" smtClean="0"/>
              <a:t>0.357</a:t>
            </a:r>
            <a:endParaRPr lang="it-IT" dirty="0"/>
          </a:p>
          <a:p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213" y="1456438"/>
            <a:ext cx="5029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65589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WG12</a:t>
            </a:r>
            <a:endParaRPr lang="it-IT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693292" y="1233717"/>
            <a:ext cx="4513385" cy="460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Ondulatore KIMA2 </a:t>
            </a:r>
            <a:r>
              <a:rPr lang="it-IT" sz="1600" dirty="0" smtClean="0"/>
              <a:t>(da definirsi)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31631" y="1840523"/>
            <a:ext cx="409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	</a:t>
            </a:r>
            <a:r>
              <a:rPr lang="it-IT" dirty="0" err="1" smtClean="0">
                <a:latin typeface="Symbol" panose="05050102010706020507" pitchFamily="18" charset="2"/>
              </a:rPr>
              <a:t>l</a:t>
            </a:r>
            <a:r>
              <a:rPr lang="it-IT" baseline="-25000" dirty="0" err="1" smtClean="0"/>
              <a:t>w</a:t>
            </a:r>
            <a:r>
              <a:rPr lang="it-IT" dirty="0" smtClean="0"/>
              <a:t>=10 mm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128940" y="2477508"/>
            <a:ext cx="3304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gap=3 (B=0.9 T) - 5 mm (B=0.4 T) 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(variabile)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636" y="1527096"/>
            <a:ext cx="5954672" cy="334281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684701" y="4848792"/>
            <a:ext cx="17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l</a:t>
            </a:r>
            <a:r>
              <a:rPr lang="it-IT" dirty="0" smtClean="0"/>
              <a:t>=5 x 10</a:t>
            </a:r>
            <a:r>
              <a:rPr lang="it-IT" baseline="30000" dirty="0" smtClean="0"/>
              <a:t>-10</a:t>
            </a:r>
            <a:r>
              <a:rPr lang="it-IT" dirty="0" smtClean="0"/>
              <a:t>  m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50835" y="4869913"/>
            <a:ext cx="76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B</a:t>
            </a:r>
            <a:r>
              <a:rPr lang="it-IT" dirty="0" smtClean="0"/>
              <a:t>=0.9 T  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=3675  (1.88 </a:t>
            </a:r>
            <a:r>
              <a:rPr lang="it-IT" dirty="0" err="1" smtClean="0"/>
              <a:t>GeV</a:t>
            </a:r>
            <a:r>
              <a:rPr lang="it-IT" dirty="0" smtClean="0"/>
              <a:t>)        </a:t>
            </a:r>
            <a:r>
              <a:rPr lang="it-IT" dirty="0" err="1" smtClean="0"/>
              <a:t>a</a:t>
            </a:r>
            <a:r>
              <a:rPr lang="it-IT" baseline="-25000" dirty="0" err="1" smtClean="0"/>
              <a:t>w</a:t>
            </a:r>
            <a:r>
              <a:rPr lang="it-IT" dirty="0" smtClean="0"/>
              <a:t>=0.6      K=0.84   g=3 </a:t>
            </a:r>
            <a:r>
              <a:rPr lang="it-IT" dirty="0"/>
              <a:t>mm    </a:t>
            </a:r>
            <a:r>
              <a:rPr lang="it-IT" dirty="0" smtClean="0"/>
              <a:t> </a:t>
            </a:r>
            <a:r>
              <a:rPr lang="it-IT" dirty="0"/>
              <a:t>g/</a:t>
            </a:r>
            <a:r>
              <a:rPr lang="it-IT" dirty="0" err="1">
                <a:latin typeface="Symbol" panose="05050102010706020507" pitchFamily="18" charset="2"/>
              </a:rPr>
              <a:t>l</a:t>
            </a:r>
            <a:r>
              <a:rPr lang="it-IT" baseline="-25000" dirty="0" err="1"/>
              <a:t>w</a:t>
            </a:r>
            <a:r>
              <a:rPr lang="it-IT" dirty="0"/>
              <a:t> =</a:t>
            </a:r>
            <a:r>
              <a:rPr lang="it-IT" dirty="0" smtClean="0"/>
              <a:t>0.3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684701" y="5353333"/>
            <a:ext cx="17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l</a:t>
            </a:r>
            <a:r>
              <a:rPr lang="it-IT" dirty="0" smtClean="0"/>
              <a:t>=5 x 10</a:t>
            </a:r>
            <a:r>
              <a:rPr lang="it-IT" baseline="30000" dirty="0" smtClean="0"/>
              <a:t>-10</a:t>
            </a:r>
            <a:r>
              <a:rPr lang="it-IT" dirty="0" smtClean="0"/>
              <a:t>  m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50835" y="5374454"/>
            <a:ext cx="76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B</a:t>
            </a:r>
            <a:r>
              <a:rPr lang="it-IT" dirty="0" smtClean="0"/>
              <a:t>=0.4 T  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=3270  (1.67 </a:t>
            </a:r>
            <a:r>
              <a:rPr lang="it-IT" dirty="0" err="1" smtClean="0"/>
              <a:t>GeV</a:t>
            </a:r>
            <a:r>
              <a:rPr lang="it-IT" dirty="0" smtClean="0"/>
              <a:t>)        </a:t>
            </a:r>
            <a:r>
              <a:rPr lang="it-IT" dirty="0" err="1" smtClean="0"/>
              <a:t>a</a:t>
            </a:r>
            <a:r>
              <a:rPr lang="it-IT" baseline="-25000" dirty="0" err="1" smtClean="0"/>
              <a:t>w</a:t>
            </a:r>
            <a:r>
              <a:rPr lang="it-IT" dirty="0" smtClean="0"/>
              <a:t>=0.26      K=0.37   g=5 </a:t>
            </a:r>
            <a:r>
              <a:rPr lang="it-IT" dirty="0"/>
              <a:t>mm    </a:t>
            </a:r>
            <a:r>
              <a:rPr lang="it-IT" dirty="0" smtClean="0"/>
              <a:t> </a:t>
            </a:r>
            <a:r>
              <a:rPr lang="it-IT" dirty="0"/>
              <a:t>g/</a:t>
            </a:r>
            <a:r>
              <a:rPr lang="it-IT" dirty="0" err="1">
                <a:latin typeface="Symbol" panose="05050102010706020507" pitchFamily="18" charset="2"/>
              </a:rPr>
              <a:t>l</a:t>
            </a:r>
            <a:r>
              <a:rPr lang="it-IT" baseline="-25000" dirty="0" err="1"/>
              <a:t>w</a:t>
            </a:r>
            <a:r>
              <a:rPr lang="it-IT" dirty="0"/>
              <a:t> =</a:t>
            </a:r>
            <a:r>
              <a:rPr lang="it-IT" dirty="0" smtClean="0"/>
              <a:t>0.5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684701" y="5931857"/>
            <a:ext cx="17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l</a:t>
            </a:r>
            <a:r>
              <a:rPr lang="it-IT" dirty="0" smtClean="0"/>
              <a:t>=2.5 x 10</a:t>
            </a:r>
            <a:r>
              <a:rPr lang="it-IT" baseline="30000" dirty="0" smtClean="0"/>
              <a:t>-10</a:t>
            </a:r>
            <a:r>
              <a:rPr lang="it-IT" dirty="0" smtClean="0"/>
              <a:t>  m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250835" y="5952978"/>
            <a:ext cx="76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B</a:t>
            </a:r>
            <a:r>
              <a:rPr lang="it-IT" dirty="0" smtClean="0"/>
              <a:t>=0.4 T  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=4620  (2.36 </a:t>
            </a:r>
            <a:r>
              <a:rPr lang="it-IT" dirty="0" err="1" smtClean="0"/>
              <a:t>GeV</a:t>
            </a:r>
            <a:r>
              <a:rPr lang="it-IT" dirty="0" smtClean="0"/>
              <a:t>)        </a:t>
            </a:r>
            <a:r>
              <a:rPr lang="it-IT" dirty="0" err="1" smtClean="0"/>
              <a:t>a</a:t>
            </a:r>
            <a:r>
              <a:rPr lang="it-IT" baseline="-25000" dirty="0" err="1" smtClean="0"/>
              <a:t>w</a:t>
            </a:r>
            <a:r>
              <a:rPr lang="it-IT" dirty="0" smtClean="0"/>
              <a:t>=0.26      K=0.37   g=5 </a:t>
            </a:r>
            <a:r>
              <a:rPr lang="it-IT" dirty="0"/>
              <a:t>mm    </a:t>
            </a:r>
            <a:r>
              <a:rPr lang="it-IT" dirty="0" smtClean="0"/>
              <a:t> </a:t>
            </a:r>
            <a:r>
              <a:rPr lang="it-IT" dirty="0"/>
              <a:t>g/</a:t>
            </a:r>
            <a:r>
              <a:rPr lang="it-IT" dirty="0" err="1">
                <a:latin typeface="Symbol" panose="05050102010706020507" pitchFamily="18" charset="2"/>
              </a:rPr>
              <a:t>l</a:t>
            </a:r>
            <a:r>
              <a:rPr lang="it-IT" baseline="-25000" dirty="0" err="1"/>
              <a:t>w</a:t>
            </a:r>
            <a:r>
              <a:rPr lang="it-IT" dirty="0"/>
              <a:t> =</a:t>
            </a:r>
            <a:r>
              <a:rPr lang="it-IT" dirty="0" smtClean="0"/>
              <a:t>0.5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69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0650" y="-138230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WG12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3063" y="977811"/>
            <a:ext cx="2345871" cy="4603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FEL </a:t>
            </a:r>
            <a:r>
              <a:rPr lang="it-IT" dirty="0" err="1" smtClean="0"/>
              <a:t>undulators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6111" t="23480" r="25323" b="19727"/>
          <a:stretch/>
        </p:blipFill>
        <p:spPr>
          <a:xfrm>
            <a:off x="361221" y="1866816"/>
            <a:ext cx="9866812" cy="4392976"/>
          </a:xfrm>
          <a:prstGeom prst="rect">
            <a:avLst/>
          </a:prstGeom>
        </p:spPr>
      </p:pic>
      <p:grpSp>
        <p:nvGrpSpPr>
          <p:cNvPr id="29" name="Gruppo 28"/>
          <p:cNvGrpSpPr/>
          <p:nvPr/>
        </p:nvGrpSpPr>
        <p:grpSpPr>
          <a:xfrm>
            <a:off x="2499973" y="2932063"/>
            <a:ext cx="10005874" cy="2337354"/>
            <a:chOff x="2499973" y="2932063"/>
            <a:chExt cx="10005874" cy="2337354"/>
          </a:xfrm>
        </p:grpSpPr>
        <p:sp>
          <p:nvSpPr>
            <p:cNvPr id="7" name="Stella a 5 punte 6"/>
            <p:cNvSpPr/>
            <p:nvPr/>
          </p:nvSpPr>
          <p:spPr>
            <a:xfrm>
              <a:off x="7083465" y="5034956"/>
              <a:ext cx="187569" cy="23446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Stella a 5 punte 10"/>
            <p:cNvSpPr/>
            <p:nvPr/>
          </p:nvSpPr>
          <p:spPr>
            <a:xfrm>
              <a:off x="7095564" y="4435388"/>
              <a:ext cx="187569" cy="23446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Stella a 5 punte 11"/>
            <p:cNvSpPr/>
            <p:nvPr/>
          </p:nvSpPr>
          <p:spPr>
            <a:xfrm>
              <a:off x="2501737" y="4382205"/>
              <a:ext cx="187569" cy="23446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Stella a 5 punte 12"/>
            <p:cNvSpPr/>
            <p:nvPr/>
          </p:nvSpPr>
          <p:spPr>
            <a:xfrm>
              <a:off x="2499973" y="4995189"/>
              <a:ext cx="187569" cy="23446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10299632" y="2932063"/>
              <a:ext cx="2206215" cy="369332"/>
              <a:chOff x="9544562" y="537134"/>
              <a:chExt cx="2206215" cy="369332"/>
            </a:xfrm>
          </p:grpSpPr>
          <p:sp>
            <p:nvSpPr>
              <p:cNvPr id="23" name="Stella a 5 punte 22"/>
              <p:cNvSpPr/>
              <p:nvPr/>
            </p:nvSpPr>
            <p:spPr>
              <a:xfrm>
                <a:off x="9544562" y="571947"/>
                <a:ext cx="187569" cy="234461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9732131" y="537134"/>
                <a:ext cx="2018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RADIABEAM</a:t>
                </a:r>
                <a:endParaRPr lang="it-IT" dirty="0"/>
              </a:p>
            </p:txBody>
          </p:sp>
        </p:grpSp>
      </p:grpSp>
      <p:grpSp>
        <p:nvGrpSpPr>
          <p:cNvPr id="30" name="Gruppo 29"/>
          <p:cNvGrpSpPr/>
          <p:nvPr/>
        </p:nvGrpSpPr>
        <p:grpSpPr>
          <a:xfrm>
            <a:off x="3295719" y="3426436"/>
            <a:ext cx="9210128" cy="1568753"/>
            <a:chOff x="3295719" y="3426436"/>
            <a:chExt cx="9210128" cy="1568753"/>
          </a:xfrm>
        </p:grpSpPr>
        <p:sp>
          <p:nvSpPr>
            <p:cNvPr id="14" name="Ovale 13"/>
            <p:cNvSpPr/>
            <p:nvPr/>
          </p:nvSpPr>
          <p:spPr>
            <a:xfrm>
              <a:off x="7789897" y="4660671"/>
              <a:ext cx="187569" cy="14645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3295719" y="4848738"/>
              <a:ext cx="187569" cy="14645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3295719" y="3795768"/>
              <a:ext cx="187569" cy="14645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10299632" y="3426436"/>
              <a:ext cx="2206215" cy="369332"/>
              <a:chOff x="9540875" y="1386136"/>
              <a:chExt cx="2206215" cy="369332"/>
            </a:xfrm>
          </p:grpSpPr>
          <p:sp>
            <p:nvSpPr>
              <p:cNvPr id="27" name="Ovale 26"/>
              <p:cNvSpPr/>
              <p:nvPr/>
            </p:nvSpPr>
            <p:spPr>
              <a:xfrm>
                <a:off x="9540875" y="1505386"/>
                <a:ext cx="187569" cy="146451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9728444" y="1386136"/>
                <a:ext cx="2018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KYMA2</a:t>
                </a:r>
                <a:endParaRPr lang="it-IT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89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241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Tema di Office</vt:lpstr>
      <vt:lpstr>Equazione</vt:lpstr>
      <vt:lpstr>Graph</vt:lpstr>
      <vt:lpstr>Presentazione standard di PowerPoint</vt:lpstr>
      <vt:lpstr>WG6</vt:lpstr>
      <vt:lpstr>WG12</vt:lpstr>
      <vt:lpstr>WG12</vt:lpstr>
      <vt:lpstr>WG12</vt:lpstr>
      <vt:lpstr>WG12</vt:lpstr>
      <vt:lpstr>WG12</vt:lpstr>
      <vt:lpstr>WG12</vt:lpstr>
      <vt:lpstr>WG12</vt:lpstr>
      <vt:lpstr>WG12</vt:lpstr>
      <vt:lpstr>WG12</vt:lpstr>
      <vt:lpstr>WG12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Broggi</dc:creator>
  <cp:lastModifiedBy>Francesco Broggi</cp:lastModifiedBy>
  <cp:revision>44</cp:revision>
  <cp:lastPrinted>2017-12-13T06:56:25Z</cp:lastPrinted>
  <dcterms:created xsi:type="dcterms:W3CDTF">2017-12-06T08:35:22Z</dcterms:created>
  <dcterms:modified xsi:type="dcterms:W3CDTF">2017-12-13T09:52:31Z</dcterms:modified>
</cp:coreProperties>
</file>