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sldIdLst>
    <p:sldId id="258" r:id="rId2"/>
    <p:sldId id="259" r:id="rId3"/>
    <p:sldId id="260" r:id="rId4"/>
    <p:sldId id="299" r:id="rId5"/>
    <p:sldId id="306" r:id="rId6"/>
    <p:sldId id="262" r:id="rId7"/>
    <p:sldId id="263" r:id="rId8"/>
    <p:sldId id="264" r:id="rId9"/>
    <p:sldId id="265" r:id="rId10"/>
    <p:sldId id="266" r:id="rId11"/>
    <p:sldId id="267" r:id="rId12"/>
    <p:sldId id="271" r:id="rId13"/>
    <p:sldId id="273" r:id="rId14"/>
    <p:sldId id="274" r:id="rId15"/>
    <p:sldId id="275" r:id="rId16"/>
    <p:sldId id="284" r:id="rId17"/>
    <p:sldId id="276" r:id="rId18"/>
    <p:sldId id="277" r:id="rId19"/>
    <p:sldId id="279" r:id="rId20"/>
    <p:sldId id="280" r:id="rId21"/>
    <p:sldId id="281" r:id="rId22"/>
    <p:sldId id="300" r:id="rId23"/>
    <p:sldId id="268" r:id="rId24"/>
    <p:sldId id="282" r:id="rId25"/>
    <p:sldId id="269" r:id="rId26"/>
    <p:sldId id="270" r:id="rId27"/>
    <p:sldId id="283" r:id="rId28"/>
    <p:sldId id="294" r:id="rId29"/>
    <p:sldId id="297" r:id="rId30"/>
    <p:sldId id="298" r:id="rId31"/>
    <p:sldId id="289" r:id="rId32"/>
    <p:sldId id="290" r:id="rId33"/>
    <p:sldId id="291" r:id="rId34"/>
    <p:sldId id="292" r:id="rId35"/>
    <p:sldId id="293" r:id="rId36"/>
    <p:sldId id="303" r:id="rId37"/>
    <p:sldId id="287" r:id="rId38"/>
    <p:sldId id="304" r:id="rId39"/>
    <p:sldId id="302" r:id="rId40"/>
    <p:sldId id="301" r:id="rId41"/>
    <p:sldId id="296" r:id="rId42"/>
    <p:sldId id="305" r:id="rId43"/>
    <p:sldId id="257" r:id="rId44"/>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19" autoAdjust="0"/>
    <p:restoredTop sz="76329" autoAdjust="0"/>
  </p:normalViewPr>
  <p:slideViewPr>
    <p:cSldViewPr snapToGrid="0">
      <p:cViewPr varScale="1">
        <p:scale>
          <a:sx n="84" d="100"/>
          <a:sy n="84" d="100"/>
        </p:scale>
        <p:origin x="34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image" Target="../media/image1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4C179C-4A24-46BB-8D23-70131879E644}" type="datetimeFigureOut">
              <a:rPr lang="it-IT" smtClean="0"/>
              <a:t>09/02/2018</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EA2BCE-09B9-4B5A-8143-0EADDF338A98}" type="slidenum">
              <a:rPr lang="it-IT" smtClean="0"/>
              <a:t>‹N›</a:t>
            </a:fld>
            <a:endParaRPr lang="it-IT"/>
          </a:p>
        </p:txBody>
      </p:sp>
    </p:spTree>
    <p:extLst>
      <p:ext uri="{BB962C8B-B14F-4D97-AF65-F5344CB8AC3E}">
        <p14:creationId xmlns:p14="http://schemas.microsoft.com/office/powerpoint/2010/main" val="2437737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it-IT" smtClean="0"/>
          </a:p>
        </p:txBody>
      </p:sp>
      <p:sp>
        <p:nvSpPr>
          <p:cNvPr id="4100"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440AE38-C051-4BE0-96BF-F555B426851B}" type="slidenum">
              <a:rPr lang="en-US" altLang="it-IT">
                <a:latin typeface="Calibri" panose="020F0502020204030204" pitchFamily="34" charset="0"/>
              </a:rPr>
              <a:pPr/>
              <a:t>1</a:t>
            </a:fld>
            <a:endParaRPr lang="en-US" altLang="it-IT">
              <a:latin typeface="Calibri" panose="020F0502020204030204" pitchFamily="34" charset="0"/>
            </a:endParaRPr>
          </a:p>
        </p:txBody>
      </p:sp>
    </p:spTree>
    <p:extLst>
      <p:ext uri="{BB962C8B-B14F-4D97-AF65-F5344CB8AC3E}">
        <p14:creationId xmlns:p14="http://schemas.microsoft.com/office/powerpoint/2010/main" val="38457517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0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p>
        </p:txBody>
      </p:sp>
      <p:sp>
        <p:nvSpPr>
          <p:cNvPr id="2304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DECD00C-8184-49AE-BDAA-3FE0C27224AE}" type="slidenum">
              <a:rPr lang="it-IT" altLang="it-IT">
                <a:latin typeface="Calibri" panose="020F0502020204030204" pitchFamily="34" charset="0"/>
              </a:rPr>
              <a:pPr/>
              <a:t>43</a:t>
            </a:fld>
            <a:endParaRPr lang="it-IT" altLang="it-IT">
              <a:latin typeface="Calibri" panose="020F0502020204030204" pitchFamily="34" charset="0"/>
            </a:endParaRPr>
          </a:p>
        </p:txBody>
      </p:sp>
    </p:spTree>
    <p:extLst>
      <p:ext uri="{BB962C8B-B14F-4D97-AF65-F5344CB8AC3E}">
        <p14:creationId xmlns:p14="http://schemas.microsoft.com/office/powerpoint/2010/main" val="1774149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1DEAF31-9253-4320-8CEC-93886D36A947}" type="slidenum">
              <a:rPr lang="fr-FR" altLang="it-IT"/>
              <a:pPr eaLnBrk="1" hangingPunct="1"/>
              <a:t>13</a:t>
            </a:fld>
            <a:endParaRPr lang="fr-FR" altLang="it-IT"/>
          </a:p>
        </p:txBody>
      </p:sp>
      <p:sp>
        <p:nvSpPr>
          <p:cNvPr id="54275" name="Espace réservé de l'image des diapositives 1"/>
          <p:cNvSpPr>
            <a:spLocks noGrp="1" noRot="1" noChangeAspect="1" noTextEdit="1"/>
          </p:cNvSpPr>
          <p:nvPr>
            <p:ph type="sldImg"/>
          </p:nvPr>
        </p:nvSpPr>
        <p:spPr bwMode="auto">
          <a:xfrm>
            <a:off x="1146175" y="685800"/>
            <a:ext cx="4570413" cy="34274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6" name="Espace réservé des commentaires 2"/>
          <p:cNvSpPr>
            <a:spLocks noGrp="1"/>
          </p:cNvSpPr>
          <p:nvPr>
            <p:ph type="body" idx="1"/>
          </p:nvPr>
        </p:nvSpPr>
        <p:spPr bwMode="auto">
          <a:xfrm>
            <a:off x="914400" y="4343400"/>
            <a:ext cx="5029200" cy="4114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lIns="87466" tIns="43734" rIns="87466" bIns="43734" numCol="1" anchor="t" anchorCtr="0" compatLnSpc="1">
            <a:prstTxWarp prst="textNoShape">
              <a:avLst/>
            </a:prstTxWarp>
          </a:bodyPr>
          <a:lstStyle/>
          <a:p>
            <a:pPr eaLnBrk="1" hangingPunct="1"/>
            <a:endParaRPr lang="en-US" altLang="it-IT" smtClean="0">
              <a:latin typeface="Arial" panose="020B0604020202020204" pitchFamily="34" charset="0"/>
            </a:endParaRPr>
          </a:p>
        </p:txBody>
      </p:sp>
      <p:sp>
        <p:nvSpPr>
          <p:cNvPr id="54277" name="Espace réservé du numéro de diapositive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466" tIns="43734" rIns="87466" bIns="43734" anchor="b"/>
          <a:lstStyle>
            <a:lvl1pPr defTabSz="874713" eaLnBrk="0" hangingPunct="0">
              <a:defRPr>
                <a:solidFill>
                  <a:schemeClr val="tx1"/>
                </a:solidFill>
                <a:latin typeface="Arial" panose="020B0604020202020204" pitchFamily="34" charset="0"/>
                <a:cs typeface="Arial" panose="020B0604020202020204" pitchFamily="34" charset="0"/>
              </a:defRPr>
            </a:lvl1pPr>
            <a:lvl2pPr marL="742950" indent="-285750" defTabSz="874713" eaLnBrk="0" hangingPunct="0">
              <a:defRPr>
                <a:solidFill>
                  <a:schemeClr val="tx1"/>
                </a:solidFill>
                <a:latin typeface="Arial" panose="020B0604020202020204" pitchFamily="34" charset="0"/>
                <a:cs typeface="Arial" panose="020B0604020202020204" pitchFamily="34" charset="0"/>
              </a:defRPr>
            </a:lvl2pPr>
            <a:lvl3pPr marL="1143000" indent="-228600" defTabSz="874713" eaLnBrk="0" hangingPunct="0">
              <a:defRPr>
                <a:solidFill>
                  <a:schemeClr val="tx1"/>
                </a:solidFill>
                <a:latin typeface="Arial" panose="020B0604020202020204" pitchFamily="34" charset="0"/>
                <a:cs typeface="Arial" panose="020B0604020202020204" pitchFamily="34" charset="0"/>
              </a:defRPr>
            </a:lvl3pPr>
            <a:lvl4pPr marL="1600200" indent="-228600" defTabSz="874713" eaLnBrk="0" hangingPunct="0">
              <a:defRPr>
                <a:solidFill>
                  <a:schemeClr val="tx1"/>
                </a:solidFill>
                <a:latin typeface="Arial" panose="020B0604020202020204" pitchFamily="34" charset="0"/>
                <a:cs typeface="Arial" panose="020B0604020202020204" pitchFamily="34" charset="0"/>
              </a:defRPr>
            </a:lvl4pPr>
            <a:lvl5pPr marL="2057400" indent="-228600" defTabSz="874713" eaLnBrk="0" hangingPunct="0">
              <a:defRPr>
                <a:solidFill>
                  <a:schemeClr val="tx1"/>
                </a:solidFill>
                <a:latin typeface="Arial" panose="020B0604020202020204" pitchFamily="34" charset="0"/>
                <a:cs typeface="Arial" panose="020B0604020202020204" pitchFamily="34" charset="0"/>
              </a:defRPr>
            </a:lvl5pPr>
            <a:lvl6pPr marL="2514600" indent="-228600" defTabSz="8747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747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747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747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CDA17A69-C6AD-488B-8B48-EAE0C5EA745B}" type="slidenum">
              <a:rPr lang="fr-FR" altLang="it-IT" sz="1100">
                <a:latin typeface="Times" panose="02020603050405020304" pitchFamily="18" charset="0"/>
              </a:rPr>
              <a:pPr algn="r"/>
              <a:t>13</a:t>
            </a:fld>
            <a:endParaRPr lang="fr-FR" altLang="it-IT" sz="1100">
              <a:latin typeface="Times" panose="02020603050405020304" pitchFamily="18" charset="0"/>
            </a:endParaRPr>
          </a:p>
        </p:txBody>
      </p:sp>
    </p:spTree>
    <p:extLst>
      <p:ext uri="{BB962C8B-B14F-4D97-AF65-F5344CB8AC3E}">
        <p14:creationId xmlns:p14="http://schemas.microsoft.com/office/powerpoint/2010/main" val="3040323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C52CE3C-C52C-4027-BCD1-04513883BEBF}" type="slidenum">
              <a:rPr lang="fr-FR" altLang="it-IT"/>
              <a:pPr eaLnBrk="1" hangingPunct="1"/>
              <a:t>15</a:t>
            </a:fld>
            <a:endParaRPr lang="fr-FR" altLang="it-IT"/>
          </a:p>
        </p:txBody>
      </p:sp>
      <p:sp>
        <p:nvSpPr>
          <p:cNvPr id="552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00"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it-IT" smtClean="0">
              <a:latin typeface="Arial" panose="020B0604020202020204" pitchFamily="34" charset="0"/>
            </a:endParaRPr>
          </a:p>
        </p:txBody>
      </p:sp>
    </p:spTree>
    <p:extLst>
      <p:ext uri="{BB962C8B-B14F-4D97-AF65-F5344CB8AC3E}">
        <p14:creationId xmlns:p14="http://schemas.microsoft.com/office/powerpoint/2010/main" val="204992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89A0FF6-F6E2-4E54-AE47-BCA0D2881EC2}" type="slidenum">
              <a:rPr lang="en-US" altLang="ko-KR">
                <a:latin typeface="Calibri" panose="020F0502020204030204" pitchFamily="34" charset="0"/>
              </a:rPr>
              <a:pPr eaLnBrk="1" hangingPunct="1"/>
              <a:t>18</a:t>
            </a:fld>
            <a:endParaRPr lang="en-US" altLang="ko-KR">
              <a:latin typeface="Calibri" panose="020F0502020204030204" pitchFamily="34" charset="0"/>
            </a:endParaRPr>
          </a:p>
        </p:txBody>
      </p:sp>
      <p:sp>
        <p:nvSpPr>
          <p:cNvPr id="563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smtClean="0"/>
          </a:p>
        </p:txBody>
      </p:sp>
    </p:spTree>
    <p:extLst>
      <p:ext uri="{BB962C8B-B14F-4D97-AF65-F5344CB8AC3E}">
        <p14:creationId xmlns:p14="http://schemas.microsoft.com/office/powerpoint/2010/main" val="3310023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DC39B45-F677-42A2-A235-DB17A3E98D48}" type="slidenum">
              <a:rPr lang="en-US" altLang="ko-KR">
                <a:latin typeface="Calibri" panose="020F0502020204030204" pitchFamily="34" charset="0"/>
              </a:rPr>
              <a:pPr eaLnBrk="1" hangingPunct="1"/>
              <a:t>19</a:t>
            </a:fld>
            <a:endParaRPr lang="en-US" altLang="ko-KR">
              <a:latin typeface="Calibri" panose="020F0502020204030204" pitchFamily="34" charset="0"/>
            </a:endParaRPr>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ko-KR" smtClean="0"/>
              <a:t>Micrometa</a:t>
            </a:r>
            <a:r>
              <a:rPr lang="ko-KR" altLang="en-US" smtClean="0"/>
              <a:t>도 추가</a:t>
            </a:r>
          </a:p>
        </p:txBody>
      </p:sp>
    </p:spTree>
    <p:extLst>
      <p:ext uri="{BB962C8B-B14F-4D97-AF65-F5344CB8AC3E}">
        <p14:creationId xmlns:p14="http://schemas.microsoft.com/office/powerpoint/2010/main" val="577384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E0C3349-77C0-4F8B-A12A-31DC0F096ECC}" type="slidenum">
              <a:rPr lang="fr-FR" altLang="it-IT"/>
              <a:pPr eaLnBrk="1" hangingPunct="1"/>
              <a:t>24</a:t>
            </a:fld>
            <a:endParaRPr lang="fr-FR" altLang="it-IT"/>
          </a:p>
        </p:txBody>
      </p:sp>
      <p:sp>
        <p:nvSpPr>
          <p:cNvPr id="593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6"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it-IT" smtClean="0">
              <a:latin typeface="Arial" panose="020B0604020202020204" pitchFamily="34" charset="0"/>
            </a:endParaRPr>
          </a:p>
        </p:txBody>
      </p:sp>
    </p:spTree>
    <p:extLst>
      <p:ext uri="{BB962C8B-B14F-4D97-AF65-F5344CB8AC3E}">
        <p14:creationId xmlns:p14="http://schemas.microsoft.com/office/powerpoint/2010/main" val="2423264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0FEA2BCE-09B9-4B5A-8143-0EADDF338A98}" type="slidenum">
              <a:rPr lang="it-IT" smtClean="0"/>
              <a:t>39</a:t>
            </a:fld>
            <a:endParaRPr lang="it-IT"/>
          </a:p>
        </p:txBody>
      </p:sp>
    </p:spTree>
    <p:extLst>
      <p:ext uri="{BB962C8B-B14F-4D97-AF65-F5344CB8AC3E}">
        <p14:creationId xmlns:p14="http://schemas.microsoft.com/office/powerpoint/2010/main" val="2955470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Segnaposto note 2"/>
          <p:cNvSpPr>
            <a:spLocks noGrp="1"/>
          </p:cNvSpPr>
          <p:nvPr>
            <p:ph type="body" idx="1"/>
          </p:nvPr>
        </p:nvSpPr>
        <p:spPr/>
        <p:txBody>
          <a:bodyPr>
            <a:normAutofit fontScale="92500" lnSpcReduction="10000"/>
          </a:bodyPr>
          <a:lstStyle/>
          <a:p>
            <a:pPr>
              <a:defRPr/>
            </a:pPr>
            <a:r>
              <a:rPr lang="en-US" b="1" dirty="0" smtClean="0"/>
              <a:t>Figure 3.  MRI studies imaging </a:t>
            </a:r>
            <a:r>
              <a:rPr lang="en-US" b="1" dirty="0" err="1" smtClean="0"/>
              <a:t>amyloid</a:t>
            </a:r>
            <a:r>
              <a:rPr lang="en-US" b="1" dirty="0" smtClean="0"/>
              <a:t> plaques </a:t>
            </a:r>
            <a:r>
              <a:rPr lang="en-US" b="1" i="1" dirty="0" smtClean="0"/>
              <a:t>in vivo</a:t>
            </a:r>
            <a:r>
              <a:rPr lang="en-US" b="1" dirty="0" smtClean="0"/>
              <a:t>.</a:t>
            </a:r>
          </a:p>
          <a:p>
            <a:pPr>
              <a:defRPr/>
            </a:pPr>
            <a:r>
              <a:rPr lang="en-US" dirty="0" smtClean="0"/>
              <a:t>(</a:t>
            </a:r>
            <a:r>
              <a:rPr lang="en-US" b="1" dirty="0" smtClean="0"/>
              <a:t>A</a:t>
            </a:r>
            <a:r>
              <a:rPr lang="en-US" dirty="0" smtClean="0"/>
              <a:t>) </a:t>
            </a:r>
            <a:r>
              <a:rPr lang="en-US" dirty="0" err="1" smtClean="0"/>
              <a:t>Wadghiri</a:t>
            </a:r>
            <a:r>
              <a:rPr lang="en-US" dirty="0" smtClean="0"/>
              <a:t> </a:t>
            </a:r>
            <a:r>
              <a:rPr lang="en-US" i="1" dirty="0" smtClean="0"/>
              <a:t>et al</a:t>
            </a:r>
            <a:r>
              <a:rPr lang="en-US" dirty="0" smtClean="0"/>
              <a:t>. observed punctuate change in MRI signal using gadolinium or an iron </a:t>
            </a:r>
            <a:r>
              <a:rPr lang="en-US" dirty="0" err="1" smtClean="0"/>
              <a:t>nanoparticle</a:t>
            </a:r>
            <a:r>
              <a:rPr lang="en-US" dirty="0" smtClean="0"/>
              <a:t> bound to </a:t>
            </a:r>
            <a:r>
              <a:rPr lang="en-US" dirty="0" err="1" smtClean="0"/>
              <a:t>amyloid</a:t>
            </a:r>
            <a:r>
              <a:rPr lang="en-US" dirty="0" smtClean="0"/>
              <a:t> (A) as the MRI-sensitive plaque </a:t>
            </a:r>
            <a:r>
              <a:rPr lang="en-US" dirty="0" err="1" smtClean="0"/>
              <a:t>ligand</a:t>
            </a:r>
            <a:r>
              <a:rPr lang="en-US" dirty="0" smtClean="0"/>
              <a:t>. Because this </a:t>
            </a:r>
            <a:r>
              <a:rPr lang="en-US" dirty="0" err="1" smtClean="0"/>
              <a:t>ligand</a:t>
            </a:r>
            <a:r>
              <a:rPr lang="en-US" dirty="0" smtClean="0"/>
              <a:t> does not naturally penetrate the blood–brain barrier, it needs to be co-administered with </a:t>
            </a:r>
            <a:r>
              <a:rPr lang="en-US" dirty="0" err="1" smtClean="0"/>
              <a:t>mannitol</a:t>
            </a:r>
            <a:r>
              <a:rPr lang="en-US" dirty="0" smtClean="0"/>
              <a:t>. Reproduced with permission from reference 34 © (2003) John Wiley and Sons, Inc. (</a:t>
            </a:r>
            <a:r>
              <a:rPr lang="en-US" b="1" dirty="0" smtClean="0"/>
              <a:t>B</a:t>
            </a:r>
            <a:r>
              <a:rPr lang="en-US" dirty="0" smtClean="0"/>
              <a:t>) </a:t>
            </a:r>
            <a:r>
              <a:rPr lang="en-US" dirty="0" err="1" smtClean="0"/>
              <a:t>Helpern</a:t>
            </a:r>
            <a:r>
              <a:rPr lang="en-US" dirty="0" smtClean="0"/>
              <a:t> </a:t>
            </a:r>
            <a:r>
              <a:rPr lang="en-US" i="1" dirty="0" smtClean="0"/>
              <a:t>et al</a:t>
            </a:r>
            <a:r>
              <a:rPr lang="en-US" dirty="0" smtClean="0"/>
              <a:t>. observed an average change in MRI signal measured from general regions such as the </a:t>
            </a:r>
            <a:r>
              <a:rPr lang="en-US" dirty="0" err="1" smtClean="0"/>
              <a:t>hippocampal</a:t>
            </a:r>
            <a:r>
              <a:rPr lang="en-US" dirty="0" smtClean="0"/>
              <a:t> formation. The left panel is an image from a wild-type mouse, and the right panel is an image from a mouse that was </a:t>
            </a:r>
            <a:r>
              <a:rPr lang="en-US" dirty="0" err="1" smtClean="0"/>
              <a:t>transgenically</a:t>
            </a:r>
            <a:r>
              <a:rPr lang="en-US" dirty="0" smtClean="0"/>
              <a:t> engineered to induce </a:t>
            </a:r>
            <a:r>
              <a:rPr lang="en-US" dirty="0" err="1" smtClean="0"/>
              <a:t>amyloid</a:t>
            </a:r>
            <a:r>
              <a:rPr lang="en-US" dirty="0" smtClean="0"/>
              <a:t> plaque deposition. Reproduced with permission from reference 31 © (2004) John Wiley and Sons, Inc. VH, ventral hippocampus. (</a:t>
            </a:r>
            <a:r>
              <a:rPr lang="en-US" b="1" dirty="0" smtClean="0"/>
              <a:t>C</a:t>
            </a:r>
            <a:r>
              <a:rPr lang="en-US" dirty="0" smtClean="0"/>
              <a:t>) Jack </a:t>
            </a:r>
            <a:r>
              <a:rPr lang="en-US" i="1" dirty="0" smtClean="0"/>
              <a:t>et al</a:t>
            </a:r>
            <a:r>
              <a:rPr lang="en-US" dirty="0" smtClean="0"/>
              <a:t>. observed punctuate changes in the mouse brain that matched the size and location of </a:t>
            </a:r>
            <a:r>
              <a:rPr lang="en-US" dirty="0" err="1" smtClean="0"/>
              <a:t>amyloid</a:t>
            </a:r>
            <a:r>
              <a:rPr lang="en-US" dirty="0" smtClean="0"/>
              <a:t> plaques. The upper panel is an MRI image from a live transgenic mouse. The middle panel is an MRI image from the same mouse after death. The lower panel is a histological image using anti-</a:t>
            </a:r>
            <a:r>
              <a:rPr lang="en-US" dirty="0" err="1" smtClean="0"/>
              <a:t>amyloid</a:t>
            </a:r>
            <a:r>
              <a:rPr lang="en-US" dirty="0" smtClean="0"/>
              <a:t> markers. Reproduced with permission from reference 32 © (2004) John Wiley and Sons, Inc. (</a:t>
            </a:r>
            <a:r>
              <a:rPr lang="en-US" i="1" dirty="0" smtClean="0"/>
              <a:t>D</a:t>
            </a:r>
            <a:r>
              <a:rPr lang="en-US" dirty="0" smtClean="0"/>
              <a:t>) </a:t>
            </a:r>
            <a:r>
              <a:rPr lang="en-US" dirty="0" err="1" smtClean="0"/>
              <a:t>Vanhoutte</a:t>
            </a:r>
            <a:r>
              <a:rPr lang="en-US" dirty="0" smtClean="0"/>
              <a:t> </a:t>
            </a:r>
            <a:r>
              <a:rPr lang="en-US" i="1" dirty="0" smtClean="0"/>
              <a:t>et al</a:t>
            </a:r>
            <a:r>
              <a:rPr lang="en-US" dirty="0" smtClean="0"/>
              <a:t>. also observed punctuate changes in the mouse brain that matched the size of </a:t>
            </a:r>
            <a:r>
              <a:rPr lang="en-US" dirty="0" err="1" smtClean="0"/>
              <a:t>amyloid</a:t>
            </a:r>
            <a:r>
              <a:rPr lang="en-US" dirty="0" smtClean="0"/>
              <a:t> plaques. The left panel is from a wild-type mouse, and the right panel is from a transgenic mouse. Reproduced with permission from reference 33 © (2005) John Wiley and Sons, Inc. (</a:t>
            </a:r>
            <a:r>
              <a:rPr lang="en-US" b="1" dirty="0" smtClean="0"/>
              <a:t>E</a:t>
            </a:r>
            <a:r>
              <a:rPr lang="en-US" dirty="0" smtClean="0"/>
              <a:t>) Higuchi </a:t>
            </a:r>
            <a:r>
              <a:rPr lang="en-US" i="1" dirty="0" smtClean="0"/>
              <a:t>et al</a:t>
            </a:r>
            <a:r>
              <a:rPr lang="en-US" dirty="0" smtClean="0"/>
              <a:t>. used the </a:t>
            </a:r>
            <a:r>
              <a:rPr lang="en-US" baseline="30000" dirty="0" smtClean="0"/>
              <a:t>19</a:t>
            </a:r>
            <a:r>
              <a:rPr lang="en-US" dirty="0" smtClean="0"/>
              <a:t>F-containing </a:t>
            </a:r>
            <a:r>
              <a:rPr lang="en-US" dirty="0" err="1" smtClean="0"/>
              <a:t>ligand</a:t>
            </a:r>
            <a:r>
              <a:rPr lang="en-US" dirty="0" smtClean="0"/>
              <a:t> (E,E)-1-fluoro-2,5-bis(3-hydroxycarbonyl-4-hydroxy)</a:t>
            </a:r>
            <a:r>
              <a:rPr lang="en-US" dirty="0" err="1" smtClean="0"/>
              <a:t>styrylbenzene</a:t>
            </a:r>
            <a:r>
              <a:rPr lang="en-US" dirty="0" smtClean="0"/>
              <a:t>, which binds </a:t>
            </a:r>
            <a:r>
              <a:rPr lang="en-US" dirty="0" err="1" smtClean="0"/>
              <a:t>amyloid</a:t>
            </a:r>
            <a:r>
              <a:rPr lang="en-US" dirty="0" smtClean="0"/>
              <a:t> plaques and </a:t>
            </a:r>
            <a:r>
              <a:rPr lang="en-US" dirty="0" err="1" smtClean="0"/>
              <a:t>neurofibrillary</a:t>
            </a:r>
            <a:r>
              <a:rPr lang="en-US" dirty="0" smtClean="0"/>
              <a:t> tangles. The left panel is a </a:t>
            </a:r>
            <a:r>
              <a:rPr lang="en-US" baseline="30000" dirty="0" smtClean="0"/>
              <a:t>19</a:t>
            </a:r>
            <a:r>
              <a:rPr lang="en-US" dirty="0" smtClean="0"/>
              <a:t>F-MRI image from a live transgenic mouse. The right panel is a histological image using anti-</a:t>
            </a:r>
            <a:r>
              <a:rPr lang="en-US" dirty="0" err="1" smtClean="0"/>
              <a:t>amyloid</a:t>
            </a:r>
            <a:r>
              <a:rPr lang="en-US" dirty="0" smtClean="0"/>
              <a:t> markers. Reproduced with permission from reference 30 © (2005) Nature Publishing Group.</a:t>
            </a:r>
          </a:p>
          <a:p>
            <a:pPr>
              <a:defRPr/>
            </a:pPr>
            <a:endParaRPr lang="en-US" dirty="0"/>
          </a:p>
        </p:txBody>
      </p:sp>
      <p:sp>
        <p:nvSpPr>
          <p:cNvPr id="4" name="Segnaposto numero diapositiva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E9EE877-8F2D-4599-A5E1-9E87EA387C4C}" type="slidenum">
              <a:rPr lang="en-US" altLang="it-IT">
                <a:latin typeface="Calibri" panose="020F0502020204030204" pitchFamily="34" charset="0"/>
              </a:rPr>
              <a:pPr eaLnBrk="1" hangingPunct="1"/>
              <a:t>40</a:t>
            </a:fld>
            <a:endParaRPr lang="en-US" altLang="it-IT">
              <a:latin typeface="Calibri" panose="020F0502020204030204" pitchFamily="34" charset="0"/>
            </a:endParaRPr>
          </a:p>
        </p:txBody>
      </p:sp>
    </p:spTree>
    <p:extLst>
      <p:ext uri="{BB962C8B-B14F-4D97-AF65-F5344CB8AC3E}">
        <p14:creationId xmlns:p14="http://schemas.microsoft.com/office/powerpoint/2010/main" val="3600056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0FEA2BCE-09B9-4B5A-8143-0EADDF338A98}" type="slidenum">
              <a:rPr lang="it-IT" smtClean="0"/>
              <a:t>41</a:t>
            </a:fld>
            <a:endParaRPr lang="it-IT"/>
          </a:p>
        </p:txBody>
      </p:sp>
    </p:spTree>
    <p:extLst>
      <p:ext uri="{BB962C8B-B14F-4D97-AF65-F5344CB8AC3E}">
        <p14:creationId xmlns:p14="http://schemas.microsoft.com/office/powerpoint/2010/main" val="498433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smtClean="0"/>
              <a:t>Fare clic per modificare lo stile del titolo</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E43C43B4-A9D3-4555-BE2D-4023B4F74D50}" type="datetimeFigureOut">
              <a:rPr lang="it-IT" smtClean="0"/>
              <a:t>09/02/2018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EB32F0C-C535-49A0-8B64-7574C2A47265}" type="slidenum">
              <a:rPr lang="it-IT" smtClean="0"/>
              <a:t>‹N›</a:t>
            </a:fld>
            <a:endParaRPr lang="it-IT"/>
          </a:p>
        </p:txBody>
      </p:sp>
    </p:spTree>
    <p:extLst>
      <p:ext uri="{BB962C8B-B14F-4D97-AF65-F5344CB8AC3E}">
        <p14:creationId xmlns:p14="http://schemas.microsoft.com/office/powerpoint/2010/main" val="39530724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E43C43B4-A9D3-4555-BE2D-4023B4F74D50}" type="datetimeFigureOut">
              <a:rPr lang="it-IT" smtClean="0"/>
              <a:t>09/02/2018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EB32F0C-C535-49A0-8B64-7574C2A47265}" type="slidenum">
              <a:rPr lang="it-IT" smtClean="0"/>
              <a:t>‹N›</a:t>
            </a:fld>
            <a:endParaRPr lang="it-IT"/>
          </a:p>
        </p:txBody>
      </p:sp>
    </p:spTree>
    <p:extLst>
      <p:ext uri="{BB962C8B-B14F-4D97-AF65-F5344CB8AC3E}">
        <p14:creationId xmlns:p14="http://schemas.microsoft.com/office/powerpoint/2010/main" val="3204113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E43C43B4-A9D3-4555-BE2D-4023B4F74D50}" type="datetimeFigureOut">
              <a:rPr lang="it-IT" smtClean="0"/>
              <a:t>09/02/2018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EB32F0C-C535-49A0-8B64-7574C2A47265}" type="slidenum">
              <a:rPr lang="it-IT" smtClean="0"/>
              <a:t>‹N›</a:t>
            </a:fld>
            <a:endParaRPr lang="it-IT"/>
          </a:p>
        </p:txBody>
      </p:sp>
    </p:spTree>
    <p:extLst>
      <p:ext uri="{BB962C8B-B14F-4D97-AF65-F5344CB8AC3E}">
        <p14:creationId xmlns:p14="http://schemas.microsoft.com/office/powerpoint/2010/main" val="624709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E43C43B4-A9D3-4555-BE2D-4023B4F74D50}" type="datetimeFigureOut">
              <a:rPr lang="it-IT" smtClean="0"/>
              <a:t>09/02/2018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EB32F0C-C535-49A0-8B64-7574C2A47265}" type="slidenum">
              <a:rPr lang="it-IT" smtClean="0"/>
              <a:t>‹N›</a:t>
            </a:fld>
            <a:endParaRPr lang="it-IT"/>
          </a:p>
        </p:txBody>
      </p:sp>
    </p:spTree>
    <p:extLst>
      <p:ext uri="{BB962C8B-B14F-4D97-AF65-F5344CB8AC3E}">
        <p14:creationId xmlns:p14="http://schemas.microsoft.com/office/powerpoint/2010/main" val="1760288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E43C43B4-A9D3-4555-BE2D-4023B4F74D50}" type="datetimeFigureOut">
              <a:rPr lang="it-IT" smtClean="0"/>
              <a:t>09/02/2018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EB32F0C-C535-49A0-8B64-7574C2A47265}" type="slidenum">
              <a:rPr lang="it-IT" smtClean="0"/>
              <a:t>‹N›</a:t>
            </a:fld>
            <a:endParaRPr lang="it-IT"/>
          </a:p>
        </p:txBody>
      </p:sp>
    </p:spTree>
    <p:extLst>
      <p:ext uri="{BB962C8B-B14F-4D97-AF65-F5344CB8AC3E}">
        <p14:creationId xmlns:p14="http://schemas.microsoft.com/office/powerpoint/2010/main" val="1059371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E43C43B4-A9D3-4555-BE2D-4023B4F74D50}" type="datetimeFigureOut">
              <a:rPr lang="it-IT" smtClean="0"/>
              <a:t>09/02/2018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8EB32F0C-C535-49A0-8B64-7574C2A47265}" type="slidenum">
              <a:rPr lang="it-IT" smtClean="0"/>
              <a:t>‹N›</a:t>
            </a:fld>
            <a:endParaRPr lang="it-IT"/>
          </a:p>
        </p:txBody>
      </p:sp>
    </p:spTree>
    <p:extLst>
      <p:ext uri="{BB962C8B-B14F-4D97-AF65-F5344CB8AC3E}">
        <p14:creationId xmlns:p14="http://schemas.microsoft.com/office/powerpoint/2010/main" val="4191775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E43C43B4-A9D3-4555-BE2D-4023B4F74D50}" type="datetimeFigureOut">
              <a:rPr lang="it-IT" smtClean="0"/>
              <a:t>09/02/2018</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8EB32F0C-C535-49A0-8B64-7574C2A47265}" type="slidenum">
              <a:rPr lang="it-IT" smtClean="0"/>
              <a:t>‹N›</a:t>
            </a:fld>
            <a:endParaRPr lang="it-IT"/>
          </a:p>
        </p:txBody>
      </p:sp>
    </p:spTree>
    <p:extLst>
      <p:ext uri="{BB962C8B-B14F-4D97-AF65-F5344CB8AC3E}">
        <p14:creationId xmlns:p14="http://schemas.microsoft.com/office/powerpoint/2010/main" val="2157367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E43C43B4-A9D3-4555-BE2D-4023B4F74D50}" type="datetimeFigureOut">
              <a:rPr lang="it-IT" smtClean="0"/>
              <a:t>09/02/2018</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8EB32F0C-C535-49A0-8B64-7574C2A47265}" type="slidenum">
              <a:rPr lang="it-IT" smtClean="0"/>
              <a:t>‹N›</a:t>
            </a:fld>
            <a:endParaRPr lang="it-IT"/>
          </a:p>
        </p:txBody>
      </p:sp>
    </p:spTree>
    <p:extLst>
      <p:ext uri="{BB962C8B-B14F-4D97-AF65-F5344CB8AC3E}">
        <p14:creationId xmlns:p14="http://schemas.microsoft.com/office/powerpoint/2010/main" val="990506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3C43B4-A9D3-4555-BE2D-4023B4F74D50}" type="datetimeFigureOut">
              <a:rPr lang="it-IT" smtClean="0"/>
              <a:t>09/02/2018</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8EB32F0C-C535-49A0-8B64-7574C2A47265}" type="slidenum">
              <a:rPr lang="it-IT" smtClean="0"/>
              <a:t>‹N›</a:t>
            </a:fld>
            <a:endParaRPr lang="it-IT"/>
          </a:p>
        </p:txBody>
      </p:sp>
    </p:spTree>
    <p:extLst>
      <p:ext uri="{BB962C8B-B14F-4D97-AF65-F5344CB8AC3E}">
        <p14:creationId xmlns:p14="http://schemas.microsoft.com/office/powerpoint/2010/main" val="1946779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smtClean="0"/>
              <a:t>Fare clic per modificare lo stile del titolo</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E43C43B4-A9D3-4555-BE2D-4023B4F74D50}" type="datetimeFigureOut">
              <a:rPr lang="it-IT" smtClean="0"/>
              <a:t>09/02/2018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8EB32F0C-C535-49A0-8B64-7574C2A47265}" type="slidenum">
              <a:rPr lang="it-IT" smtClean="0"/>
              <a:t>‹N›</a:t>
            </a:fld>
            <a:endParaRPr lang="it-IT"/>
          </a:p>
        </p:txBody>
      </p:sp>
    </p:spTree>
    <p:extLst>
      <p:ext uri="{BB962C8B-B14F-4D97-AF65-F5344CB8AC3E}">
        <p14:creationId xmlns:p14="http://schemas.microsoft.com/office/powerpoint/2010/main" val="860230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E43C43B4-A9D3-4555-BE2D-4023B4F74D50}" type="datetimeFigureOut">
              <a:rPr lang="it-IT" smtClean="0"/>
              <a:t>09/02/2018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8EB32F0C-C535-49A0-8B64-7574C2A47265}" type="slidenum">
              <a:rPr lang="it-IT" smtClean="0"/>
              <a:t>‹N›</a:t>
            </a:fld>
            <a:endParaRPr lang="it-IT"/>
          </a:p>
        </p:txBody>
      </p:sp>
    </p:spTree>
    <p:extLst>
      <p:ext uri="{BB962C8B-B14F-4D97-AF65-F5344CB8AC3E}">
        <p14:creationId xmlns:p14="http://schemas.microsoft.com/office/powerpoint/2010/main" val="34137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3C43B4-A9D3-4555-BE2D-4023B4F74D50}" type="datetimeFigureOut">
              <a:rPr lang="it-IT" smtClean="0"/>
              <a:t>09/02/2018</a:t>
            </a:fld>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B32F0C-C535-49A0-8B64-7574C2A47265}" type="slidenum">
              <a:rPr lang="it-IT" smtClean="0"/>
              <a:t>‹N›</a:t>
            </a:fld>
            <a:endParaRPr lang="it-IT"/>
          </a:p>
        </p:txBody>
      </p:sp>
    </p:spTree>
    <p:extLst>
      <p:ext uri="{BB962C8B-B14F-4D97-AF65-F5344CB8AC3E}">
        <p14:creationId xmlns:p14="http://schemas.microsoft.com/office/powerpoint/2010/main" val="8681833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2.xml"/><Relationship Id="rId7"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oleObject" Target="../embeddings/oleObject1.bin"/><Relationship Id="rId10" Type="http://schemas.openxmlformats.org/officeDocument/2006/relationships/image" Target="../media/image21.emf"/><Relationship Id="rId4" Type="http://schemas.openxmlformats.org/officeDocument/2006/relationships/image" Target="../media/image19.jpeg"/><Relationship Id="rId9" Type="http://schemas.openxmlformats.org/officeDocument/2006/relationships/image" Target="../media/image20.emf"/></Relationships>
</file>

<file path=ppt/slides/_rels/slide14.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png"/><Relationship Id="rId1" Type="http://schemas.openxmlformats.org/officeDocument/2006/relationships/slideLayout" Target="../slideLayouts/slideLayout6.xml"/><Relationship Id="rId5" Type="http://schemas.openxmlformats.org/officeDocument/2006/relationships/image" Target="../media/image26.wmf"/><Relationship Id="rId4" Type="http://schemas.openxmlformats.org/officeDocument/2006/relationships/image" Target="../media/image25.wmf"/></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81.jpeg"/></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jpeg"/><Relationship Id="rId3" Type="http://schemas.openxmlformats.org/officeDocument/2006/relationships/image" Target="../media/image83.jpeg"/><Relationship Id="rId7" Type="http://schemas.openxmlformats.org/officeDocument/2006/relationships/image" Target="../media/image87.png"/><Relationship Id="rId12" Type="http://schemas.openxmlformats.org/officeDocument/2006/relationships/image" Target="../media/image92.png"/><Relationship Id="rId2" Type="http://schemas.openxmlformats.org/officeDocument/2006/relationships/notesSlide" Target="../notesSlides/notesSlide10.xml"/><Relationship Id="rId16"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jpeg"/><Relationship Id="rId15" Type="http://schemas.openxmlformats.org/officeDocument/2006/relationships/image" Target="../media/image95.jpe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 Id="rId14" Type="http://schemas.openxmlformats.org/officeDocument/2006/relationships/image" Target="../media/image94.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Immagin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Immagine 4" descr="isc.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5963" y="6342063"/>
            <a:ext cx="8636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5304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887767" y="994299"/>
            <a:ext cx="7226423" cy="1600438"/>
          </a:xfrm>
          <a:prstGeom prst="rect">
            <a:avLst/>
          </a:prstGeom>
          <a:noFill/>
        </p:spPr>
        <p:txBody>
          <a:bodyPr wrap="square" rtlCol="0">
            <a:spAutoFit/>
          </a:bodyPr>
          <a:lstStyle/>
          <a:p>
            <a:r>
              <a:rPr lang="it-IT" sz="1400" dirty="0" smtClean="0"/>
              <a:t>I mezzi di contrasto extracellulari viaggiano attraverso il sistema circolatorio e passano nel fluido interstiziale, ma non penetrano nella cellula.  Danno luogo ad un rapido rilassamento dell'acqua extracellulare e ad una diffusione di ioni H+ attraverso la membrana cellulare così veloce da indurre un rilassamento anche dell'acqua all'interno della cellula. I tumori hanno una vascolarizzazione maggiore dei tessuti sani e quindi ricevono una maggiore quantità di contrasto rispetto ai tessuti sani.  Di conseguenza, maggiore è la vascolarizzazione maggiore è il cambiamento in T1 e maggiore è il contrasto.</a:t>
            </a:r>
            <a:endParaRPr lang="it-IT" sz="1400" dirty="0"/>
          </a:p>
        </p:txBody>
      </p:sp>
      <p:pic>
        <p:nvPicPr>
          <p:cNvPr id="5" name="Immagine 4" descr="https://www.cis.rit.edu/htbooks/mri/chap-8/images/tumor-vas.jpg"/>
          <p:cNvPicPr/>
          <p:nvPr/>
        </p:nvPicPr>
        <p:blipFill>
          <a:blip r:embed="rId2">
            <a:extLst>
              <a:ext uri="{28A0092B-C50C-407E-A947-70E740481C1C}">
                <a14:useLocalDpi xmlns:a14="http://schemas.microsoft.com/office/drawing/2010/main" val="0"/>
              </a:ext>
            </a:extLst>
          </a:blip>
          <a:srcRect/>
          <a:stretch>
            <a:fillRect/>
          </a:stretch>
        </p:blipFill>
        <p:spPr bwMode="auto">
          <a:xfrm>
            <a:off x="694158" y="2726004"/>
            <a:ext cx="3676650" cy="2924175"/>
          </a:xfrm>
          <a:prstGeom prst="rect">
            <a:avLst/>
          </a:prstGeom>
          <a:noFill/>
          <a:ln>
            <a:noFill/>
          </a:ln>
        </p:spPr>
      </p:pic>
      <p:grpSp>
        <p:nvGrpSpPr>
          <p:cNvPr id="6" name="Gruppo 5"/>
          <p:cNvGrpSpPr/>
          <p:nvPr/>
        </p:nvGrpSpPr>
        <p:grpSpPr>
          <a:xfrm>
            <a:off x="0" y="44624"/>
            <a:ext cx="9144000" cy="6768731"/>
            <a:chOff x="0" y="44624"/>
            <a:chExt cx="9144000" cy="6768731"/>
          </a:xfrm>
        </p:grpSpPr>
        <p:grpSp>
          <p:nvGrpSpPr>
            <p:cNvPr id="7" name="Gruppo 3"/>
            <p:cNvGrpSpPr/>
            <p:nvPr/>
          </p:nvGrpSpPr>
          <p:grpSpPr>
            <a:xfrm>
              <a:off x="0" y="6545480"/>
              <a:ext cx="9144000" cy="267875"/>
              <a:chOff x="0" y="6545480"/>
              <a:chExt cx="9144000" cy="267875"/>
            </a:xfrm>
          </p:grpSpPr>
          <p:sp>
            <p:nvSpPr>
              <p:cNvPr id="11" name="Rectangle 36"/>
              <p:cNvSpPr/>
              <p:nvPr/>
            </p:nvSpPr>
            <p:spPr>
              <a:xfrm>
                <a:off x="0" y="6545480"/>
                <a:ext cx="1643042" cy="2678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ctangle 37"/>
              <p:cNvSpPr/>
              <p:nvPr/>
            </p:nvSpPr>
            <p:spPr>
              <a:xfrm>
                <a:off x="1714480" y="6545480"/>
                <a:ext cx="7429520" cy="26787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8" name="Gruppo 7"/>
            <p:cNvGrpSpPr/>
            <p:nvPr/>
          </p:nvGrpSpPr>
          <p:grpSpPr>
            <a:xfrm>
              <a:off x="0" y="44624"/>
              <a:ext cx="9144000" cy="285628"/>
              <a:chOff x="0" y="44624"/>
              <a:chExt cx="9144000" cy="285628"/>
            </a:xfrm>
          </p:grpSpPr>
          <p:sp>
            <p:nvSpPr>
              <p:cNvPr id="9" name="Rectangle 13"/>
              <p:cNvSpPr/>
              <p:nvPr/>
            </p:nvSpPr>
            <p:spPr bwMode="auto">
              <a:xfrm>
                <a:off x="1714500" y="44624"/>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it-IT" dirty="0" err="1" smtClean="0">
                    <a:solidFill>
                      <a:schemeClr val="bg1"/>
                    </a:solidFill>
                    <a:latin typeface="Comic Sans MS" panose="030F0702030302020204" pitchFamily="66" charset="0"/>
                    <a:cs typeface="Arial" pitchFamily="34" charset="0"/>
                  </a:rPr>
                  <a:t>Molecular</a:t>
                </a:r>
                <a:r>
                  <a:rPr lang="it-IT" dirty="0" smtClean="0">
                    <a:solidFill>
                      <a:schemeClr val="bg1"/>
                    </a:solidFill>
                    <a:latin typeface="Comic Sans MS" panose="030F0702030302020204" pitchFamily="66" charset="0"/>
                    <a:cs typeface="Arial" pitchFamily="34" charset="0"/>
                  </a:rPr>
                  <a:t> </a:t>
                </a:r>
                <a:r>
                  <a:rPr lang="it-IT" dirty="0" err="1" smtClean="0">
                    <a:solidFill>
                      <a:schemeClr val="bg1"/>
                    </a:solidFill>
                    <a:latin typeface="Comic Sans MS" panose="030F0702030302020204" pitchFamily="66" charset="0"/>
                    <a:cs typeface="Arial" pitchFamily="34" charset="0"/>
                  </a:rPr>
                  <a:t>imaging</a:t>
                </a:r>
                <a:endParaRPr lang="it-IT" dirty="0">
                  <a:solidFill>
                    <a:schemeClr val="bg1"/>
                  </a:solidFill>
                  <a:latin typeface="Comic Sans MS" panose="030F0702030302020204" pitchFamily="66" charset="0"/>
                  <a:cs typeface="Arial" pitchFamily="34" charset="0"/>
                </a:endParaRPr>
              </a:p>
            </p:txBody>
          </p:sp>
          <p:sp>
            <p:nvSpPr>
              <p:cNvPr id="10" name="Rectangle 12"/>
              <p:cNvSpPr/>
              <p:nvPr/>
            </p:nvSpPr>
            <p:spPr bwMode="auto">
              <a:xfrm>
                <a:off x="0" y="44624"/>
                <a:ext cx="1643042" cy="2856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b="1" dirty="0">
                    <a:latin typeface="Comic Sans MS" pitchFamily="66" charset="0"/>
                  </a:rPr>
                  <a:t>5</a:t>
                </a:r>
                <a:r>
                  <a:rPr lang="it-IT" b="1" dirty="0" smtClean="0">
                    <a:latin typeface="Comic Sans MS" pitchFamily="66" charset="0"/>
                  </a:rPr>
                  <a:t>.</a:t>
                </a:r>
                <a:endParaRPr lang="it-IT" b="1" dirty="0">
                  <a:latin typeface="Comic Sans MS" pitchFamily="66" charset="0"/>
                </a:endParaRPr>
              </a:p>
            </p:txBody>
          </p:sp>
        </p:grpSp>
      </p:grpSp>
      <p:pic>
        <p:nvPicPr>
          <p:cNvPr id="13" name="Immagine 12"/>
          <p:cNvPicPr>
            <a:picLocks noChangeAspect="1"/>
          </p:cNvPicPr>
          <p:nvPr/>
        </p:nvPicPr>
        <p:blipFill>
          <a:blip r:embed="rId3"/>
          <a:stretch>
            <a:fillRect/>
          </a:stretch>
        </p:blipFill>
        <p:spPr>
          <a:xfrm>
            <a:off x="5059835" y="3101862"/>
            <a:ext cx="1544766" cy="1512176"/>
          </a:xfrm>
          <a:prstGeom prst="rect">
            <a:avLst/>
          </a:prstGeom>
        </p:spPr>
      </p:pic>
      <p:pic>
        <p:nvPicPr>
          <p:cNvPr id="14" name="Immagine 13"/>
          <p:cNvPicPr>
            <a:picLocks noChangeAspect="1"/>
          </p:cNvPicPr>
          <p:nvPr/>
        </p:nvPicPr>
        <p:blipFill>
          <a:blip r:embed="rId4"/>
          <a:stretch>
            <a:fillRect/>
          </a:stretch>
        </p:blipFill>
        <p:spPr>
          <a:xfrm>
            <a:off x="6843457" y="3101861"/>
            <a:ext cx="1564161" cy="1537650"/>
          </a:xfrm>
          <a:prstGeom prst="rect">
            <a:avLst/>
          </a:prstGeom>
        </p:spPr>
      </p:pic>
      <p:sp>
        <p:nvSpPr>
          <p:cNvPr id="15" name="CasellaDiTesto 14"/>
          <p:cNvSpPr txBox="1"/>
          <p:nvPr/>
        </p:nvSpPr>
        <p:spPr>
          <a:xfrm>
            <a:off x="5084960" y="4752949"/>
            <a:ext cx="3347783" cy="646331"/>
          </a:xfrm>
          <a:prstGeom prst="rect">
            <a:avLst/>
          </a:prstGeom>
          <a:noFill/>
        </p:spPr>
        <p:txBody>
          <a:bodyPr wrap="square" rtlCol="0">
            <a:spAutoFit/>
          </a:bodyPr>
          <a:lstStyle/>
          <a:p>
            <a:r>
              <a:rPr lang="it-IT" dirty="0" smtClean="0"/>
              <a:t>Tumore prostatico: </a:t>
            </a:r>
          </a:p>
          <a:p>
            <a:r>
              <a:rPr lang="it-IT" dirty="0" smtClean="0"/>
              <a:t>A: T2W      C: T1W post </a:t>
            </a:r>
            <a:r>
              <a:rPr lang="it-IT" dirty="0" err="1" smtClean="0"/>
              <a:t>contrast</a:t>
            </a:r>
            <a:endParaRPr lang="it-IT" dirty="0"/>
          </a:p>
        </p:txBody>
      </p:sp>
    </p:spTree>
    <p:extLst>
      <p:ext uri="{BB962C8B-B14F-4D97-AF65-F5344CB8AC3E}">
        <p14:creationId xmlns:p14="http://schemas.microsoft.com/office/powerpoint/2010/main" val="36924987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109708" y="941034"/>
            <a:ext cx="6853561" cy="2554545"/>
          </a:xfrm>
          <a:prstGeom prst="rect">
            <a:avLst/>
          </a:prstGeom>
          <a:noFill/>
        </p:spPr>
        <p:txBody>
          <a:bodyPr wrap="square" rtlCol="0">
            <a:spAutoFit/>
          </a:bodyPr>
          <a:lstStyle/>
          <a:p>
            <a:r>
              <a:rPr lang="it-IT" sz="1600" dirty="0" smtClean="0"/>
              <a:t>I mezzi di contrasto intracellulari vanno un passo oltre i mezzi di contrasto extracellulari in termini di diffusione potendo entrare nella cellula.  </a:t>
            </a:r>
          </a:p>
          <a:p>
            <a:endParaRPr lang="it-IT" sz="1600" dirty="0"/>
          </a:p>
          <a:p>
            <a:r>
              <a:rPr lang="it-IT" sz="1600" dirty="0" smtClean="0"/>
              <a:t>Sono anche detti organospecifici poiché si accumulano in uno specifico tessuto. La causa dell'accumulo è da ricercare nell'affinità del mezzo di contrasto con quello specifico tessuto.  Questi mezzi di contrasto hanno un gruppo designato, indicato dalla lettera P nello schema, che potrebbe essere costituito da transferrina o altra proteina, anticorpi, porzioni di DNA o </a:t>
            </a:r>
            <a:r>
              <a:rPr lang="it-IT" sz="1600" dirty="0" err="1" smtClean="0"/>
              <a:t>oligonucleotidi</a:t>
            </a:r>
            <a:r>
              <a:rPr lang="it-IT" sz="1600" dirty="0" smtClean="0"/>
              <a:t>. Il gruppo P è legato a uno ione Gd protetto o a qualche altro ione paramagnetico, o ad una particella di sostanza ferromagnetica. </a:t>
            </a:r>
            <a:endParaRPr lang="it-IT" sz="1600" dirty="0"/>
          </a:p>
        </p:txBody>
      </p:sp>
      <p:pic>
        <p:nvPicPr>
          <p:cNvPr id="5" name="Immagine 4" descr="https://www.cis.rit.edu/htbooks/mri/chap-8/images/smart-ca-2.jpg"/>
          <p:cNvPicPr/>
          <p:nvPr/>
        </p:nvPicPr>
        <p:blipFill>
          <a:blip r:embed="rId2">
            <a:extLst>
              <a:ext uri="{28A0092B-C50C-407E-A947-70E740481C1C}">
                <a14:useLocalDpi xmlns:a14="http://schemas.microsoft.com/office/drawing/2010/main" val="0"/>
              </a:ext>
            </a:extLst>
          </a:blip>
          <a:srcRect/>
          <a:stretch>
            <a:fillRect/>
          </a:stretch>
        </p:blipFill>
        <p:spPr bwMode="auto">
          <a:xfrm>
            <a:off x="3018407" y="3915051"/>
            <a:ext cx="2871002" cy="1803277"/>
          </a:xfrm>
          <a:prstGeom prst="rect">
            <a:avLst/>
          </a:prstGeom>
          <a:noFill/>
          <a:ln>
            <a:noFill/>
          </a:ln>
        </p:spPr>
      </p:pic>
      <p:grpSp>
        <p:nvGrpSpPr>
          <p:cNvPr id="6" name="Gruppo 5"/>
          <p:cNvGrpSpPr/>
          <p:nvPr/>
        </p:nvGrpSpPr>
        <p:grpSpPr>
          <a:xfrm>
            <a:off x="0" y="44624"/>
            <a:ext cx="9144000" cy="6768731"/>
            <a:chOff x="0" y="44624"/>
            <a:chExt cx="9144000" cy="6768731"/>
          </a:xfrm>
        </p:grpSpPr>
        <p:grpSp>
          <p:nvGrpSpPr>
            <p:cNvPr id="7" name="Gruppo 3"/>
            <p:cNvGrpSpPr/>
            <p:nvPr/>
          </p:nvGrpSpPr>
          <p:grpSpPr>
            <a:xfrm>
              <a:off x="0" y="6545480"/>
              <a:ext cx="9144000" cy="267875"/>
              <a:chOff x="0" y="6545480"/>
              <a:chExt cx="9144000" cy="267875"/>
            </a:xfrm>
          </p:grpSpPr>
          <p:sp>
            <p:nvSpPr>
              <p:cNvPr id="11" name="Rectangle 36"/>
              <p:cNvSpPr/>
              <p:nvPr/>
            </p:nvSpPr>
            <p:spPr>
              <a:xfrm>
                <a:off x="0" y="6545480"/>
                <a:ext cx="1643042" cy="2678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ctangle 37"/>
              <p:cNvSpPr/>
              <p:nvPr/>
            </p:nvSpPr>
            <p:spPr>
              <a:xfrm>
                <a:off x="1714480" y="6545480"/>
                <a:ext cx="7429520" cy="26787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8" name="Gruppo 7"/>
            <p:cNvGrpSpPr/>
            <p:nvPr/>
          </p:nvGrpSpPr>
          <p:grpSpPr>
            <a:xfrm>
              <a:off x="0" y="44624"/>
              <a:ext cx="9144000" cy="285628"/>
              <a:chOff x="0" y="44624"/>
              <a:chExt cx="9144000" cy="285628"/>
            </a:xfrm>
          </p:grpSpPr>
          <p:sp>
            <p:nvSpPr>
              <p:cNvPr id="9" name="Rectangle 13"/>
              <p:cNvSpPr/>
              <p:nvPr/>
            </p:nvSpPr>
            <p:spPr bwMode="auto">
              <a:xfrm>
                <a:off x="1714500" y="44624"/>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it-IT" dirty="0" err="1" smtClean="0">
                    <a:solidFill>
                      <a:schemeClr val="bg1"/>
                    </a:solidFill>
                    <a:latin typeface="Comic Sans MS" panose="030F0702030302020204" pitchFamily="66" charset="0"/>
                    <a:cs typeface="Arial" pitchFamily="34" charset="0"/>
                  </a:rPr>
                  <a:t>Molecular</a:t>
                </a:r>
                <a:r>
                  <a:rPr lang="it-IT" dirty="0" smtClean="0">
                    <a:solidFill>
                      <a:schemeClr val="bg1"/>
                    </a:solidFill>
                    <a:latin typeface="Comic Sans MS" panose="030F0702030302020204" pitchFamily="66" charset="0"/>
                    <a:cs typeface="Arial" pitchFamily="34" charset="0"/>
                  </a:rPr>
                  <a:t> </a:t>
                </a:r>
                <a:r>
                  <a:rPr lang="it-IT" dirty="0" err="1" smtClean="0">
                    <a:solidFill>
                      <a:schemeClr val="bg1"/>
                    </a:solidFill>
                    <a:latin typeface="Comic Sans MS" panose="030F0702030302020204" pitchFamily="66" charset="0"/>
                    <a:cs typeface="Arial" pitchFamily="34" charset="0"/>
                  </a:rPr>
                  <a:t>imaging</a:t>
                </a:r>
                <a:endParaRPr lang="it-IT" dirty="0">
                  <a:solidFill>
                    <a:schemeClr val="bg1"/>
                  </a:solidFill>
                  <a:latin typeface="Comic Sans MS" panose="030F0702030302020204" pitchFamily="66" charset="0"/>
                  <a:cs typeface="Arial" pitchFamily="34" charset="0"/>
                </a:endParaRPr>
              </a:p>
            </p:txBody>
          </p:sp>
          <p:sp>
            <p:nvSpPr>
              <p:cNvPr id="10" name="Rectangle 12"/>
              <p:cNvSpPr/>
              <p:nvPr/>
            </p:nvSpPr>
            <p:spPr bwMode="auto">
              <a:xfrm>
                <a:off x="0" y="44624"/>
                <a:ext cx="1643042" cy="2856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b="1" dirty="0">
                    <a:latin typeface="Comic Sans MS" pitchFamily="66" charset="0"/>
                  </a:rPr>
                  <a:t>5</a:t>
                </a:r>
                <a:r>
                  <a:rPr lang="it-IT" b="1" dirty="0" smtClean="0">
                    <a:latin typeface="Comic Sans MS" pitchFamily="66" charset="0"/>
                  </a:rPr>
                  <a:t>.</a:t>
                </a:r>
                <a:endParaRPr lang="it-IT" b="1" dirty="0">
                  <a:latin typeface="Comic Sans MS" pitchFamily="66" charset="0"/>
                </a:endParaRPr>
              </a:p>
            </p:txBody>
          </p:sp>
        </p:grpSp>
      </p:grpSp>
    </p:spTree>
    <p:extLst>
      <p:ext uri="{BB962C8B-B14F-4D97-AF65-F5344CB8AC3E}">
        <p14:creationId xmlns:p14="http://schemas.microsoft.com/office/powerpoint/2010/main" val="35360674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4" descr="nanoparticles.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17089" y="1431848"/>
            <a:ext cx="563880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uppo 4"/>
          <p:cNvGrpSpPr/>
          <p:nvPr/>
        </p:nvGrpSpPr>
        <p:grpSpPr>
          <a:xfrm>
            <a:off x="0" y="44624"/>
            <a:ext cx="9144000" cy="6768731"/>
            <a:chOff x="0" y="44624"/>
            <a:chExt cx="9144000" cy="6768731"/>
          </a:xfrm>
        </p:grpSpPr>
        <p:grpSp>
          <p:nvGrpSpPr>
            <p:cNvPr id="6" name="Gruppo 3"/>
            <p:cNvGrpSpPr/>
            <p:nvPr/>
          </p:nvGrpSpPr>
          <p:grpSpPr>
            <a:xfrm>
              <a:off x="0" y="6545480"/>
              <a:ext cx="9144000" cy="267875"/>
              <a:chOff x="0" y="6545480"/>
              <a:chExt cx="9144000" cy="267875"/>
            </a:xfrm>
          </p:grpSpPr>
          <p:sp>
            <p:nvSpPr>
              <p:cNvPr id="10" name="Rectangle 36"/>
              <p:cNvSpPr/>
              <p:nvPr/>
            </p:nvSpPr>
            <p:spPr>
              <a:xfrm>
                <a:off x="0" y="6545480"/>
                <a:ext cx="1643042" cy="2678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ctangle 37"/>
              <p:cNvSpPr/>
              <p:nvPr/>
            </p:nvSpPr>
            <p:spPr>
              <a:xfrm>
                <a:off x="1714480" y="6545480"/>
                <a:ext cx="7429520" cy="26787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7" name="Gruppo 6"/>
            <p:cNvGrpSpPr/>
            <p:nvPr/>
          </p:nvGrpSpPr>
          <p:grpSpPr>
            <a:xfrm>
              <a:off x="0" y="44624"/>
              <a:ext cx="9144000" cy="285628"/>
              <a:chOff x="0" y="44624"/>
              <a:chExt cx="9144000" cy="285628"/>
            </a:xfrm>
          </p:grpSpPr>
          <p:sp>
            <p:nvSpPr>
              <p:cNvPr id="8" name="Rectangle 13"/>
              <p:cNvSpPr/>
              <p:nvPr/>
            </p:nvSpPr>
            <p:spPr bwMode="auto">
              <a:xfrm>
                <a:off x="1714500" y="44624"/>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it-IT" dirty="0" err="1" smtClean="0">
                    <a:solidFill>
                      <a:schemeClr val="bg1"/>
                    </a:solidFill>
                    <a:latin typeface="Comic Sans MS" panose="030F0702030302020204" pitchFamily="66" charset="0"/>
                    <a:cs typeface="Arial" pitchFamily="34" charset="0"/>
                  </a:rPr>
                  <a:t>Molecular</a:t>
                </a:r>
                <a:r>
                  <a:rPr lang="it-IT" dirty="0" smtClean="0">
                    <a:solidFill>
                      <a:schemeClr val="bg1"/>
                    </a:solidFill>
                    <a:latin typeface="Comic Sans MS" panose="030F0702030302020204" pitchFamily="66" charset="0"/>
                    <a:cs typeface="Arial" pitchFamily="34" charset="0"/>
                  </a:rPr>
                  <a:t> </a:t>
                </a:r>
                <a:r>
                  <a:rPr lang="it-IT" dirty="0" err="1" smtClean="0">
                    <a:solidFill>
                      <a:schemeClr val="bg1"/>
                    </a:solidFill>
                    <a:latin typeface="Comic Sans MS" panose="030F0702030302020204" pitchFamily="66" charset="0"/>
                    <a:cs typeface="Arial" pitchFamily="34" charset="0"/>
                  </a:rPr>
                  <a:t>imaging</a:t>
                </a:r>
                <a:endParaRPr lang="it-IT" dirty="0">
                  <a:solidFill>
                    <a:schemeClr val="bg1"/>
                  </a:solidFill>
                  <a:latin typeface="Comic Sans MS" panose="030F0702030302020204" pitchFamily="66" charset="0"/>
                  <a:cs typeface="Arial" pitchFamily="34" charset="0"/>
                </a:endParaRPr>
              </a:p>
            </p:txBody>
          </p:sp>
          <p:sp>
            <p:nvSpPr>
              <p:cNvPr id="9" name="Rectangle 12"/>
              <p:cNvSpPr/>
              <p:nvPr/>
            </p:nvSpPr>
            <p:spPr bwMode="auto">
              <a:xfrm>
                <a:off x="0" y="44624"/>
                <a:ext cx="1643042" cy="2856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b="1" dirty="0">
                    <a:latin typeface="Comic Sans MS" pitchFamily="66" charset="0"/>
                  </a:rPr>
                  <a:t>5</a:t>
                </a:r>
                <a:r>
                  <a:rPr lang="it-IT" b="1" dirty="0" smtClean="0">
                    <a:latin typeface="Comic Sans MS" pitchFamily="66" charset="0"/>
                  </a:rPr>
                  <a:t>.</a:t>
                </a:r>
                <a:endParaRPr lang="it-IT" b="1" dirty="0">
                  <a:latin typeface="Comic Sans MS" pitchFamily="66" charset="0"/>
                </a:endParaRPr>
              </a:p>
            </p:txBody>
          </p:sp>
        </p:grpSp>
      </p:grpSp>
    </p:spTree>
    <p:extLst>
      <p:ext uri="{BB962C8B-B14F-4D97-AF65-F5344CB8AC3E}">
        <p14:creationId xmlns:p14="http://schemas.microsoft.com/office/powerpoint/2010/main" val="12108565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00" name="Rectangle 3"/>
          <p:cNvSpPr>
            <a:spLocks noGrp="1" noChangeArrowheads="1"/>
          </p:cNvSpPr>
          <p:nvPr>
            <p:ph type="title" idx="4294967295"/>
          </p:nvPr>
        </p:nvSpPr>
        <p:spPr>
          <a:xfrm>
            <a:off x="611188" y="44450"/>
            <a:ext cx="7921625" cy="1143000"/>
          </a:xfrm>
        </p:spPr>
        <p:txBody>
          <a:bodyPr/>
          <a:lstStyle/>
          <a:p>
            <a:pPr eaLnBrk="1" hangingPunct="1"/>
            <a:r>
              <a:rPr lang="en-US" altLang="it-IT" sz="3600" dirty="0" smtClean="0"/>
              <a:t>Iron oxide particles</a:t>
            </a:r>
          </a:p>
        </p:txBody>
      </p:sp>
      <p:grpSp>
        <p:nvGrpSpPr>
          <p:cNvPr id="2" name="Group 85"/>
          <p:cNvGrpSpPr>
            <a:grpSpLocks/>
          </p:cNvGrpSpPr>
          <p:nvPr/>
        </p:nvGrpSpPr>
        <p:grpSpPr bwMode="auto">
          <a:xfrm>
            <a:off x="4449314" y="1375641"/>
            <a:ext cx="4591050" cy="3584575"/>
            <a:chOff x="2868" y="890"/>
            <a:chExt cx="2892" cy="2258"/>
          </a:xfrm>
        </p:grpSpPr>
        <p:sp>
          <p:nvSpPr>
            <p:cNvPr id="4175" name="Rectangle 7"/>
            <p:cNvSpPr>
              <a:spLocks noChangeArrowheads="1"/>
            </p:cNvSpPr>
            <p:nvPr/>
          </p:nvSpPr>
          <p:spPr bwMode="auto">
            <a:xfrm>
              <a:off x="2971" y="890"/>
              <a:ext cx="2592" cy="21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836613" indent="-379413"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eaLnBrk="1" hangingPunct="1">
                <a:spcBef>
                  <a:spcPct val="20000"/>
                </a:spcBef>
                <a:buSzPct val="100000"/>
                <a:buFont typeface="Wingdings" panose="05000000000000000000" pitchFamily="2" charset="2"/>
                <a:buNone/>
              </a:pPr>
              <a:r>
                <a:rPr lang="en-US" altLang="it-IT" sz="1600">
                  <a:solidFill>
                    <a:schemeClr val="bg1"/>
                  </a:solidFill>
                </a:rPr>
                <a:t>Susceptibility contrast (T2*) :</a:t>
              </a:r>
            </a:p>
          </p:txBody>
        </p:sp>
        <p:grpSp>
          <p:nvGrpSpPr>
            <p:cNvPr id="4176" name="Group 155"/>
            <p:cNvGrpSpPr>
              <a:grpSpLocks/>
            </p:cNvGrpSpPr>
            <p:nvPr/>
          </p:nvGrpSpPr>
          <p:grpSpPr bwMode="auto">
            <a:xfrm>
              <a:off x="2868" y="1232"/>
              <a:ext cx="2892" cy="1916"/>
              <a:chOff x="2868" y="96"/>
              <a:chExt cx="2892" cy="1916"/>
            </a:xfrm>
          </p:grpSpPr>
          <p:pic>
            <p:nvPicPr>
              <p:cNvPr id="4177" name="Picture 43" descr="E:\Fichiers\Guerbet\SuperParamagnetism\Fig1.jpg"/>
              <p:cNvPicPr>
                <a:picLocks noChangeAspect="1" noChangeArrowheads="1"/>
              </p:cNvPicPr>
              <p:nvPr/>
            </p:nvPicPr>
            <p:blipFill>
              <a:blip r:embed="rId4" cstate="print">
                <a:extLst>
                  <a:ext uri="{28A0092B-C50C-407E-A947-70E740481C1C}">
                    <a14:useLocalDpi xmlns:a14="http://schemas.microsoft.com/office/drawing/2010/main" val="0"/>
                  </a:ext>
                </a:extLst>
              </a:blip>
              <a:srcRect t="45110"/>
              <a:stretch>
                <a:fillRect/>
              </a:stretch>
            </p:blipFill>
            <p:spPr bwMode="auto">
              <a:xfrm>
                <a:off x="4608" y="96"/>
                <a:ext cx="1056" cy="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098" name="Object 2"/>
              <p:cNvGraphicFramePr>
                <a:graphicFrameLocks noChangeAspect="1"/>
              </p:cNvGraphicFramePr>
              <p:nvPr/>
            </p:nvGraphicFramePr>
            <p:xfrm>
              <a:off x="2868" y="96"/>
              <a:ext cx="780" cy="861"/>
            </p:xfrm>
            <a:graphic>
              <a:graphicData uri="http://schemas.openxmlformats.org/presentationml/2006/ole">
                <mc:AlternateContent xmlns:mc="http://schemas.openxmlformats.org/markup-compatibility/2006">
                  <mc:Choice xmlns:v="urn:schemas-microsoft-com:vml" Requires="v">
                    <p:oleObj spid="_x0000_s1134" name="Image" r:id="rId5" imgW="8685714" imgH="3784127" progId="Photoshop.Image.6">
                      <p:embed/>
                    </p:oleObj>
                  </mc:Choice>
                  <mc:Fallback>
                    <p:oleObj name="Image" r:id="rId5" imgW="8685714" imgH="3784127" progId="Photoshop.Image.6">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r="60564"/>
                          <a:stretch>
                            <a:fillRect/>
                          </a:stretch>
                        </p:blipFill>
                        <p:spPr bwMode="auto">
                          <a:xfrm>
                            <a:off x="2868" y="96"/>
                            <a:ext cx="780" cy="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099" name="Object 3"/>
              <p:cNvGraphicFramePr>
                <a:graphicFrameLocks noChangeAspect="1"/>
              </p:cNvGraphicFramePr>
              <p:nvPr/>
            </p:nvGraphicFramePr>
            <p:xfrm>
              <a:off x="3696" y="144"/>
              <a:ext cx="864" cy="810"/>
            </p:xfrm>
            <a:graphic>
              <a:graphicData uri="http://schemas.openxmlformats.org/presentationml/2006/ole">
                <mc:AlternateContent xmlns:mc="http://schemas.openxmlformats.org/markup-compatibility/2006">
                  <mc:Choice xmlns:v="urn:schemas-microsoft-com:vml" Requires="v">
                    <p:oleObj spid="_x0000_s1135" name="Image" r:id="rId7" imgW="3479365" imgH="9092063" progId="Photoshop.Image.6">
                      <p:embed/>
                    </p:oleObj>
                  </mc:Choice>
                  <mc:Fallback>
                    <p:oleObj name="Image" r:id="rId7" imgW="3479365" imgH="9092063" progId="Photoshop.Image.6">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l="4929" t="1886" r="16222" b="69812"/>
                          <a:stretch>
                            <a:fillRect/>
                          </a:stretch>
                        </p:blipFill>
                        <p:spPr bwMode="auto">
                          <a:xfrm>
                            <a:off x="3696" y="144"/>
                            <a:ext cx="864" cy="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78" name="Rectangle 149"/>
              <p:cNvSpPr>
                <a:spLocks noChangeArrowheads="1"/>
              </p:cNvSpPr>
              <p:nvPr/>
            </p:nvSpPr>
            <p:spPr bwMode="auto">
              <a:xfrm>
                <a:off x="2880" y="1008"/>
                <a:ext cx="2880" cy="1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spcBef>
                    <a:spcPct val="50000"/>
                  </a:spcBef>
                  <a:buClr>
                    <a:srgbClr val="FF6B13"/>
                  </a:buClr>
                  <a:buSzPct val="100000"/>
                </a:pPr>
                <a:r>
                  <a:rPr lang="fr-FR" altLang="it-IT" sz="1300" b="1" dirty="0"/>
                  <a:t>High </a:t>
                </a:r>
                <a:r>
                  <a:rPr lang="fr-FR" altLang="it-IT" sz="1300" b="1" dirty="0" err="1"/>
                  <a:t>magnetic</a:t>
                </a:r>
                <a:r>
                  <a:rPr lang="fr-FR" altLang="it-IT" sz="1300" b="1" dirty="0"/>
                  <a:t> moment</a:t>
                </a:r>
                <a:endParaRPr lang="fr-FR" altLang="it-IT" sz="1200" dirty="0"/>
              </a:p>
              <a:p>
                <a:pPr eaLnBrk="1" hangingPunct="1">
                  <a:lnSpc>
                    <a:spcPct val="90000"/>
                  </a:lnSpc>
                  <a:spcBef>
                    <a:spcPct val="50000"/>
                  </a:spcBef>
                  <a:buClr>
                    <a:srgbClr val="FF6B13"/>
                  </a:buClr>
                  <a:buSzPct val="100000"/>
                  <a:buFont typeface="Wingdings" panose="05000000000000000000" pitchFamily="2" charset="2"/>
                  <a:buChar char="q"/>
                </a:pPr>
                <a:r>
                  <a:rPr lang="fr-FR" altLang="it-IT" sz="1200" dirty="0">
                    <a:solidFill>
                      <a:schemeClr val="bg1"/>
                    </a:solidFill>
                  </a:rPr>
                  <a:t> </a:t>
                </a:r>
                <a:r>
                  <a:rPr lang="fr-FR" altLang="it-IT" sz="1200" dirty="0" err="1"/>
                  <a:t>imaging</a:t>
                </a:r>
                <a:r>
                  <a:rPr lang="fr-FR" altLang="it-IT" sz="1200" dirty="0"/>
                  <a:t> </a:t>
                </a:r>
                <a:r>
                  <a:rPr lang="fr-FR" altLang="it-IT" sz="1200" dirty="0" err="1"/>
                  <a:t>based</a:t>
                </a:r>
                <a:r>
                  <a:rPr lang="fr-FR" altLang="it-IT" sz="1200" dirty="0"/>
                  <a:t> on  T1 or T2*w (gradient-</a:t>
                </a:r>
                <a:r>
                  <a:rPr lang="fr-FR" altLang="it-IT" sz="1200" dirty="0" err="1"/>
                  <a:t>echoes</a:t>
                </a:r>
                <a:r>
                  <a:rPr lang="fr-FR" altLang="it-IT" sz="1200" dirty="0"/>
                  <a:t>)</a:t>
                </a:r>
              </a:p>
              <a:p>
                <a:pPr eaLnBrk="1" hangingPunct="1">
                  <a:lnSpc>
                    <a:spcPct val="90000"/>
                  </a:lnSpc>
                  <a:spcBef>
                    <a:spcPct val="50000"/>
                  </a:spcBef>
                  <a:buClr>
                    <a:srgbClr val="FF6B13"/>
                  </a:buClr>
                  <a:buSzPct val="100000"/>
                  <a:buFont typeface="Wingdings" panose="05000000000000000000" pitchFamily="2" charset="2"/>
                  <a:buChar char="q"/>
                </a:pPr>
                <a:r>
                  <a:rPr lang="en-US" altLang="it-IT" sz="1200" dirty="0"/>
                  <a:t> </a:t>
                </a:r>
                <a:r>
                  <a:rPr lang="en-US" altLang="it-IT" sz="1200" b="1" dirty="0"/>
                  <a:t>more sensitive than conventional paramagnetic CAs </a:t>
                </a:r>
                <a:r>
                  <a:rPr lang="fr-FR" altLang="it-IT" sz="1200" b="1" dirty="0"/>
                  <a:t>	</a:t>
                </a:r>
                <a:r>
                  <a:rPr lang="en-US" altLang="it-IT" sz="1200" b="1" dirty="0"/>
                  <a:t>(x10 to x1000 )</a:t>
                </a:r>
                <a:endParaRPr lang="fr-FR" altLang="it-IT" sz="1200" b="1" dirty="0"/>
              </a:p>
              <a:p>
                <a:pPr eaLnBrk="1" hangingPunct="1">
                  <a:lnSpc>
                    <a:spcPct val="90000"/>
                  </a:lnSpc>
                  <a:spcBef>
                    <a:spcPct val="50000"/>
                  </a:spcBef>
                  <a:buClr>
                    <a:srgbClr val="FF6B13"/>
                  </a:buClr>
                  <a:buSzPct val="100000"/>
                  <a:buFont typeface="Wingdings" panose="05000000000000000000" pitchFamily="2" charset="2"/>
                  <a:buChar char="q"/>
                </a:pPr>
                <a:r>
                  <a:rPr lang="fr-FR" altLang="it-IT" sz="1200" dirty="0">
                    <a:sym typeface="Wingdings" panose="05000000000000000000" pitchFamily="2" charset="2"/>
                  </a:rPr>
                  <a:t> Distorsions of the </a:t>
                </a:r>
                <a:r>
                  <a:rPr lang="fr-FR" altLang="it-IT" sz="1200" b="1" dirty="0">
                    <a:sym typeface="Wingdings" panose="05000000000000000000" pitchFamily="2" charset="2"/>
                  </a:rPr>
                  <a:t>local </a:t>
                </a:r>
                <a:r>
                  <a:rPr lang="fr-FR" altLang="it-IT" sz="1200" dirty="0">
                    <a:sym typeface="Wingdings" panose="05000000000000000000" pitchFamily="2" charset="2"/>
                  </a:rPr>
                  <a:t> </a:t>
                </a:r>
                <a:r>
                  <a:rPr lang="fr-FR" altLang="it-IT" sz="1200" dirty="0" err="1">
                    <a:sym typeface="Wingdings" panose="05000000000000000000" pitchFamily="2" charset="2"/>
                  </a:rPr>
                  <a:t>magnetic</a:t>
                </a:r>
                <a:r>
                  <a:rPr lang="fr-FR" altLang="it-IT" sz="1200" dirty="0">
                    <a:sym typeface="Wingdings" panose="05000000000000000000" pitchFamily="2" charset="2"/>
                  </a:rPr>
                  <a:t> </a:t>
                </a:r>
                <a:r>
                  <a:rPr lang="fr-FR" altLang="it-IT" sz="1200" dirty="0" err="1">
                    <a:sym typeface="Wingdings" panose="05000000000000000000" pitchFamily="2" charset="2"/>
                  </a:rPr>
                  <a:t>field</a:t>
                </a:r>
                <a:endParaRPr lang="fr-FR" altLang="it-IT" sz="1200" dirty="0">
                  <a:sym typeface="Wingdings" panose="05000000000000000000" pitchFamily="2" charset="2"/>
                </a:endParaRPr>
              </a:p>
              <a:p>
                <a:pPr eaLnBrk="1" hangingPunct="1">
                  <a:lnSpc>
                    <a:spcPct val="90000"/>
                  </a:lnSpc>
                  <a:spcBef>
                    <a:spcPct val="50000"/>
                  </a:spcBef>
                  <a:buClr>
                    <a:srgbClr val="FF6B13"/>
                  </a:buClr>
                  <a:buSzPct val="100000"/>
                  <a:buFont typeface="Wingdings" panose="05000000000000000000" pitchFamily="2" charset="2"/>
                  <a:buChar char="q"/>
                </a:pPr>
                <a:r>
                  <a:rPr lang="fr-FR" altLang="it-IT" sz="1200" dirty="0"/>
                  <a:t> Extension of the </a:t>
                </a:r>
                <a:r>
                  <a:rPr lang="en-US" altLang="it-IT" sz="1200" dirty="0"/>
                  <a:t>susceptibility</a:t>
                </a:r>
                <a:r>
                  <a:rPr lang="en-US" altLang="it-IT" dirty="0"/>
                  <a:t> </a:t>
                </a:r>
                <a:r>
                  <a:rPr lang="fr-FR" altLang="it-IT" sz="1200" dirty="0" err="1"/>
                  <a:t>effect</a:t>
                </a:r>
                <a:r>
                  <a:rPr lang="fr-FR" altLang="it-IT" sz="1200" dirty="0"/>
                  <a:t> </a:t>
                </a:r>
                <a:r>
                  <a:rPr lang="fr-FR" altLang="it-IT" sz="1200" dirty="0" err="1"/>
                  <a:t>outside</a:t>
                </a:r>
                <a:r>
                  <a:rPr lang="fr-FR" altLang="it-IT" sz="1200" dirty="0"/>
                  <a:t> the </a:t>
                </a:r>
                <a:r>
                  <a:rPr lang="fr-FR" altLang="it-IT" sz="1200" dirty="0" err="1"/>
                  <a:t>voxel</a:t>
                </a:r>
                <a:endParaRPr lang="fr-FR" altLang="it-IT" sz="1200" dirty="0"/>
              </a:p>
            </p:txBody>
          </p:sp>
        </p:grpSp>
      </p:grpSp>
      <p:grpSp>
        <p:nvGrpSpPr>
          <p:cNvPr id="4" name="Group 81"/>
          <p:cNvGrpSpPr>
            <a:grpSpLocks/>
          </p:cNvGrpSpPr>
          <p:nvPr/>
        </p:nvGrpSpPr>
        <p:grpSpPr bwMode="auto">
          <a:xfrm>
            <a:off x="14194" y="4438867"/>
            <a:ext cx="4716463" cy="2009775"/>
            <a:chOff x="2559" y="2688"/>
            <a:chExt cx="3105" cy="1363"/>
          </a:xfrm>
        </p:grpSpPr>
        <p:sp>
          <p:nvSpPr>
            <p:cNvPr id="4170" name="Rectangle 80"/>
            <p:cNvSpPr>
              <a:spLocks noChangeArrowheads="1"/>
            </p:cNvSpPr>
            <p:nvPr/>
          </p:nvSpPr>
          <p:spPr bwMode="auto">
            <a:xfrm>
              <a:off x="2699" y="2704"/>
              <a:ext cx="2812" cy="1134"/>
            </a:xfrm>
            <a:prstGeom prst="rect">
              <a:avLst/>
            </a:prstGeom>
            <a:solidFill>
              <a:schemeClr val="bg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it-IT"/>
            </a:p>
          </p:txBody>
        </p:sp>
        <p:grpSp>
          <p:nvGrpSpPr>
            <p:cNvPr id="4171" name="Group 736"/>
            <p:cNvGrpSpPr>
              <a:grpSpLocks/>
            </p:cNvGrpSpPr>
            <p:nvPr/>
          </p:nvGrpSpPr>
          <p:grpSpPr bwMode="auto">
            <a:xfrm>
              <a:off x="2559" y="2688"/>
              <a:ext cx="3105" cy="1363"/>
              <a:chOff x="2352" y="2688"/>
              <a:chExt cx="3105" cy="1363"/>
            </a:xfrm>
          </p:grpSpPr>
          <p:pic>
            <p:nvPicPr>
              <p:cNvPr id="4172" name="Picture 11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22" y="2778"/>
                <a:ext cx="1047" cy="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73" name="Picture 1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39" y="2688"/>
                <a:ext cx="1538"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74" name="Rectangle 113"/>
              <p:cNvSpPr>
                <a:spLocks noChangeArrowheads="1"/>
              </p:cNvSpPr>
              <p:nvPr/>
            </p:nvSpPr>
            <p:spPr bwMode="auto">
              <a:xfrm>
                <a:off x="2352" y="3854"/>
                <a:ext cx="3105"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fr-FR" altLang="it-IT" sz="1300">
                    <a:solidFill>
                      <a:schemeClr val="bg1"/>
                    </a:solidFill>
                  </a:rPr>
                  <a:t>Platform for molecular imaging </a:t>
                </a:r>
                <a:r>
                  <a:rPr lang="fr-FR" altLang="it-IT" sz="1300">
                    <a:solidFill>
                      <a:schemeClr val="bg1"/>
                    </a:solidFill>
                    <a:sym typeface="Wingdings" panose="05000000000000000000" pitchFamily="2" charset="2"/>
                  </a:rPr>
                  <a:t> targeted USPIO</a:t>
                </a:r>
                <a:endParaRPr lang="en-US" altLang="it-IT" sz="1300">
                  <a:solidFill>
                    <a:schemeClr val="bg1"/>
                  </a:solidFill>
                </a:endParaRPr>
              </a:p>
            </p:txBody>
          </p:sp>
        </p:grpSp>
      </p:grpSp>
      <p:grpSp>
        <p:nvGrpSpPr>
          <p:cNvPr id="4103" name="Group 82"/>
          <p:cNvGrpSpPr>
            <a:grpSpLocks/>
          </p:cNvGrpSpPr>
          <p:nvPr/>
        </p:nvGrpSpPr>
        <p:grpSpPr bwMode="auto">
          <a:xfrm>
            <a:off x="248788" y="1599478"/>
            <a:ext cx="3951288" cy="2590800"/>
            <a:chOff x="0" y="2478"/>
            <a:chExt cx="2489" cy="1632"/>
          </a:xfrm>
        </p:grpSpPr>
        <p:grpSp>
          <p:nvGrpSpPr>
            <p:cNvPr id="4105" name="Group 670"/>
            <p:cNvGrpSpPr>
              <a:grpSpLocks/>
            </p:cNvGrpSpPr>
            <p:nvPr/>
          </p:nvGrpSpPr>
          <p:grpSpPr bwMode="auto">
            <a:xfrm>
              <a:off x="144" y="3023"/>
              <a:ext cx="2345" cy="1087"/>
              <a:chOff x="144" y="1889"/>
              <a:chExt cx="2345" cy="1087"/>
            </a:xfrm>
          </p:grpSpPr>
          <p:pic>
            <p:nvPicPr>
              <p:cNvPr id="4107" name="Picture 128" descr="structur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4" y="1935"/>
                <a:ext cx="1344" cy="1022"/>
              </a:xfrm>
              <a:prstGeom prst="rect">
                <a:avLst/>
              </a:prstGeom>
              <a:solidFill>
                <a:srgbClr val="FFCC00"/>
              </a:solidFill>
              <a:ln w="9525">
                <a:solidFill>
                  <a:schemeClr val="tx1"/>
                </a:solidFill>
                <a:miter lim="800000"/>
                <a:headEnd/>
                <a:tailEnd/>
              </a:ln>
            </p:spPr>
          </p:pic>
          <p:sp>
            <p:nvSpPr>
              <p:cNvPr id="4108" name="Line 129"/>
              <p:cNvSpPr>
                <a:spLocks noChangeShapeType="1"/>
              </p:cNvSpPr>
              <p:nvPr/>
            </p:nvSpPr>
            <p:spPr bwMode="auto">
              <a:xfrm flipH="1">
                <a:off x="396" y="2126"/>
                <a:ext cx="68" cy="11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109" name="Line 130"/>
              <p:cNvSpPr>
                <a:spLocks noChangeShapeType="1"/>
              </p:cNvSpPr>
              <p:nvPr/>
            </p:nvSpPr>
            <p:spPr bwMode="auto">
              <a:xfrm>
                <a:off x="396" y="2263"/>
                <a:ext cx="23" cy="6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110" name="Line 131"/>
              <p:cNvSpPr>
                <a:spLocks noChangeShapeType="1"/>
              </p:cNvSpPr>
              <p:nvPr/>
            </p:nvSpPr>
            <p:spPr bwMode="auto">
              <a:xfrm flipH="1">
                <a:off x="327" y="2263"/>
                <a:ext cx="46" cy="4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111" name="Line 132"/>
              <p:cNvSpPr>
                <a:spLocks noChangeShapeType="1"/>
              </p:cNvSpPr>
              <p:nvPr/>
            </p:nvSpPr>
            <p:spPr bwMode="auto">
              <a:xfrm>
                <a:off x="236" y="2172"/>
                <a:ext cx="137" cy="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112" name="Line 133"/>
              <p:cNvSpPr>
                <a:spLocks noChangeShapeType="1"/>
              </p:cNvSpPr>
              <p:nvPr/>
            </p:nvSpPr>
            <p:spPr bwMode="auto">
              <a:xfrm>
                <a:off x="1151" y="2103"/>
                <a:ext cx="0" cy="11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113" name="Line 134"/>
              <p:cNvSpPr>
                <a:spLocks noChangeShapeType="1"/>
              </p:cNvSpPr>
              <p:nvPr/>
            </p:nvSpPr>
            <p:spPr bwMode="auto">
              <a:xfrm>
                <a:off x="1151" y="2309"/>
                <a:ext cx="0" cy="11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114" name="Line 135"/>
              <p:cNvSpPr>
                <a:spLocks noChangeShapeType="1"/>
              </p:cNvSpPr>
              <p:nvPr/>
            </p:nvSpPr>
            <p:spPr bwMode="auto">
              <a:xfrm rot="-1085555">
                <a:off x="1196" y="2240"/>
                <a:ext cx="92"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115" name="Line 136"/>
              <p:cNvSpPr>
                <a:spLocks noChangeShapeType="1"/>
              </p:cNvSpPr>
              <p:nvPr/>
            </p:nvSpPr>
            <p:spPr bwMode="auto">
              <a:xfrm rot="-1055036">
                <a:off x="1196" y="2240"/>
                <a:ext cx="138" cy="4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116" name="Line 137"/>
              <p:cNvSpPr>
                <a:spLocks noChangeShapeType="1"/>
              </p:cNvSpPr>
              <p:nvPr/>
            </p:nvSpPr>
            <p:spPr bwMode="auto">
              <a:xfrm flipV="1">
                <a:off x="1036" y="2263"/>
                <a:ext cx="92" cy="2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117" name="Line 138"/>
              <p:cNvSpPr>
                <a:spLocks noChangeShapeType="1"/>
              </p:cNvSpPr>
              <p:nvPr/>
            </p:nvSpPr>
            <p:spPr bwMode="auto">
              <a:xfrm rot="-156097">
                <a:off x="967" y="2239"/>
                <a:ext cx="160" cy="2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118" name="Line 139"/>
              <p:cNvSpPr>
                <a:spLocks noChangeShapeType="1"/>
              </p:cNvSpPr>
              <p:nvPr/>
            </p:nvSpPr>
            <p:spPr bwMode="auto">
              <a:xfrm>
                <a:off x="1024" y="2309"/>
                <a:ext cx="0" cy="14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119" name="Line 140"/>
              <p:cNvSpPr>
                <a:spLocks noChangeShapeType="1"/>
              </p:cNvSpPr>
              <p:nvPr/>
            </p:nvSpPr>
            <p:spPr bwMode="auto">
              <a:xfrm>
                <a:off x="1073" y="2479"/>
                <a:ext cx="9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120" name="Line 141"/>
              <p:cNvSpPr>
                <a:spLocks noChangeShapeType="1"/>
              </p:cNvSpPr>
              <p:nvPr/>
            </p:nvSpPr>
            <p:spPr bwMode="auto">
              <a:xfrm flipH="1">
                <a:off x="853" y="2479"/>
                <a:ext cx="14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121" name="Line 142"/>
              <p:cNvSpPr>
                <a:spLocks noChangeShapeType="1"/>
              </p:cNvSpPr>
              <p:nvPr/>
            </p:nvSpPr>
            <p:spPr bwMode="auto">
              <a:xfrm>
                <a:off x="1024" y="2503"/>
                <a:ext cx="0" cy="14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122" name="Line 143"/>
              <p:cNvSpPr>
                <a:spLocks noChangeShapeType="1"/>
              </p:cNvSpPr>
              <p:nvPr/>
            </p:nvSpPr>
            <p:spPr bwMode="auto">
              <a:xfrm flipV="1">
                <a:off x="1073" y="2455"/>
                <a:ext cx="73" cy="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123" name="Line 144"/>
              <p:cNvSpPr>
                <a:spLocks noChangeShapeType="1"/>
              </p:cNvSpPr>
              <p:nvPr/>
            </p:nvSpPr>
            <p:spPr bwMode="auto">
              <a:xfrm flipV="1">
                <a:off x="926" y="2479"/>
                <a:ext cx="98" cy="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124" name="Oval 50"/>
              <p:cNvSpPr>
                <a:spLocks noChangeArrowheads="1"/>
              </p:cNvSpPr>
              <p:nvPr/>
            </p:nvSpPr>
            <p:spPr bwMode="auto">
              <a:xfrm>
                <a:off x="1825" y="1889"/>
                <a:ext cx="480" cy="460"/>
              </a:xfrm>
              <a:prstGeom prst="ellipse">
                <a:avLst/>
              </a:prstGeom>
              <a:solidFill>
                <a:srgbClr val="00CC99"/>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endParaRPr lang="en-US" altLang="it-IT" sz="1000">
                  <a:solidFill>
                    <a:schemeClr val="bg1"/>
                  </a:solidFill>
                </a:endParaRPr>
              </a:p>
            </p:txBody>
          </p:sp>
          <p:sp>
            <p:nvSpPr>
              <p:cNvPr id="4125" name="Oval 51"/>
              <p:cNvSpPr>
                <a:spLocks noChangeArrowheads="1"/>
              </p:cNvSpPr>
              <p:nvPr/>
            </p:nvSpPr>
            <p:spPr bwMode="auto">
              <a:xfrm>
                <a:off x="2021" y="2064"/>
                <a:ext cx="96" cy="108"/>
              </a:xfrm>
              <a:prstGeom prst="ellipse">
                <a:avLst/>
              </a:prstGeom>
              <a:solidFill>
                <a:srgbClr val="000000"/>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endParaRPr lang="en-US" altLang="it-IT" sz="1000">
                  <a:solidFill>
                    <a:schemeClr val="bg1"/>
                  </a:solidFill>
                </a:endParaRPr>
              </a:p>
            </p:txBody>
          </p:sp>
          <p:sp>
            <p:nvSpPr>
              <p:cNvPr id="4126" name="Freeform 52"/>
              <p:cNvSpPr>
                <a:spLocks/>
              </p:cNvSpPr>
              <p:nvPr/>
            </p:nvSpPr>
            <p:spPr bwMode="auto">
              <a:xfrm>
                <a:off x="1860" y="1932"/>
                <a:ext cx="404" cy="388"/>
              </a:xfrm>
              <a:custGeom>
                <a:avLst/>
                <a:gdLst>
                  <a:gd name="T0" fmla="*/ 0 w 1135"/>
                  <a:gd name="T1" fmla="*/ 0 h 1092"/>
                  <a:gd name="T2" fmla="*/ 0 w 1135"/>
                  <a:gd name="T3" fmla="*/ 0 h 1092"/>
                  <a:gd name="T4" fmla="*/ 0 w 1135"/>
                  <a:gd name="T5" fmla="*/ 0 h 1092"/>
                  <a:gd name="T6" fmla="*/ 0 w 1135"/>
                  <a:gd name="T7" fmla="*/ 0 h 1092"/>
                  <a:gd name="T8" fmla="*/ 0 w 1135"/>
                  <a:gd name="T9" fmla="*/ 0 h 1092"/>
                  <a:gd name="T10" fmla="*/ 0 w 1135"/>
                  <a:gd name="T11" fmla="*/ 0 h 1092"/>
                  <a:gd name="T12" fmla="*/ 0 w 1135"/>
                  <a:gd name="T13" fmla="*/ 0 h 1092"/>
                  <a:gd name="T14" fmla="*/ 0 w 1135"/>
                  <a:gd name="T15" fmla="*/ 0 h 1092"/>
                  <a:gd name="T16" fmla="*/ 0 w 1135"/>
                  <a:gd name="T17" fmla="*/ 0 h 1092"/>
                  <a:gd name="T18" fmla="*/ 0 w 1135"/>
                  <a:gd name="T19" fmla="*/ 0 h 1092"/>
                  <a:gd name="T20" fmla="*/ 0 w 1135"/>
                  <a:gd name="T21" fmla="*/ 0 h 1092"/>
                  <a:gd name="T22" fmla="*/ 0 w 1135"/>
                  <a:gd name="T23" fmla="*/ 0 h 1092"/>
                  <a:gd name="T24" fmla="*/ 0 w 1135"/>
                  <a:gd name="T25" fmla="*/ 0 h 1092"/>
                  <a:gd name="T26" fmla="*/ 0 w 1135"/>
                  <a:gd name="T27" fmla="*/ 0 h 1092"/>
                  <a:gd name="T28" fmla="*/ 0 w 1135"/>
                  <a:gd name="T29" fmla="*/ 0 h 1092"/>
                  <a:gd name="T30" fmla="*/ 0 w 1135"/>
                  <a:gd name="T31" fmla="*/ 0 h 1092"/>
                  <a:gd name="T32" fmla="*/ 0 w 1135"/>
                  <a:gd name="T33" fmla="*/ 0 h 1092"/>
                  <a:gd name="T34" fmla="*/ 0 w 1135"/>
                  <a:gd name="T35" fmla="*/ 0 h 1092"/>
                  <a:gd name="T36" fmla="*/ 0 w 1135"/>
                  <a:gd name="T37" fmla="*/ 0 h 1092"/>
                  <a:gd name="T38" fmla="*/ 0 w 1135"/>
                  <a:gd name="T39" fmla="*/ 0 h 1092"/>
                  <a:gd name="T40" fmla="*/ 0 w 1135"/>
                  <a:gd name="T41" fmla="*/ 0 h 1092"/>
                  <a:gd name="T42" fmla="*/ 0 w 1135"/>
                  <a:gd name="T43" fmla="*/ 0 h 1092"/>
                  <a:gd name="T44" fmla="*/ 0 w 1135"/>
                  <a:gd name="T45" fmla="*/ 0 h 1092"/>
                  <a:gd name="T46" fmla="*/ 0 w 1135"/>
                  <a:gd name="T47" fmla="*/ 0 h 1092"/>
                  <a:gd name="T48" fmla="*/ 0 w 1135"/>
                  <a:gd name="T49" fmla="*/ 0 h 1092"/>
                  <a:gd name="T50" fmla="*/ 0 w 1135"/>
                  <a:gd name="T51" fmla="*/ 0 h 1092"/>
                  <a:gd name="T52" fmla="*/ 0 w 1135"/>
                  <a:gd name="T53" fmla="*/ 0 h 1092"/>
                  <a:gd name="T54" fmla="*/ 0 w 1135"/>
                  <a:gd name="T55" fmla="*/ 0 h 1092"/>
                  <a:gd name="T56" fmla="*/ 0 w 1135"/>
                  <a:gd name="T57" fmla="*/ 0 h 1092"/>
                  <a:gd name="T58" fmla="*/ 0 w 1135"/>
                  <a:gd name="T59" fmla="*/ 0 h 1092"/>
                  <a:gd name="T60" fmla="*/ 0 w 1135"/>
                  <a:gd name="T61" fmla="*/ 0 h 1092"/>
                  <a:gd name="T62" fmla="*/ 0 w 1135"/>
                  <a:gd name="T63" fmla="*/ 0 h 1092"/>
                  <a:gd name="T64" fmla="*/ 0 w 1135"/>
                  <a:gd name="T65" fmla="*/ 0 h 1092"/>
                  <a:gd name="T66" fmla="*/ 0 w 1135"/>
                  <a:gd name="T67" fmla="*/ 0 h 1092"/>
                  <a:gd name="T68" fmla="*/ 0 w 1135"/>
                  <a:gd name="T69" fmla="*/ 0 h 1092"/>
                  <a:gd name="T70" fmla="*/ 0 w 1135"/>
                  <a:gd name="T71" fmla="*/ 0 h 1092"/>
                  <a:gd name="T72" fmla="*/ 0 w 1135"/>
                  <a:gd name="T73" fmla="*/ 0 h 1092"/>
                  <a:gd name="T74" fmla="*/ 0 w 1135"/>
                  <a:gd name="T75" fmla="*/ 0 h 1092"/>
                  <a:gd name="T76" fmla="*/ 0 w 1135"/>
                  <a:gd name="T77" fmla="*/ 0 h 1092"/>
                  <a:gd name="T78" fmla="*/ 0 w 1135"/>
                  <a:gd name="T79" fmla="*/ 0 h 1092"/>
                  <a:gd name="T80" fmla="*/ 0 w 1135"/>
                  <a:gd name="T81" fmla="*/ 0 h 1092"/>
                  <a:gd name="T82" fmla="*/ 0 w 1135"/>
                  <a:gd name="T83" fmla="*/ 0 h 1092"/>
                  <a:gd name="T84" fmla="*/ 0 w 1135"/>
                  <a:gd name="T85" fmla="*/ 0 h 1092"/>
                  <a:gd name="T86" fmla="*/ 0 w 1135"/>
                  <a:gd name="T87" fmla="*/ 0 h 1092"/>
                  <a:gd name="T88" fmla="*/ 0 w 1135"/>
                  <a:gd name="T89" fmla="*/ 0 h 1092"/>
                  <a:gd name="T90" fmla="*/ 0 w 1135"/>
                  <a:gd name="T91" fmla="*/ 0 h 1092"/>
                  <a:gd name="T92" fmla="*/ 0 w 1135"/>
                  <a:gd name="T93" fmla="*/ 0 h 1092"/>
                  <a:gd name="T94" fmla="*/ 0 w 1135"/>
                  <a:gd name="T95" fmla="*/ 0 h 1092"/>
                  <a:gd name="T96" fmla="*/ 0 w 1135"/>
                  <a:gd name="T97" fmla="*/ 0 h 109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35"/>
                  <a:gd name="T148" fmla="*/ 0 h 1092"/>
                  <a:gd name="T149" fmla="*/ 1135 w 1135"/>
                  <a:gd name="T150" fmla="*/ 1092 h 109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35" h="1092">
                    <a:moveTo>
                      <a:pt x="352" y="60"/>
                    </a:moveTo>
                    <a:lnTo>
                      <a:pt x="504" y="127"/>
                    </a:lnTo>
                    <a:lnTo>
                      <a:pt x="619" y="194"/>
                    </a:lnTo>
                    <a:lnTo>
                      <a:pt x="674" y="206"/>
                    </a:lnTo>
                    <a:lnTo>
                      <a:pt x="619" y="224"/>
                    </a:lnTo>
                    <a:lnTo>
                      <a:pt x="540" y="279"/>
                    </a:lnTo>
                    <a:lnTo>
                      <a:pt x="449" y="315"/>
                    </a:lnTo>
                    <a:lnTo>
                      <a:pt x="340" y="340"/>
                    </a:lnTo>
                    <a:lnTo>
                      <a:pt x="328" y="382"/>
                    </a:lnTo>
                    <a:lnTo>
                      <a:pt x="286" y="419"/>
                    </a:lnTo>
                    <a:lnTo>
                      <a:pt x="273" y="461"/>
                    </a:lnTo>
                    <a:lnTo>
                      <a:pt x="273" y="485"/>
                    </a:lnTo>
                    <a:lnTo>
                      <a:pt x="286" y="504"/>
                    </a:lnTo>
                    <a:lnTo>
                      <a:pt x="310" y="510"/>
                    </a:lnTo>
                    <a:lnTo>
                      <a:pt x="377" y="516"/>
                    </a:lnTo>
                    <a:lnTo>
                      <a:pt x="443" y="516"/>
                    </a:lnTo>
                    <a:lnTo>
                      <a:pt x="480" y="510"/>
                    </a:lnTo>
                    <a:lnTo>
                      <a:pt x="480" y="491"/>
                    </a:lnTo>
                    <a:lnTo>
                      <a:pt x="504" y="467"/>
                    </a:lnTo>
                    <a:lnTo>
                      <a:pt x="595" y="455"/>
                    </a:lnTo>
                    <a:lnTo>
                      <a:pt x="729" y="455"/>
                    </a:lnTo>
                    <a:lnTo>
                      <a:pt x="747" y="449"/>
                    </a:lnTo>
                    <a:lnTo>
                      <a:pt x="802" y="461"/>
                    </a:lnTo>
                    <a:lnTo>
                      <a:pt x="814" y="497"/>
                    </a:lnTo>
                    <a:lnTo>
                      <a:pt x="820" y="540"/>
                    </a:lnTo>
                    <a:lnTo>
                      <a:pt x="832" y="601"/>
                    </a:lnTo>
                    <a:lnTo>
                      <a:pt x="838" y="643"/>
                    </a:lnTo>
                    <a:lnTo>
                      <a:pt x="850" y="667"/>
                    </a:lnTo>
                    <a:lnTo>
                      <a:pt x="953" y="661"/>
                    </a:lnTo>
                    <a:lnTo>
                      <a:pt x="1020" y="649"/>
                    </a:lnTo>
                    <a:lnTo>
                      <a:pt x="1032" y="595"/>
                    </a:lnTo>
                    <a:lnTo>
                      <a:pt x="1032" y="321"/>
                    </a:lnTo>
                    <a:lnTo>
                      <a:pt x="1026" y="285"/>
                    </a:lnTo>
                    <a:lnTo>
                      <a:pt x="1014" y="261"/>
                    </a:lnTo>
                    <a:lnTo>
                      <a:pt x="996" y="249"/>
                    </a:lnTo>
                    <a:lnTo>
                      <a:pt x="941" y="249"/>
                    </a:lnTo>
                    <a:lnTo>
                      <a:pt x="862" y="261"/>
                    </a:lnTo>
                    <a:lnTo>
                      <a:pt x="808" y="303"/>
                    </a:lnTo>
                    <a:lnTo>
                      <a:pt x="789" y="327"/>
                    </a:lnTo>
                    <a:lnTo>
                      <a:pt x="789" y="406"/>
                    </a:lnTo>
                    <a:lnTo>
                      <a:pt x="795" y="461"/>
                    </a:lnTo>
                    <a:lnTo>
                      <a:pt x="795" y="655"/>
                    </a:lnTo>
                    <a:lnTo>
                      <a:pt x="765" y="758"/>
                    </a:lnTo>
                    <a:lnTo>
                      <a:pt x="686" y="837"/>
                    </a:lnTo>
                    <a:lnTo>
                      <a:pt x="632" y="849"/>
                    </a:lnTo>
                    <a:lnTo>
                      <a:pt x="553" y="849"/>
                    </a:lnTo>
                    <a:lnTo>
                      <a:pt x="462" y="843"/>
                    </a:lnTo>
                    <a:lnTo>
                      <a:pt x="352" y="807"/>
                    </a:lnTo>
                    <a:lnTo>
                      <a:pt x="304" y="765"/>
                    </a:lnTo>
                    <a:lnTo>
                      <a:pt x="286" y="728"/>
                    </a:lnTo>
                    <a:lnTo>
                      <a:pt x="286" y="534"/>
                    </a:lnTo>
                    <a:lnTo>
                      <a:pt x="371" y="455"/>
                    </a:lnTo>
                    <a:lnTo>
                      <a:pt x="449" y="412"/>
                    </a:lnTo>
                    <a:lnTo>
                      <a:pt x="553" y="406"/>
                    </a:lnTo>
                    <a:lnTo>
                      <a:pt x="650" y="406"/>
                    </a:lnTo>
                    <a:lnTo>
                      <a:pt x="698" y="412"/>
                    </a:lnTo>
                    <a:lnTo>
                      <a:pt x="710" y="376"/>
                    </a:lnTo>
                    <a:lnTo>
                      <a:pt x="710" y="321"/>
                    </a:lnTo>
                    <a:lnTo>
                      <a:pt x="717" y="285"/>
                    </a:lnTo>
                    <a:lnTo>
                      <a:pt x="717" y="182"/>
                    </a:lnTo>
                    <a:lnTo>
                      <a:pt x="692" y="164"/>
                    </a:lnTo>
                    <a:lnTo>
                      <a:pt x="656" y="158"/>
                    </a:lnTo>
                    <a:lnTo>
                      <a:pt x="601" y="151"/>
                    </a:lnTo>
                    <a:lnTo>
                      <a:pt x="559" y="145"/>
                    </a:lnTo>
                    <a:lnTo>
                      <a:pt x="522" y="145"/>
                    </a:lnTo>
                    <a:lnTo>
                      <a:pt x="492" y="121"/>
                    </a:lnTo>
                    <a:lnTo>
                      <a:pt x="474" y="121"/>
                    </a:lnTo>
                    <a:lnTo>
                      <a:pt x="437" y="115"/>
                    </a:lnTo>
                    <a:lnTo>
                      <a:pt x="352" y="121"/>
                    </a:lnTo>
                    <a:lnTo>
                      <a:pt x="261" y="133"/>
                    </a:lnTo>
                    <a:lnTo>
                      <a:pt x="194" y="176"/>
                    </a:lnTo>
                    <a:lnTo>
                      <a:pt x="158" y="182"/>
                    </a:lnTo>
                    <a:lnTo>
                      <a:pt x="128" y="206"/>
                    </a:lnTo>
                    <a:lnTo>
                      <a:pt x="109" y="261"/>
                    </a:lnTo>
                    <a:lnTo>
                      <a:pt x="109" y="309"/>
                    </a:lnTo>
                    <a:lnTo>
                      <a:pt x="103" y="376"/>
                    </a:lnTo>
                    <a:lnTo>
                      <a:pt x="103" y="491"/>
                    </a:lnTo>
                    <a:lnTo>
                      <a:pt x="109" y="546"/>
                    </a:lnTo>
                    <a:lnTo>
                      <a:pt x="116" y="582"/>
                    </a:lnTo>
                    <a:lnTo>
                      <a:pt x="158" y="704"/>
                    </a:lnTo>
                    <a:lnTo>
                      <a:pt x="219" y="716"/>
                    </a:lnTo>
                    <a:lnTo>
                      <a:pt x="316" y="728"/>
                    </a:lnTo>
                    <a:lnTo>
                      <a:pt x="407" y="734"/>
                    </a:lnTo>
                    <a:lnTo>
                      <a:pt x="449" y="734"/>
                    </a:lnTo>
                    <a:lnTo>
                      <a:pt x="455" y="752"/>
                    </a:lnTo>
                    <a:lnTo>
                      <a:pt x="455" y="795"/>
                    </a:lnTo>
                    <a:lnTo>
                      <a:pt x="449" y="843"/>
                    </a:lnTo>
                    <a:lnTo>
                      <a:pt x="443" y="910"/>
                    </a:lnTo>
                    <a:lnTo>
                      <a:pt x="443" y="1001"/>
                    </a:lnTo>
                    <a:lnTo>
                      <a:pt x="449" y="1056"/>
                    </a:lnTo>
                    <a:lnTo>
                      <a:pt x="504" y="1080"/>
                    </a:lnTo>
                    <a:lnTo>
                      <a:pt x="595" y="1080"/>
                    </a:lnTo>
                    <a:lnTo>
                      <a:pt x="632" y="1044"/>
                    </a:lnTo>
                    <a:lnTo>
                      <a:pt x="650" y="1001"/>
                    </a:lnTo>
                    <a:lnTo>
                      <a:pt x="686" y="947"/>
                    </a:lnTo>
                    <a:lnTo>
                      <a:pt x="698" y="886"/>
                    </a:lnTo>
                    <a:lnTo>
                      <a:pt x="710" y="819"/>
                    </a:lnTo>
                    <a:lnTo>
                      <a:pt x="710" y="783"/>
                    </a:lnTo>
                    <a:lnTo>
                      <a:pt x="717" y="758"/>
                    </a:lnTo>
                    <a:lnTo>
                      <a:pt x="765" y="752"/>
                    </a:lnTo>
                    <a:lnTo>
                      <a:pt x="832" y="752"/>
                    </a:lnTo>
                    <a:lnTo>
                      <a:pt x="886" y="765"/>
                    </a:lnTo>
                    <a:lnTo>
                      <a:pt x="929" y="807"/>
                    </a:lnTo>
                    <a:lnTo>
                      <a:pt x="965" y="819"/>
                    </a:lnTo>
                    <a:lnTo>
                      <a:pt x="996" y="819"/>
                    </a:lnTo>
                    <a:lnTo>
                      <a:pt x="1063" y="807"/>
                    </a:lnTo>
                    <a:lnTo>
                      <a:pt x="1111" y="795"/>
                    </a:lnTo>
                    <a:lnTo>
                      <a:pt x="1129" y="752"/>
                    </a:lnTo>
                    <a:lnTo>
                      <a:pt x="1135" y="704"/>
                    </a:lnTo>
                    <a:lnTo>
                      <a:pt x="1129" y="637"/>
                    </a:lnTo>
                    <a:lnTo>
                      <a:pt x="1117" y="595"/>
                    </a:lnTo>
                    <a:lnTo>
                      <a:pt x="1111" y="491"/>
                    </a:lnTo>
                    <a:lnTo>
                      <a:pt x="1111" y="455"/>
                    </a:lnTo>
                    <a:lnTo>
                      <a:pt x="1105" y="400"/>
                    </a:lnTo>
                    <a:lnTo>
                      <a:pt x="1105" y="206"/>
                    </a:lnTo>
                    <a:lnTo>
                      <a:pt x="1093" y="151"/>
                    </a:lnTo>
                    <a:lnTo>
                      <a:pt x="1087" y="115"/>
                    </a:lnTo>
                    <a:lnTo>
                      <a:pt x="1044" y="73"/>
                    </a:lnTo>
                    <a:lnTo>
                      <a:pt x="1008" y="60"/>
                    </a:lnTo>
                    <a:lnTo>
                      <a:pt x="941" y="54"/>
                    </a:lnTo>
                    <a:lnTo>
                      <a:pt x="862" y="48"/>
                    </a:lnTo>
                    <a:lnTo>
                      <a:pt x="783" y="54"/>
                    </a:lnTo>
                    <a:lnTo>
                      <a:pt x="741" y="60"/>
                    </a:lnTo>
                    <a:lnTo>
                      <a:pt x="717" y="79"/>
                    </a:lnTo>
                    <a:lnTo>
                      <a:pt x="710" y="133"/>
                    </a:lnTo>
                    <a:lnTo>
                      <a:pt x="723" y="212"/>
                    </a:lnTo>
                    <a:lnTo>
                      <a:pt x="668" y="218"/>
                    </a:lnTo>
                    <a:lnTo>
                      <a:pt x="601" y="206"/>
                    </a:lnTo>
                    <a:lnTo>
                      <a:pt x="583" y="194"/>
                    </a:lnTo>
                    <a:lnTo>
                      <a:pt x="571" y="151"/>
                    </a:lnTo>
                    <a:lnTo>
                      <a:pt x="559" y="127"/>
                    </a:lnTo>
                    <a:lnTo>
                      <a:pt x="553" y="85"/>
                    </a:lnTo>
                    <a:lnTo>
                      <a:pt x="547" y="67"/>
                    </a:lnTo>
                    <a:lnTo>
                      <a:pt x="534" y="48"/>
                    </a:lnTo>
                    <a:lnTo>
                      <a:pt x="510" y="42"/>
                    </a:lnTo>
                    <a:lnTo>
                      <a:pt x="468" y="36"/>
                    </a:lnTo>
                    <a:lnTo>
                      <a:pt x="413" y="36"/>
                    </a:lnTo>
                    <a:lnTo>
                      <a:pt x="352" y="60"/>
                    </a:lnTo>
                    <a:lnTo>
                      <a:pt x="279" y="36"/>
                    </a:lnTo>
                    <a:lnTo>
                      <a:pt x="213" y="48"/>
                    </a:lnTo>
                    <a:lnTo>
                      <a:pt x="164" y="60"/>
                    </a:lnTo>
                    <a:lnTo>
                      <a:pt x="55" y="139"/>
                    </a:lnTo>
                    <a:lnTo>
                      <a:pt x="43" y="194"/>
                    </a:lnTo>
                    <a:lnTo>
                      <a:pt x="0" y="261"/>
                    </a:lnTo>
                    <a:lnTo>
                      <a:pt x="0" y="364"/>
                    </a:lnTo>
                    <a:lnTo>
                      <a:pt x="6" y="425"/>
                    </a:lnTo>
                    <a:lnTo>
                      <a:pt x="49" y="546"/>
                    </a:lnTo>
                    <a:lnTo>
                      <a:pt x="67" y="595"/>
                    </a:lnTo>
                    <a:lnTo>
                      <a:pt x="140" y="613"/>
                    </a:lnTo>
                    <a:lnTo>
                      <a:pt x="219" y="619"/>
                    </a:lnTo>
                    <a:lnTo>
                      <a:pt x="243" y="631"/>
                    </a:lnTo>
                    <a:lnTo>
                      <a:pt x="237" y="680"/>
                    </a:lnTo>
                    <a:lnTo>
                      <a:pt x="219" y="734"/>
                    </a:lnTo>
                    <a:lnTo>
                      <a:pt x="207" y="837"/>
                    </a:lnTo>
                    <a:lnTo>
                      <a:pt x="201" y="880"/>
                    </a:lnTo>
                    <a:lnTo>
                      <a:pt x="201" y="916"/>
                    </a:lnTo>
                    <a:lnTo>
                      <a:pt x="207" y="953"/>
                    </a:lnTo>
                    <a:lnTo>
                      <a:pt x="231" y="971"/>
                    </a:lnTo>
                    <a:lnTo>
                      <a:pt x="273" y="965"/>
                    </a:lnTo>
                    <a:lnTo>
                      <a:pt x="328" y="947"/>
                    </a:lnTo>
                    <a:lnTo>
                      <a:pt x="352" y="922"/>
                    </a:lnTo>
                    <a:lnTo>
                      <a:pt x="395" y="910"/>
                    </a:lnTo>
                    <a:lnTo>
                      <a:pt x="449" y="898"/>
                    </a:lnTo>
                    <a:lnTo>
                      <a:pt x="516" y="886"/>
                    </a:lnTo>
                    <a:lnTo>
                      <a:pt x="583" y="880"/>
                    </a:lnTo>
                    <a:lnTo>
                      <a:pt x="674" y="868"/>
                    </a:lnTo>
                    <a:lnTo>
                      <a:pt x="741" y="868"/>
                    </a:lnTo>
                    <a:lnTo>
                      <a:pt x="759" y="892"/>
                    </a:lnTo>
                    <a:lnTo>
                      <a:pt x="759" y="1092"/>
                    </a:lnTo>
                    <a:lnTo>
                      <a:pt x="850" y="1074"/>
                    </a:lnTo>
                    <a:lnTo>
                      <a:pt x="929" y="1032"/>
                    </a:lnTo>
                    <a:lnTo>
                      <a:pt x="941" y="995"/>
                    </a:lnTo>
                    <a:lnTo>
                      <a:pt x="996" y="941"/>
                    </a:lnTo>
                    <a:lnTo>
                      <a:pt x="1002" y="904"/>
                    </a:lnTo>
                    <a:lnTo>
                      <a:pt x="1014" y="849"/>
                    </a:lnTo>
                    <a:lnTo>
                      <a:pt x="1014" y="801"/>
                    </a:lnTo>
                    <a:lnTo>
                      <a:pt x="1002" y="746"/>
                    </a:lnTo>
                    <a:lnTo>
                      <a:pt x="996" y="710"/>
                    </a:lnTo>
                    <a:lnTo>
                      <a:pt x="978" y="686"/>
                    </a:lnTo>
                    <a:lnTo>
                      <a:pt x="935" y="637"/>
                    </a:lnTo>
                    <a:lnTo>
                      <a:pt x="923" y="595"/>
                    </a:lnTo>
                    <a:lnTo>
                      <a:pt x="917" y="558"/>
                    </a:lnTo>
                    <a:lnTo>
                      <a:pt x="911" y="504"/>
                    </a:lnTo>
                    <a:lnTo>
                      <a:pt x="911" y="467"/>
                    </a:lnTo>
                    <a:lnTo>
                      <a:pt x="935" y="364"/>
                    </a:lnTo>
                    <a:lnTo>
                      <a:pt x="935" y="261"/>
                    </a:lnTo>
                    <a:lnTo>
                      <a:pt x="917" y="230"/>
                    </a:lnTo>
                    <a:lnTo>
                      <a:pt x="862" y="206"/>
                    </a:lnTo>
                    <a:lnTo>
                      <a:pt x="838" y="194"/>
                    </a:lnTo>
                    <a:lnTo>
                      <a:pt x="820" y="176"/>
                    </a:lnTo>
                    <a:lnTo>
                      <a:pt x="808" y="127"/>
                    </a:lnTo>
                    <a:lnTo>
                      <a:pt x="802" y="85"/>
                    </a:lnTo>
                    <a:lnTo>
                      <a:pt x="789" y="67"/>
                    </a:lnTo>
                    <a:lnTo>
                      <a:pt x="759" y="54"/>
                    </a:lnTo>
                    <a:lnTo>
                      <a:pt x="680" y="42"/>
                    </a:lnTo>
                    <a:lnTo>
                      <a:pt x="662" y="36"/>
                    </a:lnTo>
                    <a:lnTo>
                      <a:pt x="632" y="12"/>
                    </a:lnTo>
                    <a:lnTo>
                      <a:pt x="583" y="0"/>
                    </a:lnTo>
                    <a:lnTo>
                      <a:pt x="559" y="0"/>
                    </a:lnTo>
                  </a:path>
                </a:pathLst>
              </a:custGeom>
              <a:noFill/>
              <a:ln w="952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4127" name="Freeform 54"/>
              <p:cNvSpPr>
                <a:spLocks/>
              </p:cNvSpPr>
              <p:nvPr/>
            </p:nvSpPr>
            <p:spPr bwMode="auto">
              <a:xfrm>
                <a:off x="2112" y="2090"/>
                <a:ext cx="39" cy="34"/>
              </a:xfrm>
              <a:custGeom>
                <a:avLst/>
                <a:gdLst>
                  <a:gd name="T0" fmla="*/ 0 w 110"/>
                  <a:gd name="T1" fmla="*/ 0 h 97"/>
                  <a:gd name="T2" fmla="*/ 0 w 110"/>
                  <a:gd name="T3" fmla="*/ 0 h 97"/>
                  <a:gd name="T4" fmla="*/ 0 w 110"/>
                  <a:gd name="T5" fmla="*/ 0 h 97"/>
                  <a:gd name="T6" fmla="*/ 0 w 110"/>
                  <a:gd name="T7" fmla="*/ 0 h 97"/>
                  <a:gd name="T8" fmla="*/ 0 60000 65536"/>
                  <a:gd name="T9" fmla="*/ 0 60000 65536"/>
                  <a:gd name="T10" fmla="*/ 0 60000 65536"/>
                  <a:gd name="T11" fmla="*/ 0 60000 65536"/>
                  <a:gd name="T12" fmla="*/ 0 w 110"/>
                  <a:gd name="T13" fmla="*/ 0 h 97"/>
                  <a:gd name="T14" fmla="*/ 110 w 110"/>
                  <a:gd name="T15" fmla="*/ 97 h 97"/>
                </a:gdLst>
                <a:ahLst/>
                <a:cxnLst>
                  <a:cxn ang="T8">
                    <a:pos x="T0" y="T1"/>
                  </a:cxn>
                  <a:cxn ang="T9">
                    <a:pos x="T2" y="T3"/>
                  </a:cxn>
                  <a:cxn ang="T10">
                    <a:pos x="T4" y="T5"/>
                  </a:cxn>
                  <a:cxn ang="T11">
                    <a:pos x="T6" y="T7"/>
                  </a:cxn>
                </a:cxnLst>
                <a:rect l="T12" t="T13" r="T14" b="T15"/>
                <a:pathLst>
                  <a:path w="110" h="97">
                    <a:moveTo>
                      <a:pt x="0" y="73"/>
                    </a:moveTo>
                    <a:lnTo>
                      <a:pt x="110" y="97"/>
                    </a:lnTo>
                    <a:lnTo>
                      <a:pt x="79" y="0"/>
                    </a:lnTo>
                    <a:lnTo>
                      <a:pt x="0" y="73"/>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128" name="Freeform 55"/>
              <p:cNvSpPr>
                <a:spLocks/>
              </p:cNvSpPr>
              <p:nvPr/>
            </p:nvSpPr>
            <p:spPr bwMode="auto">
              <a:xfrm>
                <a:off x="2112" y="2090"/>
                <a:ext cx="39" cy="34"/>
              </a:xfrm>
              <a:custGeom>
                <a:avLst/>
                <a:gdLst>
                  <a:gd name="T0" fmla="*/ 0 w 110"/>
                  <a:gd name="T1" fmla="*/ 0 h 97"/>
                  <a:gd name="T2" fmla="*/ 0 w 110"/>
                  <a:gd name="T3" fmla="*/ 0 h 97"/>
                  <a:gd name="T4" fmla="*/ 0 w 110"/>
                  <a:gd name="T5" fmla="*/ 0 h 97"/>
                  <a:gd name="T6" fmla="*/ 0 w 110"/>
                  <a:gd name="T7" fmla="*/ 0 h 97"/>
                  <a:gd name="T8" fmla="*/ 0 60000 65536"/>
                  <a:gd name="T9" fmla="*/ 0 60000 65536"/>
                  <a:gd name="T10" fmla="*/ 0 60000 65536"/>
                  <a:gd name="T11" fmla="*/ 0 60000 65536"/>
                  <a:gd name="T12" fmla="*/ 0 w 110"/>
                  <a:gd name="T13" fmla="*/ 0 h 97"/>
                  <a:gd name="T14" fmla="*/ 110 w 110"/>
                  <a:gd name="T15" fmla="*/ 97 h 97"/>
                </a:gdLst>
                <a:ahLst/>
                <a:cxnLst>
                  <a:cxn ang="T8">
                    <a:pos x="T0" y="T1"/>
                  </a:cxn>
                  <a:cxn ang="T9">
                    <a:pos x="T2" y="T3"/>
                  </a:cxn>
                  <a:cxn ang="T10">
                    <a:pos x="T4" y="T5"/>
                  </a:cxn>
                  <a:cxn ang="T11">
                    <a:pos x="T6" y="T7"/>
                  </a:cxn>
                </a:cxnLst>
                <a:rect l="T12" t="T13" r="T14" b="T15"/>
                <a:pathLst>
                  <a:path w="110" h="97">
                    <a:moveTo>
                      <a:pt x="0" y="73"/>
                    </a:moveTo>
                    <a:lnTo>
                      <a:pt x="110" y="97"/>
                    </a:lnTo>
                    <a:lnTo>
                      <a:pt x="79" y="0"/>
                    </a:lnTo>
                    <a:lnTo>
                      <a:pt x="0" y="73"/>
                    </a:lnTo>
                  </a:path>
                </a:pathLst>
              </a:custGeom>
              <a:noFill/>
              <a:ln w="9525" cap="rnd">
                <a:solidFill>
                  <a:srgbClr val="3333CC"/>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4129" name="Line 56"/>
              <p:cNvSpPr>
                <a:spLocks noChangeShapeType="1"/>
              </p:cNvSpPr>
              <p:nvPr/>
            </p:nvSpPr>
            <p:spPr bwMode="auto">
              <a:xfrm>
                <a:off x="1961" y="1993"/>
                <a:ext cx="24" cy="2"/>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30" name="Line 57"/>
              <p:cNvSpPr>
                <a:spLocks noChangeShapeType="1"/>
              </p:cNvSpPr>
              <p:nvPr/>
            </p:nvSpPr>
            <p:spPr bwMode="auto">
              <a:xfrm>
                <a:off x="2123" y="2021"/>
                <a:ext cx="24" cy="8"/>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31" name="Line 58"/>
              <p:cNvSpPr>
                <a:spLocks noChangeShapeType="1"/>
              </p:cNvSpPr>
              <p:nvPr/>
            </p:nvSpPr>
            <p:spPr bwMode="auto">
              <a:xfrm>
                <a:off x="2212" y="2116"/>
                <a:ext cx="23" cy="10"/>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32" name="Line 59"/>
              <p:cNvSpPr>
                <a:spLocks noChangeShapeType="1"/>
              </p:cNvSpPr>
              <p:nvPr/>
            </p:nvSpPr>
            <p:spPr bwMode="auto">
              <a:xfrm>
                <a:off x="2175" y="2245"/>
                <a:ext cx="24" cy="9"/>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33" name="Line 60"/>
              <p:cNvSpPr>
                <a:spLocks noChangeShapeType="1"/>
              </p:cNvSpPr>
              <p:nvPr/>
            </p:nvSpPr>
            <p:spPr bwMode="auto">
              <a:xfrm>
                <a:off x="2049" y="2260"/>
                <a:ext cx="24" cy="9"/>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34" name="Line 61"/>
              <p:cNvSpPr>
                <a:spLocks noChangeShapeType="1"/>
              </p:cNvSpPr>
              <p:nvPr/>
            </p:nvSpPr>
            <p:spPr bwMode="auto">
              <a:xfrm>
                <a:off x="1929" y="2114"/>
                <a:ext cx="24" cy="10"/>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35" name="Rectangle 62"/>
              <p:cNvSpPr>
                <a:spLocks noChangeArrowheads="1"/>
              </p:cNvSpPr>
              <p:nvPr/>
            </p:nvSpPr>
            <p:spPr bwMode="auto">
              <a:xfrm>
                <a:off x="1987" y="2031"/>
                <a:ext cx="67"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endParaRPr lang="en-US" altLang="it-IT" sz="1000">
                  <a:solidFill>
                    <a:schemeClr val="bg1"/>
                  </a:solidFill>
                </a:endParaRPr>
              </a:p>
            </p:txBody>
          </p:sp>
          <p:sp>
            <p:nvSpPr>
              <p:cNvPr id="4136" name="Rectangle 63"/>
              <p:cNvSpPr>
                <a:spLocks noChangeArrowheads="1"/>
              </p:cNvSpPr>
              <p:nvPr/>
            </p:nvSpPr>
            <p:spPr bwMode="auto">
              <a:xfrm>
                <a:off x="2005" y="2046"/>
                <a:ext cx="42"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fr-FR" altLang="it-IT" sz="900" b="1">
                    <a:solidFill>
                      <a:schemeClr val="bg1"/>
                    </a:solidFill>
                  </a:rPr>
                  <a:t>+</a:t>
                </a:r>
                <a:endParaRPr lang="fr-FR" altLang="it-IT" sz="700">
                  <a:solidFill>
                    <a:schemeClr val="bg1"/>
                  </a:solidFill>
                </a:endParaRPr>
              </a:p>
            </p:txBody>
          </p:sp>
          <p:sp>
            <p:nvSpPr>
              <p:cNvPr id="4137" name="Rectangle 64"/>
              <p:cNvSpPr>
                <a:spLocks noChangeArrowheads="1"/>
              </p:cNvSpPr>
              <p:nvPr/>
            </p:nvSpPr>
            <p:spPr bwMode="auto">
              <a:xfrm>
                <a:off x="2082" y="2031"/>
                <a:ext cx="67"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endParaRPr lang="en-US" altLang="it-IT" sz="1000">
                  <a:solidFill>
                    <a:schemeClr val="bg1"/>
                  </a:solidFill>
                </a:endParaRPr>
              </a:p>
            </p:txBody>
          </p:sp>
          <p:sp>
            <p:nvSpPr>
              <p:cNvPr id="4138" name="Rectangle 65"/>
              <p:cNvSpPr>
                <a:spLocks noChangeArrowheads="1"/>
              </p:cNvSpPr>
              <p:nvPr/>
            </p:nvSpPr>
            <p:spPr bwMode="auto">
              <a:xfrm>
                <a:off x="2102" y="2046"/>
                <a:ext cx="42"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fr-FR" altLang="it-IT" sz="900" b="1">
                    <a:solidFill>
                      <a:schemeClr val="bg1"/>
                    </a:solidFill>
                  </a:rPr>
                  <a:t>+</a:t>
                </a:r>
                <a:endParaRPr lang="fr-FR" altLang="it-IT" sz="700">
                  <a:solidFill>
                    <a:schemeClr val="bg1"/>
                  </a:solidFill>
                </a:endParaRPr>
              </a:p>
            </p:txBody>
          </p:sp>
          <p:sp>
            <p:nvSpPr>
              <p:cNvPr id="4139" name="Rectangle 66"/>
              <p:cNvSpPr>
                <a:spLocks noChangeArrowheads="1"/>
              </p:cNvSpPr>
              <p:nvPr/>
            </p:nvSpPr>
            <p:spPr bwMode="auto">
              <a:xfrm>
                <a:off x="1965" y="2105"/>
                <a:ext cx="68"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endParaRPr lang="en-US" altLang="it-IT" sz="1000">
                  <a:solidFill>
                    <a:schemeClr val="bg1"/>
                  </a:solidFill>
                </a:endParaRPr>
              </a:p>
            </p:txBody>
          </p:sp>
          <p:sp>
            <p:nvSpPr>
              <p:cNvPr id="4140" name="Rectangle 67"/>
              <p:cNvSpPr>
                <a:spLocks noChangeArrowheads="1"/>
              </p:cNvSpPr>
              <p:nvPr/>
            </p:nvSpPr>
            <p:spPr bwMode="auto">
              <a:xfrm>
                <a:off x="1985" y="2115"/>
                <a:ext cx="4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fr-FR" altLang="it-IT" sz="900" b="1">
                    <a:solidFill>
                      <a:schemeClr val="bg1"/>
                    </a:solidFill>
                  </a:rPr>
                  <a:t>+</a:t>
                </a:r>
                <a:endParaRPr lang="fr-FR" altLang="it-IT" sz="700">
                  <a:solidFill>
                    <a:schemeClr val="bg1"/>
                  </a:solidFill>
                </a:endParaRPr>
              </a:p>
            </p:txBody>
          </p:sp>
          <p:sp>
            <p:nvSpPr>
              <p:cNvPr id="4141" name="Rectangle 68"/>
              <p:cNvSpPr>
                <a:spLocks noChangeArrowheads="1"/>
              </p:cNvSpPr>
              <p:nvPr/>
            </p:nvSpPr>
            <p:spPr bwMode="auto">
              <a:xfrm>
                <a:off x="2017" y="2174"/>
                <a:ext cx="70"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endParaRPr lang="en-US" altLang="it-IT" sz="1000">
                  <a:solidFill>
                    <a:schemeClr val="bg1"/>
                  </a:solidFill>
                </a:endParaRPr>
              </a:p>
            </p:txBody>
          </p:sp>
          <p:sp>
            <p:nvSpPr>
              <p:cNvPr id="4142" name="Rectangle 69"/>
              <p:cNvSpPr>
                <a:spLocks noChangeArrowheads="1"/>
              </p:cNvSpPr>
              <p:nvPr/>
            </p:nvSpPr>
            <p:spPr bwMode="auto">
              <a:xfrm>
                <a:off x="2038" y="2186"/>
                <a:ext cx="41"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fr-FR" altLang="it-IT" sz="900" b="1">
                    <a:solidFill>
                      <a:schemeClr val="bg1"/>
                    </a:solidFill>
                  </a:rPr>
                  <a:t>+</a:t>
                </a:r>
                <a:endParaRPr lang="fr-FR" altLang="it-IT" sz="700">
                  <a:solidFill>
                    <a:schemeClr val="bg1"/>
                  </a:solidFill>
                </a:endParaRPr>
              </a:p>
            </p:txBody>
          </p:sp>
          <p:sp>
            <p:nvSpPr>
              <p:cNvPr id="4143" name="Rectangle 70"/>
              <p:cNvSpPr>
                <a:spLocks noChangeArrowheads="1"/>
              </p:cNvSpPr>
              <p:nvPr/>
            </p:nvSpPr>
            <p:spPr bwMode="auto">
              <a:xfrm>
                <a:off x="2099" y="2139"/>
                <a:ext cx="70"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endParaRPr lang="en-US" altLang="it-IT" sz="1000">
                  <a:solidFill>
                    <a:schemeClr val="bg1"/>
                  </a:solidFill>
                </a:endParaRPr>
              </a:p>
            </p:txBody>
          </p:sp>
          <p:sp>
            <p:nvSpPr>
              <p:cNvPr id="4144" name="Rectangle 71"/>
              <p:cNvSpPr>
                <a:spLocks noChangeArrowheads="1"/>
              </p:cNvSpPr>
              <p:nvPr/>
            </p:nvSpPr>
            <p:spPr bwMode="auto">
              <a:xfrm>
                <a:off x="2121" y="2154"/>
                <a:ext cx="43"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fr-FR" altLang="it-IT" sz="900" b="1">
                    <a:solidFill>
                      <a:schemeClr val="bg1"/>
                    </a:solidFill>
                  </a:rPr>
                  <a:t>+</a:t>
                </a:r>
                <a:endParaRPr lang="fr-FR" altLang="it-IT" sz="700">
                  <a:solidFill>
                    <a:schemeClr val="bg1"/>
                  </a:solidFill>
                </a:endParaRPr>
              </a:p>
            </p:txBody>
          </p:sp>
          <p:sp>
            <p:nvSpPr>
              <p:cNvPr id="4145" name="Freeform 73"/>
              <p:cNvSpPr>
                <a:spLocks/>
              </p:cNvSpPr>
              <p:nvPr/>
            </p:nvSpPr>
            <p:spPr bwMode="auto">
              <a:xfrm>
                <a:off x="2156" y="1973"/>
                <a:ext cx="38" cy="37"/>
              </a:xfrm>
              <a:custGeom>
                <a:avLst/>
                <a:gdLst>
                  <a:gd name="T0" fmla="*/ 0 w 109"/>
                  <a:gd name="T1" fmla="*/ 0 h 103"/>
                  <a:gd name="T2" fmla="*/ 0 w 109"/>
                  <a:gd name="T3" fmla="*/ 0 h 103"/>
                  <a:gd name="T4" fmla="*/ 0 w 109"/>
                  <a:gd name="T5" fmla="*/ 0 h 103"/>
                  <a:gd name="T6" fmla="*/ 0 w 109"/>
                  <a:gd name="T7" fmla="*/ 0 h 103"/>
                  <a:gd name="T8" fmla="*/ 0 60000 65536"/>
                  <a:gd name="T9" fmla="*/ 0 60000 65536"/>
                  <a:gd name="T10" fmla="*/ 0 60000 65536"/>
                  <a:gd name="T11" fmla="*/ 0 60000 65536"/>
                  <a:gd name="T12" fmla="*/ 0 w 109"/>
                  <a:gd name="T13" fmla="*/ 0 h 103"/>
                  <a:gd name="T14" fmla="*/ 109 w 109"/>
                  <a:gd name="T15" fmla="*/ 103 h 103"/>
                </a:gdLst>
                <a:ahLst/>
                <a:cxnLst>
                  <a:cxn ang="T8">
                    <a:pos x="T0" y="T1"/>
                  </a:cxn>
                  <a:cxn ang="T9">
                    <a:pos x="T2" y="T3"/>
                  </a:cxn>
                  <a:cxn ang="T10">
                    <a:pos x="T4" y="T5"/>
                  </a:cxn>
                  <a:cxn ang="T11">
                    <a:pos x="T6" y="T7"/>
                  </a:cxn>
                </a:cxnLst>
                <a:rect l="T12" t="T13" r="T14" b="T15"/>
                <a:pathLst>
                  <a:path w="109" h="103">
                    <a:moveTo>
                      <a:pt x="0" y="103"/>
                    </a:moveTo>
                    <a:lnTo>
                      <a:pt x="109" y="85"/>
                    </a:lnTo>
                    <a:lnTo>
                      <a:pt x="48" y="0"/>
                    </a:lnTo>
                    <a:lnTo>
                      <a:pt x="0" y="103"/>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146" name="Freeform 74"/>
              <p:cNvSpPr>
                <a:spLocks/>
              </p:cNvSpPr>
              <p:nvPr/>
            </p:nvSpPr>
            <p:spPr bwMode="auto">
              <a:xfrm>
                <a:off x="2156" y="1973"/>
                <a:ext cx="38" cy="37"/>
              </a:xfrm>
              <a:custGeom>
                <a:avLst/>
                <a:gdLst>
                  <a:gd name="T0" fmla="*/ 0 w 109"/>
                  <a:gd name="T1" fmla="*/ 0 h 103"/>
                  <a:gd name="T2" fmla="*/ 0 w 109"/>
                  <a:gd name="T3" fmla="*/ 0 h 103"/>
                  <a:gd name="T4" fmla="*/ 0 w 109"/>
                  <a:gd name="T5" fmla="*/ 0 h 103"/>
                  <a:gd name="T6" fmla="*/ 0 w 109"/>
                  <a:gd name="T7" fmla="*/ 0 h 103"/>
                  <a:gd name="T8" fmla="*/ 0 60000 65536"/>
                  <a:gd name="T9" fmla="*/ 0 60000 65536"/>
                  <a:gd name="T10" fmla="*/ 0 60000 65536"/>
                  <a:gd name="T11" fmla="*/ 0 60000 65536"/>
                  <a:gd name="T12" fmla="*/ 0 w 109"/>
                  <a:gd name="T13" fmla="*/ 0 h 103"/>
                  <a:gd name="T14" fmla="*/ 109 w 109"/>
                  <a:gd name="T15" fmla="*/ 103 h 103"/>
                </a:gdLst>
                <a:ahLst/>
                <a:cxnLst>
                  <a:cxn ang="T8">
                    <a:pos x="T0" y="T1"/>
                  </a:cxn>
                  <a:cxn ang="T9">
                    <a:pos x="T2" y="T3"/>
                  </a:cxn>
                  <a:cxn ang="T10">
                    <a:pos x="T4" y="T5"/>
                  </a:cxn>
                  <a:cxn ang="T11">
                    <a:pos x="T6" y="T7"/>
                  </a:cxn>
                </a:cxnLst>
                <a:rect l="T12" t="T13" r="T14" b="T15"/>
                <a:pathLst>
                  <a:path w="109" h="103">
                    <a:moveTo>
                      <a:pt x="0" y="103"/>
                    </a:moveTo>
                    <a:lnTo>
                      <a:pt x="109" y="85"/>
                    </a:lnTo>
                    <a:lnTo>
                      <a:pt x="48" y="0"/>
                    </a:lnTo>
                    <a:lnTo>
                      <a:pt x="0" y="103"/>
                    </a:lnTo>
                  </a:path>
                </a:pathLst>
              </a:custGeom>
              <a:noFill/>
              <a:ln w="9525" cap="rnd">
                <a:solidFill>
                  <a:srgbClr val="3333CC"/>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4147" name="Oval 75"/>
              <p:cNvSpPr>
                <a:spLocks noChangeArrowheads="1"/>
              </p:cNvSpPr>
              <p:nvPr/>
            </p:nvSpPr>
            <p:spPr bwMode="auto">
              <a:xfrm>
                <a:off x="1825" y="1890"/>
                <a:ext cx="480" cy="460"/>
              </a:xfrm>
              <a:prstGeom prst="ellipse">
                <a:avLst/>
              </a:prstGeom>
              <a:solidFill>
                <a:srgbClr val="00CC99"/>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endParaRPr lang="en-US" altLang="it-IT" sz="1000">
                  <a:solidFill>
                    <a:schemeClr val="bg1"/>
                  </a:solidFill>
                </a:endParaRPr>
              </a:p>
            </p:txBody>
          </p:sp>
          <p:sp>
            <p:nvSpPr>
              <p:cNvPr id="4148" name="Oval 76"/>
              <p:cNvSpPr>
                <a:spLocks noChangeArrowheads="1"/>
              </p:cNvSpPr>
              <p:nvPr/>
            </p:nvSpPr>
            <p:spPr bwMode="auto">
              <a:xfrm>
                <a:off x="2021" y="2064"/>
                <a:ext cx="96" cy="108"/>
              </a:xfrm>
              <a:prstGeom prst="ellipse">
                <a:avLst/>
              </a:prstGeom>
              <a:solidFill>
                <a:srgbClr val="000000"/>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endParaRPr lang="en-US" altLang="it-IT" sz="1000">
                  <a:solidFill>
                    <a:schemeClr val="bg1"/>
                  </a:solidFill>
                </a:endParaRPr>
              </a:p>
            </p:txBody>
          </p:sp>
          <p:sp>
            <p:nvSpPr>
              <p:cNvPr id="4149" name="Freeform 77"/>
              <p:cNvSpPr>
                <a:spLocks/>
              </p:cNvSpPr>
              <p:nvPr/>
            </p:nvSpPr>
            <p:spPr bwMode="auto">
              <a:xfrm>
                <a:off x="1860" y="1932"/>
                <a:ext cx="404" cy="388"/>
              </a:xfrm>
              <a:custGeom>
                <a:avLst/>
                <a:gdLst>
                  <a:gd name="T0" fmla="*/ 0 w 1135"/>
                  <a:gd name="T1" fmla="*/ 0 h 1092"/>
                  <a:gd name="T2" fmla="*/ 0 w 1135"/>
                  <a:gd name="T3" fmla="*/ 0 h 1092"/>
                  <a:gd name="T4" fmla="*/ 0 w 1135"/>
                  <a:gd name="T5" fmla="*/ 0 h 1092"/>
                  <a:gd name="T6" fmla="*/ 0 w 1135"/>
                  <a:gd name="T7" fmla="*/ 0 h 1092"/>
                  <a:gd name="T8" fmla="*/ 0 w 1135"/>
                  <a:gd name="T9" fmla="*/ 0 h 1092"/>
                  <a:gd name="T10" fmla="*/ 0 w 1135"/>
                  <a:gd name="T11" fmla="*/ 0 h 1092"/>
                  <a:gd name="T12" fmla="*/ 0 w 1135"/>
                  <a:gd name="T13" fmla="*/ 0 h 1092"/>
                  <a:gd name="T14" fmla="*/ 0 w 1135"/>
                  <a:gd name="T15" fmla="*/ 0 h 1092"/>
                  <a:gd name="T16" fmla="*/ 0 w 1135"/>
                  <a:gd name="T17" fmla="*/ 0 h 1092"/>
                  <a:gd name="T18" fmla="*/ 0 w 1135"/>
                  <a:gd name="T19" fmla="*/ 0 h 1092"/>
                  <a:gd name="T20" fmla="*/ 0 w 1135"/>
                  <a:gd name="T21" fmla="*/ 0 h 1092"/>
                  <a:gd name="T22" fmla="*/ 0 w 1135"/>
                  <a:gd name="T23" fmla="*/ 0 h 1092"/>
                  <a:gd name="T24" fmla="*/ 0 w 1135"/>
                  <a:gd name="T25" fmla="*/ 0 h 1092"/>
                  <a:gd name="T26" fmla="*/ 0 w 1135"/>
                  <a:gd name="T27" fmla="*/ 0 h 1092"/>
                  <a:gd name="T28" fmla="*/ 0 w 1135"/>
                  <a:gd name="T29" fmla="*/ 0 h 1092"/>
                  <a:gd name="T30" fmla="*/ 0 w 1135"/>
                  <a:gd name="T31" fmla="*/ 0 h 1092"/>
                  <a:gd name="T32" fmla="*/ 0 w 1135"/>
                  <a:gd name="T33" fmla="*/ 0 h 1092"/>
                  <a:gd name="T34" fmla="*/ 0 w 1135"/>
                  <a:gd name="T35" fmla="*/ 0 h 1092"/>
                  <a:gd name="T36" fmla="*/ 0 w 1135"/>
                  <a:gd name="T37" fmla="*/ 0 h 1092"/>
                  <a:gd name="T38" fmla="*/ 0 w 1135"/>
                  <a:gd name="T39" fmla="*/ 0 h 1092"/>
                  <a:gd name="T40" fmla="*/ 0 w 1135"/>
                  <a:gd name="T41" fmla="*/ 0 h 1092"/>
                  <a:gd name="T42" fmla="*/ 0 w 1135"/>
                  <a:gd name="T43" fmla="*/ 0 h 1092"/>
                  <a:gd name="T44" fmla="*/ 0 w 1135"/>
                  <a:gd name="T45" fmla="*/ 0 h 1092"/>
                  <a:gd name="T46" fmla="*/ 0 w 1135"/>
                  <a:gd name="T47" fmla="*/ 0 h 1092"/>
                  <a:gd name="T48" fmla="*/ 0 w 1135"/>
                  <a:gd name="T49" fmla="*/ 0 h 1092"/>
                  <a:gd name="T50" fmla="*/ 0 w 1135"/>
                  <a:gd name="T51" fmla="*/ 0 h 1092"/>
                  <a:gd name="T52" fmla="*/ 0 w 1135"/>
                  <a:gd name="T53" fmla="*/ 0 h 1092"/>
                  <a:gd name="T54" fmla="*/ 0 w 1135"/>
                  <a:gd name="T55" fmla="*/ 0 h 1092"/>
                  <a:gd name="T56" fmla="*/ 0 w 1135"/>
                  <a:gd name="T57" fmla="*/ 0 h 1092"/>
                  <a:gd name="T58" fmla="*/ 0 w 1135"/>
                  <a:gd name="T59" fmla="*/ 0 h 1092"/>
                  <a:gd name="T60" fmla="*/ 0 w 1135"/>
                  <a:gd name="T61" fmla="*/ 0 h 1092"/>
                  <a:gd name="T62" fmla="*/ 0 w 1135"/>
                  <a:gd name="T63" fmla="*/ 0 h 1092"/>
                  <a:gd name="T64" fmla="*/ 0 w 1135"/>
                  <a:gd name="T65" fmla="*/ 0 h 1092"/>
                  <a:gd name="T66" fmla="*/ 0 w 1135"/>
                  <a:gd name="T67" fmla="*/ 0 h 1092"/>
                  <a:gd name="T68" fmla="*/ 0 w 1135"/>
                  <a:gd name="T69" fmla="*/ 0 h 1092"/>
                  <a:gd name="T70" fmla="*/ 0 w 1135"/>
                  <a:gd name="T71" fmla="*/ 0 h 1092"/>
                  <a:gd name="T72" fmla="*/ 0 w 1135"/>
                  <a:gd name="T73" fmla="*/ 0 h 1092"/>
                  <a:gd name="T74" fmla="*/ 0 w 1135"/>
                  <a:gd name="T75" fmla="*/ 0 h 1092"/>
                  <a:gd name="T76" fmla="*/ 0 w 1135"/>
                  <a:gd name="T77" fmla="*/ 0 h 1092"/>
                  <a:gd name="T78" fmla="*/ 0 w 1135"/>
                  <a:gd name="T79" fmla="*/ 0 h 1092"/>
                  <a:gd name="T80" fmla="*/ 0 w 1135"/>
                  <a:gd name="T81" fmla="*/ 0 h 1092"/>
                  <a:gd name="T82" fmla="*/ 0 w 1135"/>
                  <a:gd name="T83" fmla="*/ 0 h 1092"/>
                  <a:gd name="T84" fmla="*/ 0 w 1135"/>
                  <a:gd name="T85" fmla="*/ 0 h 1092"/>
                  <a:gd name="T86" fmla="*/ 0 w 1135"/>
                  <a:gd name="T87" fmla="*/ 0 h 1092"/>
                  <a:gd name="T88" fmla="*/ 0 w 1135"/>
                  <a:gd name="T89" fmla="*/ 0 h 1092"/>
                  <a:gd name="T90" fmla="*/ 0 w 1135"/>
                  <a:gd name="T91" fmla="*/ 0 h 1092"/>
                  <a:gd name="T92" fmla="*/ 0 w 1135"/>
                  <a:gd name="T93" fmla="*/ 0 h 1092"/>
                  <a:gd name="T94" fmla="*/ 0 w 1135"/>
                  <a:gd name="T95" fmla="*/ 0 h 1092"/>
                  <a:gd name="T96" fmla="*/ 0 w 1135"/>
                  <a:gd name="T97" fmla="*/ 0 h 109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35"/>
                  <a:gd name="T148" fmla="*/ 0 h 1092"/>
                  <a:gd name="T149" fmla="*/ 1135 w 1135"/>
                  <a:gd name="T150" fmla="*/ 1092 h 109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35" h="1092">
                    <a:moveTo>
                      <a:pt x="352" y="60"/>
                    </a:moveTo>
                    <a:lnTo>
                      <a:pt x="504" y="127"/>
                    </a:lnTo>
                    <a:lnTo>
                      <a:pt x="619" y="194"/>
                    </a:lnTo>
                    <a:lnTo>
                      <a:pt x="674" y="206"/>
                    </a:lnTo>
                    <a:lnTo>
                      <a:pt x="619" y="224"/>
                    </a:lnTo>
                    <a:lnTo>
                      <a:pt x="540" y="279"/>
                    </a:lnTo>
                    <a:lnTo>
                      <a:pt x="449" y="315"/>
                    </a:lnTo>
                    <a:lnTo>
                      <a:pt x="340" y="340"/>
                    </a:lnTo>
                    <a:lnTo>
                      <a:pt x="328" y="382"/>
                    </a:lnTo>
                    <a:lnTo>
                      <a:pt x="286" y="419"/>
                    </a:lnTo>
                    <a:lnTo>
                      <a:pt x="273" y="461"/>
                    </a:lnTo>
                    <a:lnTo>
                      <a:pt x="273" y="485"/>
                    </a:lnTo>
                    <a:lnTo>
                      <a:pt x="286" y="504"/>
                    </a:lnTo>
                    <a:lnTo>
                      <a:pt x="310" y="510"/>
                    </a:lnTo>
                    <a:lnTo>
                      <a:pt x="377" y="516"/>
                    </a:lnTo>
                    <a:lnTo>
                      <a:pt x="443" y="516"/>
                    </a:lnTo>
                    <a:lnTo>
                      <a:pt x="480" y="510"/>
                    </a:lnTo>
                    <a:lnTo>
                      <a:pt x="480" y="491"/>
                    </a:lnTo>
                    <a:lnTo>
                      <a:pt x="504" y="467"/>
                    </a:lnTo>
                    <a:lnTo>
                      <a:pt x="595" y="455"/>
                    </a:lnTo>
                    <a:lnTo>
                      <a:pt x="729" y="455"/>
                    </a:lnTo>
                    <a:lnTo>
                      <a:pt x="747" y="449"/>
                    </a:lnTo>
                    <a:lnTo>
                      <a:pt x="802" y="461"/>
                    </a:lnTo>
                    <a:lnTo>
                      <a:pt x="814" y="497"/>
                    </a:lnTo>
                    <a:lnTo>
                      <a:pt x="820" y="540"/>
                    </a:lnTo>
                    <a:lnTo>
                      <a:pt x="832" y="601"/>
                    </a:lnTo>
                    <a:lnTo>
                      <a:pt x="838" y="643"/>
                    </a:lnTo>
                    <a:lnTo>
                      <a:pt x="850" y="667"/>
                    </a:lnTo>
                    <a:lnTo>
                      <a:pt x="953" y="661"/>
                    </a:lnTo>
                    <a:lnTo>
                      <a:pt x="1020" y="649"/>
                    </a:lnTo>
                    <a:lnTo>
                      <a:pt x="1032" y="595"/>
                    </a:lnTo>
                    <a:lnTo>
                      <a:pt x="1032" y="321"/>
                    </a:lnTo>
                    <a:lnTo>
                      <a:pt x="1026" y="285"/>
                    </a:lnTo>
                    <a:lnTo>
                      <a:pt x="1014" y="261"/>
                    </a:lnTo>
                    <a:lnTo>
                      <a:pt x="996" y="249"/>
                    </a:lnTo>
                    <a:lnTo>
                      <a:pt x="941" y="249"/>
                    </a:lnTo>
                    <a:lnTo>
                      <a:pt x="862" y="261"/>
                    </a:lnTo>
                    <a:lnTo>
                      <a:pt x="808" y="303"/>
                    </a:lnTo>
                    <a:lnTo>
                      <a:pt x="789" y="327"/>
                    </a:lnTo>
                    <a:lnTo>
                      <a:pt x="789" y="406"/>
                    </a:lnTo>
                    <a:lnTo>
                      <a:pt x="795" y="461"/>
                    </a:lnTo>
                    <a:lnTo>
                      <a:pt x="795" y="655"/>
                    </a:lnTo>
                    <a:lnTo>
                      <a:pt x="765" y="758"/>
                    </a:lnTo>
                    <a:lnTo>
                      <a:pt x="686" y="837"/>
                    </a:lnTo>
                    <a:lnTo>
                      <a:pt x="632" y="849"/>
                    </a:lnTo>
                    <a:lnTo>
                      <a:pt x="553" y="849"/>
                    </a:lnTo>
                    <a:lnTo>
                      <a:pt x="462" y="843"/>
                    </a:lnTo>
                    <a:lnTo>
                      <a:pt x="352" y="807"/>
                    </a:lnTo>
                    <a:lnTo>
                      <a:pt x="304" y="765"/>
                    </a:lnTo>
                    <a:lnTo>
                      <a:pt x="286" y="728"/>
                    </a:lnTo>
                    <a:lnTo>
                      <a:pt x="286" y="534"/>
                    </a:lnTo>
                    <a:lnTo>
                      <a:pt x="371" y="455"/>
                    </a:lnTo>
                    <a:lnTo>
                      <a:pt x="449" y="412"/>
                    </a:lnTo>
                    <a:lnTo>
                      <a:pt x="553" y="406"/>
                    </a:lnTo>
                    <a:lnTo>
                      <a:pt x="650" y="406"/>
                    </a:lnTo>
                    <a:lnTo>
                      <a:pt x="698" y="412"/>
                    </a:lnTo>
                    <a:lnTo>
                      <a:pt x="710" y="376"/>
                    </a:lnTo>
                    <a:lnTo>
                      <a:pt x="710" y="321"/>
                    </a:lnTo>
                    <a:lnTo>
                      <a:pt x="717" y="285"/>
                    </a:lnTo>
                    <a:lnTo>
                      <a:pt x="717" y="182"/>
                    </a:lnTo>
                    <a:lnTo>
                      <a:pt x="692" y="164"/>
                    </a:lnTo>
                    <a:lnTo>
                      <a:pt x="656" y="158"/>
                    </a:lnTo>
                    <a:lnTo>
                      <a:pt x="601" y="151"/>
                    </a:lnTo>
                    <a:lnTo>
                      <a:pt x="559" y="145"/>
                    </a:lnTo>
                    <a:lnTo>
                      <a:pt x="522" y="145"/>
                    </a:lnTo>
                    <a:lnTo>
                      <a:pt x="492" y="121"/>
                    </a:lnTo>
                    <a:lnTo>
                      <a:pt x="474" y="121"/>
                    </a:lnTo>
                    <a:lnTo>
                      <a:pt x="437" y="115"/>
                    </a:lnTo>
                    <a:lnTo>
                      <a:pt x="352" y="121"/>
                    </a:lnTo>
                    <a:lnTo>
                      <a:pt x="261" y="133"/>
                    </a:lnTo>
                    <a:lnTo>
                      <a:pt x="194" y="176"/>
                    </a:lnTo>
                    <a:lnTo>
                      <a:pt x="158" y="182"/>
                    </a:lnTo>
                    <a:lnTo>
                      <a:pt x="128" y="206"/>
                    </a:lnTo>
                    <a:lnTo>
                      <a:pt x="109" y="261"/>
                    </a:lnTo>
                    <a:lnTo>
                      <a:pt x="109" y="309"/>
                    </a:lnTo>
                    <a:lnTo>
                      <a:pt x="103" y="376"/>
                    </a:lnTo>
                    <a:lnTo>
                      <a:pt x="103" y="491"/>
                    </a:lnTo>
                    <a:lnTo>
                      <a:pt x="109" y="546"/>
                    </a:lnTo>
                    <a:lnTo>
                      <a:pt x="116" y="582"/>
                    </a:lnTo>
                    <a:lnTo>
                      <a:pt x="158" y="704"/>
                    </a:lnTo>
                    <a:lnTo>
                      <a:pt x="219" y="716"/>
                    </a:lnTo>
                    <a:lnTo>
                      <a:pt x="316" y="728"/>
                    </a:lnTo>
                    <a:lnTo>
                      <a:pt x="407" y="734"/>
                    </a:lnTo>
                    <a:lnTo>
                      <a:pt x="449" y="734"/>
                    </a:lnTo>
                    <a:lnTo>
                      <a:pt x="455" y="752"/>
                    </a:lnTo>
                    <a:lnTo>
                      <a:pt x="455" y="795"/>
                    </a:lnTo>
                    <a:lnTo>
                      <a:pt x="449" y="843"/>
                    </a:lnTo>
                    <a:lnTo>
                      <a:pt x="443" y="910"/>
                    </a:lnTo>
                    <a:lnTo>
                      <a:pt x="443" y="1001"/>
                    </a:lnTo>
                    <a:lnTo>
                      <a:pt x="449" y="1056"/>
                    </a:lnTo>
                    <a:lnTo>
                      <a:pt x="504" y="1080"/>
                    </a:lnTo>
                    <a:lnTo>
                      <a:pt x="595" y="1080"/>
                    </a:lnTo>
                    <a:lnTo>
                      <a:pt x="632" y="1044"/>
                    </a:lnTo>
                    <a:lnTo>
                      <a:pt x="650" y="1001"/>
                    </a:lnTo>
                    <a:lnTo>
                      <a:pt x="686" y="947"/>
                    </a:lnTo>
                    <a:lnTo>
                      <a:pt x="698" y="886"/>
                    </a:lnTo>
                    <a:lnTo>
                      <a:pt x="710" y="819"/>
                    </a:lnTo>
                    <a:lnTo>
                      <a:pt x="710" y="783"/>
                    </a:lnTo>
                    <a:lnTo>
                      <a:pt x="717" y="758"/>
                    </a:lnTo>
                    <a:lnTo>
                      <a:pt x="765" y="752"/>
                    </a:lnTo>
                    <a:lnTo>
                      <a:pt x="832" y="752"/>
                    </a:lnTo>
                    <a:lnTo>
                      <a:pt x="886" y="765"/>
                    </a:lnTo>
                    <a:lnTo>
                      <a:pt x="929" y="807"/>
                    </a:lnTo>
                    <a:lnTo>
                      <a:pt x="965" y="819"/>
                    </a:lnTo>
                    <a:lnTo>
                      <a:pt x="996" y="819"/>
                    </a:lnTo>
                    <a:lnTo>
                      <a:pt x="1063" y="807"/>
                    </a:lnTo>
                    <a:lnTo>
                      <a:pt x="1111" y="795"/>
                    </a:lnTo>
                    <a:lnTo>
                      <a:pt x="1129" y="752"/>
                    </a:lnTo>
                    <a:lnTo>
                      <a:pt x="1135" y="704"/>
                    </a:lnTo>
                    <a:lnTo>
                      <a:pt x="1129" y="637"/>
                    </a:lnTo>
                    <a:lnTo>
                      <a:pt x="1117" y="595"/>
                    </a:lnTo>
                    <a:lnTo>
                      <a:pt x="1111" y="491"/>
                    </a:lnTo>
                    <a:lnTo>
                      <a:pt x="1111" y="455"/>
                    </a:lnTo>
                    <a:lnTo>
                      <a:pt x="1105" y="400"/>
                    </a:lnTo>
                    <a:lnTo>
                      <a:pt x="1105" y="206"/>
                    </a:lnTo>
                    <a:lnTo>
                      <a:pt x="1093" y="151"/>
                    </a:lnTo>
                    <a:lnTo>
                      <a:pt x="1087" y="115"/>
                    </a:lnTo>
                    <a:lnTo>
                      <a:pt x="1044" y="73"/>
                    </a:lnTo>
                    <a:lnTo>
                      <a:pt x="1008" y="60"/>
                    </a:lnTo>
                    <a:lnTo>
                      <a:pt x="941" y="54"/>
                    </a:lnTo>
                    <a:lnTo>
                      <a:pt x="862" y="48"/>
                    </a:lnTo>
                    <a:lnTo>
                      <a:pt x="783" y="54"/>
                    </a:lnTo>
                    <a:lnTo>
                      <a:pt x="741" y="60"/>
                    </a:lnTo>
                    <a:lnTo>
                      <a:pt x="717" y="79"/>
                    </a:lnTo>
                    <a:lnTo>
                      <a:pt x="710" y="133"/>
                    </a:lnTo>
                    <a:lnTo>
                      <a:pt x="723" y="212"/>
                    </a:lnTo>
                    <a:lnTo>
                      <a:pt x="668" y="218"/>
                    </a:lnTo>
                    <a:lnTo>
                      <a:pt x="601" y="206"/>
                    </a:lnTo>
                    <a:lnTo>
                      <a:pt x="583" y="194"/>
                    </a:lnTo>
                    <a:lnTo>
                      <a:pt x="571" y="151"/>
                    </a:lnTo>
                    <a:lnTo>
                      <a:pt x="559" y="127"/>
                    </a:lnTo>
                    <a:lnTo>
                      <a:pt x="553" y="85"/>
                    </a:lnTo>
                    <a:lnTo>
                      <a:pt x="547" y="67"/>
                    </a:lnTo>
                    <a:lnTo>
                      <a:pt x="534" y="48"/>
                    </a:lnTo>
                    <a:lnTo>
                      <a:pt x="510" y="42"/>
                    </a:lnTo>
                    <a:lnTo>
                      <a:pt x="468" y="36"/>
                    </a:lnTo>
                    <a:lnTo>
                      <a:pt x="413" y="36"/>
                    </a:lnTo>
                    <a:lnTo>
                      <a:pt x="352" y="60"/>
                    </a:lnTo>
                    <a:lnTo>
                      <a:pt x="279" y="36"/>
                    </a:lnTo>
                    <a:lnTo>
                      <a:pt x="213" y="48"/>
                    </a:lnTo>
                    <a:lnTo>
                      <a:pt x="164" y="60"/>
                    </a:lnTo>
                    <a:lnTo>
                      <a:pt x="55" y="139"/>
                    </a:lnTo>
                    <a:lnTo>
                      <a:pt x="43" y="194"/>
                    </a:lnTo>
                    <a:lnTo>
                      <a:pt x="0" y="261"/>
                    </a:lnTo>
                    <a:lnTo>
                      <a:pt x="0" y="364"/>
                    </a:lnTo>
                    <a:lnTo>
                      <a:pt x="6" y="425"/>
                    </a:lnTo>
                    <a:lnTo>
                      <a:pt x="49" y="546"/>
                    </a:lnTo>
                    <a:lnTo>
                      <a:pt x="67" y="595"/>
                    </a:lnTo>
                    <a:lnTo>
                      <a:pt x="140" y="613"/>
                    </a:lnTo>
                    <a:lnTo>
                      <a:pt x="219" y="619"/>
                    </a:lnTo>
                    <a:lnTo>
                      <a:pt x="243" y="631"/>
                    </a:lnTo>
                    <a:lnTo>
                      <a:pt x="237" y="680"/>
                    </a:lnTo>
                    <a:lnTo>
                      <a:pt x="219" y="734"/>
                    </a:lnTo>
                    <a:lnTo>
                      <a:pt x="207" y="837"/>
                    </a:lnTo>
                    <a:lnTo>
                      <a:pt x="201" y="880"/>
                    </a:lnTo>
                    <a:lnTo>
                      <a:pt x="201" y="916"/>
                    </a:lnTo>
                    <a:lnTo>
                      <a:pt x="207" y="953"/>
                    </a:lnTo>
                    <a:lnTo>
                      <a:pt x="231" y="971"/>
                    </a:lnTo>
                    <a:lnTo>
                      <a:pt x="273" y="965"/>
                    </a:lnTo>
                    <a:lnTo>
                      <a:pt x="328" y="947"/>
                    </a:lnTo>
                    <a:lnTo>
                      <a:pt x="352" y="922"/>
                    </a:lnTo>
                    <a:lnTo>
                      <a:pt x="395" y="910"/>
                    </a:lnTo>
                    <a:lnTo>
                      <a:pt x="449" y="898"/>
                    </a:lnTo>
                    <a:lnTo>
                      <a:pt x="516" y="886"/>
                    </a:lnTo>
                    <a:lnTo>
                      <a:pt x="583" y="880"/>
                    </a:lnTo>
                    <a:lnTo>
                      <a:pt x="674" y="868"/>
                    </a:lnTo>
                    <a:lnTo>
                      <a:pt x="741" y="868"/>
                    </a:lnTo>
                    <a:lnTo>
                      <a:pt x="759" y="892"/>
                    </a:lnTo>
                    <a:lnTo>
                      <a:pt x="759" y="1092"/>
                    </a:lnTo>
                    <a:lnTo>
                      <a:pt x="850" y="1074"/>
                    </a:lnTo>
                    <a:lnTo>
                      <a:pt x="929" y="1032"/>
                    </a:lnTo>
                    <a:lnTo>
                      <a:pt x="941" y="995"/>
                    </a:lnTo>
                    <a:lnTo>
                      <a:pt x="996" y="941"/>
                    </a:lnTo>
                    <a:lnTo>
                      <a:pt x="1002" y="904"/>
                    </a:lnTo>
                    <a:lnTo>
                      <a:pt x="1014" y="849"/>
                    </a:lnTo>
                    <a:lnTo>
                      <a:pt x="1014" y="801"/>
                    </a:lnTo>
                    <a:lnTo>
                      <a:pt x="1002" y="746"/>
                    </a:lnTo>
                    <a:lnTo>
                      <a:pt x="996" y="710"/>
                    </a:lnTo>
                    <a:lnTo>
                      <a:pt x="978" y="686"/>
                    </a:lnTo>
                    <a:lnTo>
                      <a:pt x="935" y="637"/>
                    </a:lnTo>
                    <a:lnTo>
                      <a:pt x="923" y="595"/>
                    </a:lnTo>
                    <a:lnTo>
                      <a:pt x="917" y="558"/>
                    </a:lnTo>
                    <a:lnTo>
                      <a:pt x="911" y="504"/>
                    </a:lnTo>
                    <a:lnTo>
                      <a:pt x="911" y="467"/>
                    </a:lnTo>
                    <a:lnTo>
                      <a:pt x="935" y="364"/>
                    </a:lnTo>
                    <a:lnTo>
                      <a:pt x="935" y="261"/>
                    </a:lnTo>
                    <a:lnTo>
                      <a:pt x="917" y="230"/>
                    </a:lnTo>
                    <a:lnTo>
                      <a:pt x="862" y="206"/>
                    </a:lnTo>
                    <a:lnTo>
                      <a:pt x="838" y="194"/>
                    </a:lnTo>
                    <a:lnTo>
                      <a:pt x="820" y="176"/>
                    </a:lnTo>
                    <a:lnTo>
                      <a:pt x="808" y="127"/>
                    </a:lnTo>
                    <a:lnTo>
                      <a:pt x="802" y="85"/>
                    </a:lnTo>
                    <a:lnTo>
                      <a:pt x="789" y="67"/>
                    </a:lnTo>
                    <a:lnTo>
                      <a:pt x="759" y="54"/>
                    </a:lnTo>
                    <a:lnTo>
                      <a:pt x="680" y="42"/>
                    </a:lnTo>
                    <a:lnTo>
                      <a:pt x="662" y="36"/>
                    </a:lnTo>
                    <a:lnTo>
                      <a:pt x="632" y="12"/>
                    </a:lnTo>
                    <a:lnTo>
                      <a:pt x="583" y="0"/>
                    </a:lnTo>
                    <a:lnTo>
                      <a:pt x="559" y="0"/>
                    </a:lnTo>
                  </a:path>
                </a:pathLst>
              </a:custGeom>
              <a:noFill/>
              <a:ln w="952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4150" name="Line 78"/>
              <p:cNvSpPr>
                <a:spLocks noChangeShapeType="1"/>
              </p:cNvSpPr>
              <p:nvPr/>
            </p:nvSpPr>
            <p:spPr bwMode="auto">
              <a:xfrm>
                <a:off x="1961" y="1993"/>
                <a:ext cx="24" cy="2"/>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51" name="Line 79"/>
              <p:cNvSpPr>
                <a:spLocks noChangeShapeType="1"/>
              </p:cNvSpPr>
              <p:nvPr/>
            </p:nvSpPr>
            <p:spPr bwMode="auto">
              <a:xfrm>
                <a:off x="2123" y="2021"/>
                <a:ext cx="24" cy="8"/>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52" name="Line 80"/>
              <p:cNvSpPr>
                <a:spLocks noChangeShapeType="1"/>
              </p:cNvSpPr>
              <p:nvPr/>
            </p:nvSpPr>
            <p:spPr bwMode="auto">
              <a:xfrm>
                <a:off x="2212" y="2116"/>
                <a:ext cx="23" cy="10"/>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53" name="Line 81"/>
              <p:cNvSpPr>
                <a:spLocks noChangeShapeType="1"/>
              </p:cNvSpPr>
              <p:nvPr/>
            </p:nvSpPr>
            <p:spPr bwMode="auto">
              <a:xfrm>
                <a:off x="2175" y="2245"/>
                <a:ext cx="24" cy="9"/>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54" name="Line 82"/>
              <p:cNvSpPr>
                <a:spLocks noChangeShapeType="1"/>
              </p:cNvSpPr>
              <p:nvPr/>
            </p:nvSpPr>
            <p:spPr bwMode="auto">
              <a:xfrm>
                <a:off x="2049" y="2260"/>
                <a:ext cx="24" cy="9"/>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55" name="Line 83"/>
              <p:cNvSpPr>
                <a:spLocks noChangeShapeType="1"/>
              </p:cNvSpPr>
              <p:nvPr/>
            </p:nvSpPr>
            <p:spPr bwMode="auto">
              <a:xfrm>
                <a:off x="1929" y="2114"/>
                <a:ext cx="24" cy="10"/>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56" name="Rectangle 84"/>
              <p:cNvSpPr>
                <a:spLocks noChangeArrowheads="1"/>
              </p:cNvSpPr>
              <p:nvPr/>
            </p:nvSpPr>
            <p:spPr bwMode="auto">
              <a:xfrm>
                <a:off x="1987" y="2031"/>
                <a:ext cx="67"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endParaRPr lang="en-US" altLang="it-IT" sz="1000">
                  <a:solidFill>
                    <a:schemeClr val="bg1"/>
                  </a:solidFill>
                </a:endParaRPr>
              </a:p>
            </p:txBody>
          </p:sp>
          <p:sp>
            <p:nvSpPr>
              <p:cNvPr id="4157" name="Rectangle 85"/>
              <p:cNvSpPr>
                <a:spLocks noChangeArrowheads="1"/>
              </p:cNvSpPr>
              <p:nvPr/>
            </p:nvSpPr>
            <p:spPr bwMode="auto">
              <a:xfrm flipH="1">
                <a:off x="2048" y="1980"/>
                <a:ext cx="29"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fr-FR" altLang="it-IT" sz="900" b="1">
                    <a:solidFill>
                      <a:schemeClr val="bg1"/>
                    </a:solidFill>
                  </a:rPr>
                  <a:t>+</a:t>
                </a:r>
                <a:endParaRPr lang="fr-FR" altLang="it-IT" sz="700">
                  <a:solidFill>
                    <a:schemeClr val="bg1"/>
                  </a:solidFill>
                </a:endParaRPr>
              </a:p>
            </p:txBody>
          </p:sp>
          <p:sp>
            <p:nvSpPr>
              <p:cNvPr id="4158" name="Rectangle 86"/>
              <p:cNvSpPr>
                <a:spLocks noChangeArrowheads="1"/>
              </p:cNvSpPr>
              <p:nvPr/>
            </p:nvSpPr>
            <p:spPr bwMode="auto">
              <a:xfrm>
                <a:off x="2082" y="2031"/>
                <a:ext cx="67"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endParaRPr lang="en-US" altLang="it-IT" sz="1000">
                  <a:solidFill>
                    <a:schemeClr val="bg1"/>
                  </a:solidFill>
                </a:endParaRPr>
              </a:p>
            </p:txBody>
          </p:sp>
          <p:sp>
            <p:nvSpPr>
              <p:cNvPr id="4159" name="Rectangle 87"/>
              <p:cNvSpPr>
                <a:spLocks noChangeArrowheads="1"/>
              </p:cNvSpPr>
              <p:nvPr/>
            </p:nvSpPr>
            <p:spPr bwMode="auto">
              <a:xfrm>
                <a:off x="2102" y="2046"/>
                <a:ext cx="42"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fr-FR" altLang="it-IT" sz="900" b="1">
                    <a:solidFill>
                      <a:schemeClr val="bg1"/>
                    </a:solidFill>
                  </a:rPr>
                  <a:t>+</a:t>
                </a:r>
                <a:endParaRPr lang="fr-FR" altLang="it-IT" sz="700">
                  <a:solidFill>
                    <a:schemeClr val="bg1"/>
                  </a:solidFill>
                </a:endParaRPr>
              </a:p>
            </p:txBody>
          </p:sp>
          <p:sp>
            <p:nvSpPr>
              <p:cNvPr id="4160" name="Rectangle 88"/>
              <p:cNvSpPr>
                <a:spLocks noChangeArrowheads="1"/>
              </p:cNvSpPr>
              <p:nvPr/>
            </p:nvSpPr>
            <p:spPr bwMode="auto">
              <a:xfrm>
                <a:off x="1965" y="2105"/>
                <a:ext cx="68"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endParaRPr lang="en-US" altLang="it-IT" sz="1000">
                  <a:solidFill>
                    <a:schemeClr val="bg1"/>
                  </a:solidFill>
                </a:endParaRPr>
              </a:p>
            </p:txBody>
          </p:sp>
          <p:sp>
            <p:nvSpPr>
              <p:cNvPr id="4161" name="Rectangle 89"/>
              <p:cNvSpPr>
                <a:spLocks noChangeArrowheads="1"/>
              </p:cNvSpPr>
              <p:nvPr/>
            </p:nvSpPr>
            <p:spPr bwMode="auto">
              <a:xfrm>
                <a:off x="1985" y="2115"/>
                <a:ext cx="4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fr-FR" altLang="it-IT" sz="900" b="1">
                    <a:solidFill>
                      <a:schemeClr val="bg1"/>
                    </a:solidFill>
                  </a:rPr>
                  <a:t>+</a:t>
                </a:r>
                <a:endParaRPr lang="fr-FR" altLang="it-IT" sz="700">
                  <a:solidFill>
                    <a:schemeClr val="bg1"/>
                  </a:solidFill>
                </a:endParaRPr>
              </a:p>
            </p:txBody>
          </p:sp>
          <p:sp>
            <p:nvSpPr>
              <p:cNvPr id="4162" name="Rectangle 90"/>
              <p:cNvSpPr>
                <a:spLocks noChangeArrowheads="1"/>
              </p:cNvSpPr>
              <p:nvPr/>
            </p:nvSpPr>
            <p:spPr bwMode="auto">
              <a:xfrm>
                <a:off x="2017" y="2174"/>
                <a:ext cx="70"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endParaRPr lang="en-US" altLang="it-IT" sz="1000">
                  <a:solidFill>
                    <a:schemeClr val="bg1"/>
                  </a:solidFill>
                </a:endParaRPr>
              </a:p>
            </p:txBody>
          </p:sp>
          <p:sp>
            <p:nvSpPr>
              <p:cNvPr id="4163" name="Rectangle 91"/>
              <p:cNvSpPr>
                <a:spLocks noChangeArrowheads="1"/>
              </p:cNvSpPr>
              <p:nvPr/>
            </p:nvSpPr>
            <p:spPr bwMode="auto">
              <a:xfrm>
                <a:off x="2038" y="2186"/>
                <a:ext cx="41"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fr-FR" altLang="it-IT" sz="900" b="1">
                    <a:solidFill>
                      <a:schemeClr val="bg1"/>
                    </a:solidFill>
                  </a:rPr>
                  <a:t>+</a:t>
                </a:r>
                <a:endParaRPr lang="fr-FR" altLang="it-IT" sz="700">
                  <a:solidFill>
                    <a:schemeClr val="bg1"/>
                  </a:solidFill>
                </a:endParaRPr>
              </a:p>
            </p:txBody>
          </p:sp>
          <p:sp>
            <p:nvSpPr>
              <p:cNvPr id="4164" name="Rectangle 92"/>
              <p:cNvSpPr>
                <a:spLocks noChangeArrowheads="1"/>
              </p:cNvSpPr>
              <p:nvPr/>
            </p:nvSpPr>
            <p:spPr bwMode="auto">
              <a:xfrm>
                <a:off x="2099" y="2139"/>
                <a:ext cx="70"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endParaRPr lang="en-US" altLang="it-IT" sz="1000">
                  <a:solidFill>
                    <a:schemeClr val="bg1"/>
                  </a:solidFill>
                </a:endParaRPr>
              </a:p>
            </p:txBody>
          </p:sp>
          <p:sp>
            <p:nvSpPr>
              <p:cNvPr id="4165" name="Rectangle 93"/>
              <p:cNvSpPr>
                <a:spLocks noChangeArrowheads="1"/>
              </p:cNvSpPr>
              <p:nvPr/>
            </p:nvSpPr>
            <p:spPr bwMode="auto">
              <a:xfrm>
                <a:off x="2121" y="2154"/>
                <a:ext cx="43"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fr-FR" altLang="it-IT" sz="900" b="1">
                    <a:solidFill>
                      <a:schemeClr val="bg1"/>
                    </a:solidFill>
                  </a:rPr>
                  <a:t>+</a:t>
                </a:r>
                <a:endParaRPr lang="fr-FR" altLang="it-IT" sz="700">
                  <a:solidFill>
                    <a:schemeClr val="bg1"/>
                  </a:solidFill>
                </a:endParaRPr>
              </a:p>
            </p:txBody>
          </p:sp>
          <p:sp>
            <p:nvSpPr>
              <p:cNvPr id="4166" name="Text Box 94"/>
              <p:cNvSpPr txBox="1">
                <a:spLocks noChangeArrowheads="1"/>
              </p:cNvSpPr>
              <p:nvPr/>
            </p:nvSpPr>
            <p:spPr bwMode="auto">
              <a:xfrm>
                <a:off x="1750" y="2475"/>
                <a:ext cx="674"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endParaRPr lang="en-US" altLang="it-IT" sz="500">
                  <a:solidFill>
                    <a:schemeClr val="bg1"/>
                  </a:solidFill>
                </a:endParaRPr>
              </a:p>
              <a:p>
                <a:pPr algn="ctr" eaLnBrk="1" hangingPunct="1">
                  <a:spcBef>
                    <a:spcPct val="50000"/>
                  </a:spcBef>
                </a:pPr>
                <a:r>
                  <a:rPr lang="en-US" altLang="it-IT" sz="900">
                    <a:solidFill>
                      <a:schemeClr val="bg1"/>
                    </a:solidFill>
                  </a:rPr>
                  <a:t>Iron particles</a:t>
                </a:r>
              </a:p>
            </p:txBody>
          </p:sp>
          <p:sp>
            <p:nvSpPr>
              <p:cNvPr id="4167" name="Text Box 95"/>
              <p:cNvSpPr txBox="1">
                <a:spLocks noChangeArrowheads="1"/>
              </p:cNvSpPr>
              <p:nvPr/>
            </p:nvSpPr>
            <p:spPr bwMode="auto">
              <a:xfrm>
                <a:off x="1934" y="2385"/>
                <a:ext cx="555"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it-IT" sz="1100" b="1">
                    <a:solidFill>
                      <a:schemeClr val="bg1"/>
                    </a:solidFill>
                    <a:sym typeface="Symbol" panose="05050102010706020507" pitchFamily="18" charset="2"/>
                  </a:rPr>
                  <a:t> ~ </a:t>
                </a:r>
                <a:r>
                  <a:rPr lang="en-US" altLang="it-IT" sz="1100" b="1">
                    <a:solidFill>
                      <a:schemeClr val="bg1"/>
                    </a:solidFill>
                  </a:rPr>
                  <a:t>30 nm</a:t>
                </a:r>
              </a:p>
            </p:txBody>
          </p:sp>
          <p:sp>
            <p:nvSpPr>
              <p:cNvPr id="4168" name="Line 150"/>
              <p:cNvSpPr>
                <a:spLocks noChangeShapeType="1"/>
              </p:cNvSpPr>
              <p:nvPr/>
            </p:nvSpPr>
            <p:spPr bwMode="auto">
              <a:xfrm>
                <a:off x="1488" y="1920"/>
                <a:ext cx="582" cy="19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4169" name="Line 151"/>
              <p:cNvSpPr>
                <a:spLocks noChangeShapeType="1"/>
              </p:cNvSpPr>
              <p:nvPr/>
            </p:nvSpPr>
            <p:spPr bwMode="auto">
              <a:xfrm flipV="1">
                <a:off x="1488" y="2160"/>
                <a:ext cx="582" cy="81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grpSp>
        <p:sp>
          <p:nvSpPr>
            <p:cNvPr id="4106" name="Rectangle 734"/>
            <p:cNvSpPr>
              <a:spLocks noChangeArrowheads="1"/>
            </p:cNvSpPr>
            <p:nvPr/>
          </p:nvSpPr>
          <p:spPr bwMode="auto">
            <a:xfrm>
              <a:off x="0" y="2478"/>
              <a:ext cx="2290" cy="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spcBef>
                  <a:spcPct val="50000"/>
                </a:spcBef>
                <a:buSzPct val="100000"/>
              </a:pPr>
              <a:r>
                <a:rPr lang="fr-FR" altLang="it-IT" sz="1400" dirty="0"/>
                <a:t>Cristal = </a:t>
              </a:r>
              <a:r>
                <a:rPr lang="fr-FR" altLang="it-IT" sz="1400" dirty="0" err="1"/>
                <a:t>Spinel</a:t>
              </a:r>
              <a:r>
                <a:rPr lang="fr-FR" altLang="it-IT" sz="1400" dirty="0"/>
                <a:t> Structure (</a:t>
              </a:r>
              <a:r>
                <a:rPr lang="fr-FR" altLang="it-IT" sz="1400" dirty="0" err="1"/>
                <a:t>oxygen</a:t>
              </a:r>
              <a:r>
                <a:rPr lang="fr-FR" altLang="it-IT" sz="1400" dirty="0"/>
                <a:t> network) </a:t>
              </a:r>
              <a:r>
                <a:rPr lang="fr-FR" altLang="it-IT" sz="1400" baseline="-25000" dirty="0"/>
                <a:t>	</a:t>
              </a:r>
              <a:r>
                <a:rPr lang="fr-FR" altLang="it-IT" sz="1400" b="1" dirty="0" err="1"/>
                <a:t>Magnetite</a:t>
              </a:r>
              <a:r>
                <a:rPr lang="fr-FR" altLang="it-IT" sz="1400" b="1" dirty="0"/>
                <a:t> : Fe </a:t>
              </a:r>
              <a:r>
                <a:rPr lang="fr-FR" altLang="it-IT" sz="1400" b="1" dirty="0">
                  <a:sym typeface="Symbol" panose="05050102010706020507" pitchFamily="18" charset="2"/>
                </a:rPr>
                <a:t> Fe</a:t>
              </a:r>
              <a:r>
                <a:rPr lang="fr-FR" altLang="it-IT" sz="1400" b="1" baseline="-25000" dirty="0">
                  <a:sym typeface="Symbol" panose="05050102010706020507" pitchFamily="18" charset="2"/>
                </a:rPr>
                <a:t>3</a:t>
              </a:r>
              <a:r>
                <a:rPr lang="fr-FR" altLang="it-IT" sz="1400" b="1" dirty="0">
                  <a:sym typeface="Symbol" panose="05050102010706020507" pitchFamily="18" charset="2"/>
                </a:rPr>
                <a:t>O</a:t>
              </a:r>
              <a:r>
                <a:rPr lang="fr-FR" altLang="it-IT" sz="1400" b="1" baseline="-25000" dirty="0">
                  <a:sym typeface="Symbol" panose="05050102010706020507" pitchFamily="18" charset="2"/>
                </a:rPr>
                <a:t>4</a:t>
              </a:r>
            </a:p>
            <a:p>
              <a:pPr eaLnBrk="1" hangingPunct="1">
                <a:lnSpc>
                  <a:spcPct val="90000"/>
                </a:lnSpc>
                <a:spcBef>
                  <a:spcPct val="50000"/>
                </a:spcBef>
                <a:buSzPct val="100000"/>
              </a:pPr>
              <a:r>
                <a:rPr lang="fr-FR" altLang="it-IT" sz="1400" b="1" dirty="0">
                  <a:sym typeface="Symbol" panose="05050102010706020507" pitchFamily="18" charset="2"/>
                </a:rPr>
                <a:t>	</a:t>
              </a:r>
              <a:r>
                <a:rPr lang="fr-FR" altLang="it-IT" sz="1400" b="1" dirty="0" err="1">
                  <a:sym typeface="Symbol" panose="05050102010706020507" pitchFamily="18" charset="2"/>
                </a:rPr>
                <a:t>Maghemite</a:t>
              </a:r>
              <a:r>
                <a:rPr lang="fr-FR" altLang="it-IT" sz="1400" b="1" dirty="0">
                  <a:sym typeface="Symbol" panose="05050102010706020507" pitchFamily="18" charset="2"/>
                </a:rPr>
                <a:t> : Fe Fe</a:t>
              </a:r>
              <a:r>
                <a:rPr lang="fr-FR" altLang="it-IT" sz="1400" b="1" baseline="-25000" dirty="0">
                  <a:sym typeface="Symbol" panose="05050102010706020507" pitchFamily="18" charset="2"/>
                </a:rPr>
                <a:t>2</a:t>
              </a:r>
              <a:r>
                <a:rPr lang="fr-FR" altLang="it-IT" sz="1400" b="1" dirty="0">
                  <a:sym typeface="Symbol" panose="05050102010706020507" pitchFamily="18" charset="2"/>
                </a:rPr>
                <a:t>O</a:t>
              </a:r>
              <a:r>
                <a:rPr lang="fr-FR" altLang="it-IT" sz="1400" b="1" baseline="-25000" dirty="0">
                  <a:sym typeface="Symbol" panose="05050102010706020507" pitchFamily="18" charset="2"/>
                </a:rPr>
                <a:t>3</a:t>
              </a:r>
            </a:p>
          </p:txBody>
        </p:sp>
      </p:grpSp>
      <p:sp>
        <p:nvSpPr>
          <p:cNvPr id="4104" name="Rectangle 7"/>
          <p:cNvSpPr>
            <a:spLocks noChangeArrowheads="1"/>
          </p:cNvSpPr>
          <p:nvPr/>
        </p:nvSpPr>
        <p:spPr bwMode="auto">
          <a:xfrm>
            <a:off x="907256" y="1140079"/>
            <a:ext cx="2016125" cy="3460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836613" indent="-379413"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eaLnBrk="1" hangingPunct="1">
              <a:spcBef>
                <a:spcPct val="20000"/>
              </a:spcBef>
              <a:buSzPct val="100000"/>
              <a:buFont typeface="Wingdings" panose="05000000000000000000" pitchFamily="2" charset="2"/>
              <a:buNone/>
            </a:pPr>
            <a:r>
              <a:rPr lang="en-US" altLang="it-IT" sz="1600" dirty="0"/>
              <a:t>Structure</a:t>
            </a:r>
          </a:p>
        </p:txBody>
      </p:sp>
      <p:grpSp>
        <p:nvGrpSpPr>
          <p:cNvPr id="83" name="Gruppo 82"/>
          <p:cNvGrpSpPr/>
          <p:nvPr/>
        </p:nvGrpSpPr>
        <p:grpSpPr>
          <a:xfrm>
            <a:off x="0" y="44624"/>
            <a:ext cx="9144000" cy="6768731"/>
            <a:chOff x="0" y="44624"/>
            <a:chExt cx="9144000" cy="6768731"/>
          </a:xfrm>
        </p:grpSpPr>
        <p:grpSp>
          <p:nvGrpSpPr>
            <p:cNvPr id="84" name="Gruppo 3"/>
            <p:cNvGrpSpPr/>
            <p:nvPr/>
          </p:nvGrpSpPr>
          <p:grpSpPr>
            <a:xfrm>
              <a:off x="0" y="6545480"/>
              <a:ext cx="9144000" cy="267875"/>
              <a:chOff x="0" y="6545480"/>
              <a:chExt cx="9144000" cy="267875"/>
            </a:xfrm>
          </p:grpSpPr>
          <p:sp>
            <p:nvSpPr>
              <p:cNvPr id="88" name="Rectangle 36"/>
              <p:cNvSpPr/>
              <p:nvPr/>
            </p:nvSpPr>
            <p:spPr>
              <a:xfrm>
                <a:off x="0" y="6545480"/>
                <a:ext cx="1643042" cy="2678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9" name="Rectangle 37"/>
              <p:cNvSpPr/>
              <p:nvPr/>
            </p:nvSpPr>
            <p:spPr>
              <a:xfrm>
                <a:off x="1714480" y="6545480"/>
                <a:ext cx="7429520" cy="26787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85" name="Gruppo 84"/>
            <p:cNvGrpSpPr/>
            <p:nvPr/>
          </p:nvGrpSpPr>
          <p:grpSpPr>
            <a:xfrm>
              <a:off x="0" y="44624"/>
              <a:ext cx="9144000" cy="285628"/>
              <a:chOff x="0" y="44624"/>
              <a:chExt cx="9144000" cy="285628"/>
            </a:xfrm>
          </p:grpSpPr>
          <p:sp>
            <p:nvSpPr>
              <p:cNvPr id="86" name="Rectangle 13"/>
              <p:cNvSpPr/>
              <p:nvPr/>
            </p:nvSpPr>
            <p:spPr bwMode="auto">
              <a:xfrm>
                <a:off x="1714500" y="44624"/>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it-IT" dirty="0" err="1" smtClean="0">
                    <a:solidFill>
                      <a:schemeClr val="bg1"/>
                    </a:solidFill>
                    <a:latin typeface="Comic Sans MS" panose="030F0702030302020204" pitchFamily="66" charset="0"/>
                    <a:cs typeface="Arial" pitchFamily="34" charset="0"/>
                  </a:rPr>
                  <a:t>Molecular</a:t>
                </a:r>
                <a:r>
                  <a:rPr lang="it-IT" dirty="0" smtClean="0">
                    <a:solidFill>
                      <a:schemeClr val="bg1"/>
                    </a:solidFill>
                    <a:latin typeface="Comic Sans MS" panose="030F0702030302020204" pitchFamily="66" charset="0"/>
                    <a:cs typeface="Arial" pitchFamily="34" charset="0"/>
                  </a:rPr>
                  <a:t> </a:t>
                </a:r>
                <a:r>
                  <a:rPr lang="it-IT" dirty="0" err="1" smtClean="0">
                    <a:solidFill>
                      <a:schemeClr val="bg1"/>
                    </a:solidFill>
                    <a:latin typeface="Comic Sans MS" panose="030F0702030302020204" pitchFamily="66" charset="0"/>
                    <a:cs typeface="Arial" pitchFamily="34" charset="0"/>
                  </a:rPr>
                  <a:t>imaging</a:t>
                </a:r>
                <a:endParaRPr lang="it-IT" dirty="0">
                  <a:solidFill>
                    <a:schemeClr val="bg1"/>
                  </a:solidFill>
                  <a:latin typeface="Comic Sans MS" panose="030F0702030302020204" pitchFamily="66" charset="0"/>
                  <a:cs typeface="Arial" pitchFamily="34" charset="0"/>
                </a:endParaRPr>
              </a:p>
            </p:txBody>
          </p:sp>
          <p:sp>
            <p:nvSpPr>
              <p:cNvPr id="87" name="Rectangle 12"/>
              <p:cNvSpPr/>
              <p:nvPr/>
            </p:nvSpPr>
            <p:spPr bwMode="auto">
              <a:xfrm>
                <a:off x="0" y="44624"/>
                <a:ext cx="1643042" cy="2856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b="1" dirty="0">
                    <a:latin typeface="Comic Sans MS" pitchFamily="66" charset="0"/>
                  </a:rPr>
                  <a:t>5</a:t>
                </a:r>
                <a:r>
                  <a:rPr lang="it-IT" b="1" dirty="0" smtClean="0">
                    <a:latin typeface="Comic Sans MS" pitchFamily="66" charset="0"/>
                  </a:rPr>
                  <a:t>.</a:t>
                </a:r>
                <a:endParaRPr lang="it-IT" b="1" dirty="0">
                  <a:latin typeface="Comic Sans MS" pitchFamily="66" charset="0"/>
                </a:endParaRPr>
              </a:p>
            </p:txBody>
          </p:sp>
        </p:grpSp>
      </p:grpSp>
    </p:spTree>
    <p:extLst>
      <p:ext uri="{BB962C8B-B14F-4D97-AF65-F5344CB8AC3E}">
        <p14:creationId xmlns:p14="http://schemas.microsoft.com/office/powerpoint/2010/main" val="36889356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linds(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a:xfrm>
            <a:off x="457200" y="407888"/>
            <a:ext cx="8229600" cy="922337"/>
          </a:xfrm>
        </p:spPr>
        <p:txBody>
          <a:bodyPr>
            <a:normAutofit/>
          </a:bodyPr>
          <a:lstStyle/>
          <a:p>
            <a:pPr eaLnBrk="1" hangingPunct="1"/>
            <a:r>
              <a:rPr lang="en-US" altLang="it-IT" sz="3200" dirty="0" smtClean="0"/>
              <a:t>Iron oxide particles</a:t>
            </a:r>
          </a:p>
        </p:txBody>
      </p:sp>
      <p:grpSp>
        <p:nvGrpSpPr>
          <p:cNvPr id="2" name="Group 169"/>
          <p:cNvGrpSpPr>
            <a:grpSpLocks/>
          </p:cNvGrpSpPr>
          <p:nvPr/>
        </p:nvGrpSpPr>
        <p:grpSpPr bwMode="auto">
          <a:xfrm>
            <a:off x="250825" y="1196975"/>
            <a:ext cx="8770938" cy="2889250"/>
            <a:chOff x="140" y="2245"/>
            <a:chExt cx="5525" cy="1820"/>
          </a:xfrm>
        </p:grpSpPr>
        <p:pic>
          <p:nvPicPr>
            <p:cNvPr id="16397" name="Picture 159"/>
            <p:cNvPicPr>
              <a:picLocks noChangeAspect="1" noChangeArrowheads="1"/>
            </p:cNvPicPr>
            <p:nvPr/>
          </p:nvPicPr>
          <p:blipFill>
            <a:blip r:embed="rId2">
              <a:lum bright="-18000" contrast="24000"/>
              <a:extLst>
                <a:ext uri="{28A0092B-C50C-407E-A947-70E740481C1C}">
                  <a14:useLocalDpi xmlns:a14="http://schemas.microsoft.com/office/drawing/2010/main" val="0"/>
                </a:ext>
              </a:extLst>
            </a:blip>
            <a:srcRect/>
            <a:stretch>
              <a:fillRect/>
            </a:stretch>
          </p:blipFill>
          <p:spPr bwMode="auto">
            <a:xfrm>
              <a:off x="158" y="2245"/>
              <a:ext cx="5489" cy="1820"/>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pic>
        <p:sp>
          <p:nvSpPr>
            <p:cNvPr id="16398" name="Line 162"/>
            <p:cNvSpPr>
              <a:spLocks noChangeShapeType="1"/>
            </p:cNvSpPr>
            <p:nvPr/>
          </p:nvSpPr>
          <p:spPr bwMode="auto">
            <a:xfrm>
              <a:off x="140" y="2872"/>
              <a:ext cx="5521" cy="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6399" name="Line 163"/>
            <p:cNvSpPr>
              <a:spLocks noChangeShapeType="1"/>
            </p:cNvSpPr>
            <p:nvPr/>
          </p:nvSpPr>
          <p:spPr bwMode="auto">
            <a:xfrm>
              <a:off x="164" y="3262"/>
              <a:ext cx="5501" cy="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6400" name="Line 164"/>
            <p:cNvSpPr>
              <a:spLocks noChangeShapeType="1"/>
            </p:cNvSpPr>
            <p:nvPr/>
          </p:nvSpPr>
          <p:spPr bwMode="auto">
            <a:xfrm>
              <a:off x="158" y="3466"/>
              <a:ext cx="5501" cy="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6401" name="Line 165"/>
            <p:cNvSpPr>
              <a:spLocks noChangeShapeType="1"/>
            </p:cNvSpPr>
            <p:nvPr/>
          </p:nvSpPr>
          <p:spPr bwMode="auto">
            <a:xfrm>
              <a:off x="158" y="3655"/>
              <a:ext cx="5501" cy="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6402" name="Line 166"/>
            <p:cNvSpPr>
              <a:spLocks noChangeShapeType="1"/>
            </p:cNvSpPr>
            <p:nvPr/>
          </p:nvSpPr>
          <p:spPr bwMode="auto">
            <a:xfrm>
              <a:off x="154" y="3858"/>
              <a:ext cx="5501" cy="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69511" name="Rectangle 167"/>
            <p:cNvSpPr>
              <a:spLocks noChangeArrowheads="1"/>
            </p:cNvSpPr>
            <p:nvPr/>
          </p:nvSpPr>
          <p:spPr bwMode="auto">
            <a:xfrm>
              <a:off x="158" y="2614"/>
              <a:ext cx="5489" cy="453"/>
            </a:xfrm>
            <a:prstGeom prst="rect">
              <a:avLst/>
            </a:prstGeom>
            <a:gradFill rotWithShape="1">
              <a:gsLst>
                <a:gs pos="0">
                  <a:schemeClr val="accent1">
                    <a:gamma/>
                    <a:shade val="46275"/>
                    <a:invGamma/>
                    <a:alpha val="32001"/>
                  </a:schemeClr>
                </a:gs>
                <a:gs pos="50000">
                  <a:schemeClr val="accent1">
                    <a:alpha val="32001"/>
                  </a:schemeClr>
                </a:gs>
                <a:gs pos="100000">
                  <a:schemeClr val="accent1">
                    <a:gamma/>
                    <a:shade val="46275"/>
                    <a:invGamma/>
                    <a:alpha val="32001"/>
                  </a:schemeClr>
                </a:gs>
              </a:gsLst>
              <a:lin ang="5400000" scaled="1"/>
            </a:gradFill>
            <a:ln w="9525">
              <a:solidFill>
                <a:schemeClr val="tx1"/>
              </a:solidFill>
              <a:miter lim="800000"/>
              <a:headEnd/>
              <a:tailEnd/>
            </a:ln>
            <a:effectLst/>
          </p:spPr>
          <p:txBody>
            <a:bodyPr wrap="none" anchor="ctr"/>
            <a:lstStyle/>
            <a:p>
              <a:pPr>
                <a:defRPr/>
              </a:pPr>
              <a:endParaRPr lang="en-GB">
                <a:latin typeface="Arial" charset="0"/>
                <a:cs typeface="Arial" charset="0"/>
              </a:endParaRPr>
            </a:p>
          </p:txBody>
        </p:sp>
        <p:sp>
          <p:nvSpPr>
            <p:cNvPr id="16404" name="Rectangle 168"/>
            <p:cNvSpPr>
              <a:spLocks noChangeArrowheads="1"/>
            </p:cNvSpPr>
            <p:nvPr/>
          </p:nvSpPr>
          <p:spPr bwMode="auto">
            <a:xfrm>
              <a:off x="158" y="3067"/>
              <a:ext cx="5489" cy="998"/>
            </a:xfrm>
            <a:prstGeom prst="rect">
              <a:avLst/>
            </a:prstGeom>
            <a:solidFill>
              <a:srgbClr val="FF99FF">
                <a:alpha val="32156"/>
              </a:srgbClr>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it-IT"/>
            </a:p>
          </p:txBody>
        </p:sp>
      </p:grpSp>
      <p:pic>
        <p:nvPicPr>
          <p:cNvPr id="16389" name="Picture 172"/>
          <p:cNvPicPr>
            <a:picLocks noChangeAspect="1" noChangeArrowheads="1"/>
          </p:cNvPicPr>
          <p:nvPr/>
        </p:nvPicPr>
        <p:blipFill>
          <a:blip r:embed="rId3">
            <a:extLst>
              <a:ext uri="{28A0092B-C50C-407E-A947-70E740481C1C}">
                <a14:useLocalDpi xmlns:a14="http://schemas.microsoft.com/office/drawing/2010/main" val="0"/>
              </a:ext>
            </a:extLst>
          </a:blip>
          <a:srcRect r="4315"/>
          <a:stretch>
            <a:fillRect/>
          </a:stretch>
        </p:blipFill>
        <p:spPr bwMode="auto">
          <a:xfrm>
            <a:off x="6913398" y="4270270"/>
            <a:ext cx="1773402" cy="2105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uppo 2"/>
          <p:cNvGrpSpPr/>
          <p:nvPr/>
        </p:nvGrpSpPr>
        <p:grpSpPr>
          <a:xfrm>
            <a:off x="4225158" y="4530766"/>
            <a:ext cx="2614667" cy="1762043"/>
            <a:chOff x="3995738" y="4715559"/>
            <a:chExt cx="2917660" cy="1965325"/>
          </a:xfrm>
        </p:grpSpPr>
        <p:pic>
          <p:nvPicPr>
            <p:cNvPr id="16388" name="Picture 17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738" y="5229225"/>
              <a:ext cx="1163637"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90" name="Group 178"/>
            <p:cNvGrpSpPr>
              <a:grpSpLocks/>
            </p:cNvGrpSpPr>
            <p:nvPr/>
          </p:nvGrpSpPr>
          <p:grpSpPr bwMode="auto">
            <a:xfrm>
              <a:off x="5311611" y="4715559"/>
              <a:ext cx="1601787" cy="1965325"/>
              <a:chOff x="2245" y="2976"/>
              <a:chExt cx="1009" cy="1238"/>
            </a:xfrm>
          </p:grpSpPr>
          <p:pic>
            <p:nvPicPr>
              <p:cNvPr id="16394" name="Picture 17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5" y="2976"/>
                <a:ext cx="1009" cy="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5" name="Rectangle 174"/>
              <p:cNvSpPr>
                <a:spLocks noChangeArrowheads="1"/>
              </p:cNvSpPr>
              <p:nvPr/>
            </p:nvSpPr>
            <p:spPr bwMode="auto">
              <a:xfrm>
                <a:off x="2517" y="3022"/>
                <a:ext cx="408" cy="181"/>
              </a:xfrm>
              <a:prstGeom prst="rect">
                <a:avLst/>
              </a:prstGeom>
              <a:solidFill>
                <a:schemeClr val="bg1"/>
              </a:solidFill>
              <a:ln w="9525">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altLang="it-IT" sz="1600" b="1"/>
                  <a:t>SPIO</a:t>
                </a:r>
              </a:p>
            </p:txBody>
          </p:sp>
          <p:sp>
            <p:nvSpPr>
              <p:cNvPr id="16396" name="Rectangle 176"/>
              <p:cNvSpPr>
                <a:spLocks noChangeArrowheads="1"/>
              </p:cNvSpPr>
              <p:nvPr/>
            </p:nvSpPr>
            <p:spPr bwMode="auto">
              <a:xfrm>
                <a:off x="2336" y="4032"/>
                <a:ext cx="862" cy="169"/>
              </a:xfrm>
              <a:prstGeom prst="rect">
                <a:avLst/>
              </a:prstGeom>
              <a:solidFill>
                <a:schemeClr val="bg1"/>
              </a:solidFill>
              <a:ln w="9525">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altLang="it-IT" sz="1200" b="1"/>
                  <a:t>50 – 200 nm</a:t>
                </a:r>
              </a:p>
            </p:txBody>
          </p:sp>
        </p:grpSp>
        <p:sp>
          <p:nvSpPr>
            <p:cNvPr id="569523" name="Oval 179"/>
            <p:cNvSpPr>
              <a:spLocks noChangeArrowheads="1"/>
            </p:cNvSpPr>
            <p:nvPr/>
          </p:nvSpPr>
          <p:spPr bwMode="auto">
            <a:xfrm>
              <a:off x="4083050" y="5186363"/>
              <a:ext cx="936625" cy="431800"/>
            </a:xfrm>
            <a:prstGeom prst="ellipse">
              <a:avLst/>
            </a:prstGeom>
            <a:noFill/>
            <a:ln w="28575">
              <a:solidFill>
                <a:srgbClr val="FF00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it-IT"/>
            </a:p>
          </p:txBody>
        </p:sp>
        <p:sp>
          <p:nvSpPr>
            <p:cNvPr id="569524" name="Oval 180"/>
            <p:cNvSpPr>
              <a:spLocks noChangeArrowheads="1"/>
            </p:cNvSpPr>
            <p:nvPr/>
          </p:nvSpPr>
          <p:spPr bwMode="auto">
            <a:xfrm>
              <a:off x="5562600" y="4724400"/>
              <a:ext cx="936625" cy="431800"/>
            </a:xfrm>
            <a:prstGeom prst="ellipse">
              <a:avLst/>
            </a:prstGeom>
            <a:noFill/>
            <a:ln w="28575">
              <a:solidFill>
                <a:srgbClr val="FF00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it-IT"/>
            </a:p>
          </p:txBody>
        </p:sp>
      </p:grpSp>
      <p:sp>
        <p:nvSpPr>
          <p:cNvPr id="569525" name="Text Box 181"/>
          <p:cNvSpPr txBox="1">
            <a:spLocks noChangeArrowheads="1"/>
          </p:cNvSpPr>
          <p:nvPr/>
        </p:nvSpPr>
        <p:spPr bwMode="auto">
          <a:xfrm>
            <a:off x="291306" y="4221163"/>
            <a:ext cx="44386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it-IT" u="sng" dirty="0" err="1"/>
              <a:t>Particle</a:t>
            </a:r>
            <a:r>
              <a:rPr lang="fr-FR" altLang="it-IT" u="sng" dirty="0"/>
              <a:t> size </a:t>
            </a:r>
            <a:r>
              <a:rPr lang="fr-FR" altLang="it-IT" u="sng" dirty="0" err="1"/>
              <a:t>is</a:t>
            </a:r>
            <a:r>
              <a:rPr lang="fr-FR" altLang="it-IT" u="sng" dirty="0"/>
              <a:t> </a:t>
            </a:r>
            <a:r>
              <a:rPr lang="fr-FR" altLang="it-IT" u="sng" dirty="0" err="1"/>
              <a:t>reflected</a:t>
            </a:r>
            <a:r>
              <a:rPr lang="fr-FR" altLang="it-IT" u="sng" dirty="0"/>
              <a:t> by </a:t>
            </a:r>
            <a:r>
              <a:rPr lang="fr-FR" altLang="it-IT" u="sng" dirty="0" err="1"/>
              <a:t>differences</a:t>
            </a:r>
            <a:r>
              <a:rPr lang="fr-FR" altLang="it-IT" u="sng" dirty="0"/>
              <a:t> in</a:t>
            </a:r>
            <a:r>
              <a:rPr lang="fr-FR" altLang="it-IT" dirty="0"/>
              <a:t> :</a:t>
            </a:r>
          </a:p>
          <a:p>
            <a:pPr eaLnBrk="1" hangingPunct="1">
              <a:buFontTx/>
              <a:buChar char="-"/>
            </a:pPr>
            <a:r>
              <a:rPr lang="fr-FR" altLang="it-IT" dirty="0"/>
              <a:t> </a:t>
            </a:r>
            <a:r>
              <a:rPr lang="fr-FR" altLang="it-IT" dirty="0" err="1"/>
              <a:t>relaxivity</a:t>
            </a:r>
            <a:r>
              <a:rPr lang="fr-FR" altLang="it-IT" dirty="0"/>
              <a:t>, </a:t>
            </a:r>
            <a:r>
              <a:rPr lang="fr-FR" altLang="it-IT" dirty="0" err="1"/>
              <a:t>mainly</a:t>
            </a:r>
            <a:r>
              <a:rPr lang="fr-FR" altLang="it-IT" dirty="0"/>
              <a:t> r2</a:t>
            </a:r>
          </a:p>
          <a:p>
            <a:pPr eaLnBrk="1" hangingPunct="1">
              <a:buFontTx/>
              <a:buChar char="-"/>
            </a:pPr>
            <a:r>
              <a:rPr lang="fr-FR" altLang="it-IT" dirty="0"/>
              <a:t> plasma </a:t>
            </a:r>
            <a:r>
              <a:rPr lang="fr-FR" altLang="it-IT" dirty="0" err="1"/>
              <a:t>half</a:t>
            </a:r>
            <a:r>
              <a:rPr lang="fr-FR" altLang="it-IT" dirty="0"/>
              <a:t>-life</a:t>
            </a:r>
          </a:p>
          <a:p>
            <a:pPr eaLnBrk="1" hangingPunct="1">
              <a:buFontTx/>
              <a:buChar char="-"/>
            </a:pPr>
            <a:r>
              <a:rPr lang="fr-FR" altLang="it-IT" dirty="0"/>
              <a:t> </a:t>
            </a:r>
            <a:r>
              <a:rPr lang="fr-FR" altLang="it-IT" dirty="0" err="1"/>
              <a:t>biodistribution</a:t>
            </a:r>
            <a:endParaRPr lang="fr-FR" altLang="it-IT" dirty="0"/>
          </a:p>
        </p:txBody>
      </p:sp>
      <p:grpSp>
        <p:nvGrpSpPr>
          <p:cNvPr id="22" name="Gruppo 21"/>
          <p:cNvGrpSpPr/>
          <p:nvPr/>
        </p:nvGrpSpPr>
        <p:grpSpPr>
          <a:xfrm>
            <a:off x="0" y="44624"/>
            <a:ext cx="9144000" cy="6768731"/>
            <a:chOff x="0" y="44624"/>
            <a:chExt cx="9144000" cy="6768731"/>
          </a:xfrm>
        </p:grpSpPr>
        <p:grpSp>
          <p:nvGrpSpPr>
            <p:cNvPr id="23" name="Gruppo 3"/>
            <p:cNvGrpSpPr/>
            <p:nvPr/>
          </p:nvGrpSpPr>
          <p:grpSpPr>
            <a:xfrm>
              <a:off x="0" y="6545480"/>
              <a:ext cx="9144000" cy="267875"/>
              <a:chOff x="0" y="6545480"/>
              <a:chExt cx="9144000" cy="267875"/>
            </a:xfrm>
          </p:grpSpPr>
          <p:sp>
            <p:nvSpPr>
              <p:cNvPr id="27" name="Rectangle 36"/>
              <p:cNvSpPr/>
              <p:nvPr/>
            </p:nvSpPr>
            <p:spPr>
              <a:xfrm>
                <a:off x="0" y="6545480"/>
                <a:ext cx="1643042" cy="2678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Rectangle 37"/>
              <p:cNvSpPr/>
              <p:nvPr/>
            </p:nvSpPr>
            <p:spPr>
              <a:xfrm>
                <a:off x="1714480" y="6545480"/>
                <a:ext cx="7429520" cy="26787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24" name="Gruppo 23"/>
            <p:cNvGrpSpPr/>
            <p:nvPr/>
          </p:nvGrpSpPr>
          <p:grpSpPr>
            <a:xfrm>
              <a:off x="0" y="44624"/>
              <a:ext cx="9144000" cy="285628"/>
              <a:chOff x="0" y="44624"/>
              <a:chExt cx="9144000" cy="285628"/>
            </a:xfrm>
          </p:grpSpPr>
          <p:sp>
            <p:nvSpPr>
              <p:cNvPr id="25" name="Rectangle 13"/>
              <p:cNvSpPr/>
              <p:nvPr/>
            </p:nvSpPr>
            <p:spPr bwMode="auto">
              <a:xfrm>
                <a:off x="1714500" y="44624"/>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it-IT" dirty="0" err="1" smtClean="0">
                    <a:solidFill>
                      <a:schemeClr val="bg1"/>
                    </a:solidFill>
                    <a:latin typeface="Comic Sans MS" panose="030F0702030302020204" pitchFamily="66" charset="0"/>
                    <a:cs typeface="Arial" pitchFamily="34" charset="0"/>
                  </a:rPr>
                  <a:t>Molecular</a:t>
                </a:r>
                <a:r>
                  <a:rPr lang="it-IT" dirty="0" smtClean="0">
                    <a:solidFill>
                      <a:schemeClr val="bg1"/>
                    </a:solidFill>
                    <a:latin typeface="Comic Sans MS" panose="030F0702030302020204" pitchFamily="66" charset="0"/>
                    <a:cs typeface="Arial" pitchFamily="34" charset="0"/>
                  </a:rPr>
                  <a:t> </a:t>
                </a:r>
                <a:r>
                  <a:rPr lang="it-IT" dirty="0" err="1" smtClean="0">
                    <a:solidFill>
                      <a:schemeClr val="bg1"/>
                    </a:solidFill>
                    <a:latin typeface="Comic Sans MS" panose="030F0702030302020204" pitchFamily="66" charset="0"/>
                    <a:cs typeface="Arial" pitchFamily="34" charset="0"/>
                  </a:rPr>
                  <a:t>imaging</a:t>
                </a:r>
                <a:endParaRPr lang="it-IT" dirty="0">
                  <a:solidFill>
                    <a:schemeClr val="bg1"/>
                  </a:solidFill>
                  <a:latin typeface="Comic Sans MS" panose="030F0702030302020204" pitchFamily="66" charset="0"/>
                  <a:cs typeface="Arial" pitchFamily="34" charset="0"/>
                </a:endParaRPr>
              </a:p>
            </p:txBody>
          </p:sp>
          <p:sp>
            <p:nvSpPr>
              <p:cNvPr id="26" name="Rectangle 12"/>
              <p:cNvSpPr/>
              <p:nvPr/>
            </p:nvSpPr>
            <p:spPr bwMode="auto">
              <a:xfrm>
                <a:off x="0" y="44624"/>
                <a:ext cx="1643042" cy="2856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b="1" dirty="0">
                    <a:latin typeface="Comic Sans MS" pitchFamily="66" charset="0"/>
                  </a:rPr>
                  <a:t>5</a:t>
                </a:r>
                <a:r>
                  <a:rPr lang="it-IT" b="1" dirty="0" smtClean="0">
                    <a:latin typeface="Comic Sans MS" pitchFamily="66" charset="0"/>
                  </a:rPr>
                  <a:t>.</a:t>
                </a:r>
                <a:endParaRPr lang="it-IT" b="1" dirty="0">
                  <a:latin typeface="Comic Sans MS" pitchFamily="66" charset="0"/>
                </a:endParaRPr>
              </a:p>
            </p:txBody>
          </p:sp>
        </p:grpSp>
      </p:grpSp>
    </p:spTree>
    <p:extLst>
      <p:ext uri="{BB962C8B-B14F-4D97-AF65-F5344CB8AC3E}">
        <p14:creationId xmlns:p14="http://schemas.microsoft.com/office/powerpoint/2010/main" val="17490059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69525"/>
                                        </p:tgtEl>
                                        <p:attrNameLst>
                                          <p:attrName>style.visibility</p:attrName>
                                        </p:attrNameLst>
                                      </p:cBhvr>
                                      <p:to>
                                        <p:strVal val="visible"/>
                                      </p:to>
                                    </p:set>
                                    <p:animEffect transition="in" filter="box(in)">
                                      <p:cBhvr>
                                        <p:cTn id="12" dur="500"/>
                                        <p:tgtEl>
                                          <p:spTgt spid="569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95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 Box 3"/>
          <p:cNvSpPr txBox="1">
            <a:spLocks noChangeArrowheads="1"/>
          </p:cNvSpPr>
          <p:nvPr/>
        </p:nvSpPr>
        <p:spPr bwMode="auto">
          <a:xfrm>
            <a:off x="6850855" y="5884069"/>
            <a:ext cx="21828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it-IT" sz="1200" i="1" dirty="0" err="1">
                <a:solidFill>
                  <a:srgbClr val="0000FF"/>
                </a:solidFill>
                <a:ea typeface="MS PGothic" panose="020B0600070205080204" pitchFamily="34" charset="-128"/>
              </a:rPr>
              <a:t>Daldrup</a:t>
            </a:r>
            <a:r>
              <a:rPr lang="en-GB" altLang="it-IT" sz="1200" i="1" dirty="0">
                <a:solidFill>
                  <a:srgbClr val="0000FF"/>
                </a:solidFill>
                <a:ea typeface="MS PGothic" panose="020B0600070205080204" pitchFamily="34" charset="-128"/>
              </a:rPr>
              <a:t> et al, Radiology 2003</a:t>
            </a:r>
          </a:p>
        </p:txBody>
      </p:sp>
      <p:grpSp>
        <p:nvGrpSpPr>
          <p:cNvPr id="18436" name="Group 4"/>
          <p:cNvGrpSpPr>
            <a:grpSpLocks/>
          </p:cNvGrpSpPr>
          <p:nvPr/>
        </p:nvGrpSpPr>
        <p:grpSpPr bwMode="auto">
          <a:xfrm>
            <a:off x="4356100" y="1651000"/>
            <a:ext cx="4178300" cy="2806700"/>
            <a:chOff x="1495" y="2803"/>
            <a:chExt cx="2873" cy="1421"/>
          </a:xfrm>
        </p:grpSpPr>
        <p:pic>
          <p:nvPicPr>
            <p:cNvPr id="18445" name="Picture 5"/>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1968" y="3619"/>
              <a:ext cx="2400" cy="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Picture 6"/>
            <p:cNvPicPr>
              <a:picLocks noChangeAspect="1" noChangeArrowheads="1"/>
            </p:cNvPicPr>
            <p:nvPr/>
          </p:nvPicPr>
          <p:blipFill>
            <a:blip r:embed="rId4">
              <a:lum bright="-6000" contrast="6000"/>
              <a:extLst>
                <a:ext uri="{28A0092B-C50C-407E-A947-70E740481C1C}">
                  <a14:useLocalDpi xmlns:a14="http://schemas.microsoft.com/office/drawing/2010/main" val="0"/>
                </a:ext>
              </a:extLst>
            </a:blip>
            <a:srcRect/>
            <a:stretch>
              <a:fillRect/>
            </a:stretch>
          </p:blipFill>
          <p:spPr bwMode="auto">
            <a:xfrm>
              <a:off x="2016" y="2803"/>
              <a:ext cx="2256" cy="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7" name="Text Box 7"/>
            <p:cNvSpPr txBox="1">
              <a:spLocks noChangeArrowheads="1"/>
            </p:cNvSpPr>
            <p:nvPr/>
          </p:nvSpPr>
          <p:spPr bwMode="auto">
            <a:xfrm>
              <a:off x="1495" y="2961"/>
              <a:ext cx="33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it-IT" sz="2000">
                  <a:solidFill>
                    <a:srgbClr val="0000FF"/>
                  </a:solidFill>
                  <a:ea typeface="MS PGothic" panose="020B0600070205080204" pitchFamily="34" charset="-128"/>
                </a:rPr>
                <a:t>T1</a:t>
              </a:r>
            </a:p>
          </p:txBody>
        </p:sp>
        <p:sp>
          <p:nvSpPr>
            <p:cNvPr id="18448" name="Text Box 8"/>
            <p:cNvSpPr txBox="1">
              <a:spLocks noChangeArrowheads="1"/>
            </p:cNvSpPr>
            <p:nvPr/>
          </p:nvSpPr>
          <p:spPr bwMode="auto">
            <a:xfrm>
              <a:off x="1495" y="3776"/>
              <a:ext cx="331"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it-IT" sz="2000">
                  <a:solidFill>
                    <a:srgbClr val="0000FF"/>
                  </a:solidFill>
                  <a:ea typeface="MS PGothic" panose="020B0600070205080204" pitchFamily="34" charset="-128"/>
                </a:rPr>
                <a:t>T2</a:t>
              </a:r>
            </a:p>
          </p:txBody>
        </p:sp>
      </p:grpSp>
      <p:sp>
        <p:nvSpPr>
          <p:cNvPr id="18437" name="Text Box 9"/>
          <p:cNvSpPr txBox="1">
            <a:spLocks noChangeArrowheads="1"/>
          </p:cNvSpPr>
          <p:nvPr/>
        </p:nvSpPr>
        <p:spPr bwMode="auto">
          <a:xfrm>
            <a:off x="5476875" y="1323975"/>
            <a:ext cx="23352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it-IT" sz="1400">
                <a:solidFill>
                  <a:schemeClr val="bg1"/>
                </a:solidFill>
                <a:ea typeface="MS PGothic" panose="020B0600070205080204" pitchFamily="34" charset="-128"/>
              </a:rPr>
              <a:t>Incubated cells with USPIO</a:t>
            </a:r>
          </a:p>
        </p:txBody>
      </p:sp>
      <p:pic>
        <p:nvPicPr>
          <p:cNvPr id="18438" name="Picture 10"/>
          <p:cNvPicPr>
            <a:picLocks noChangeAspect="1" noChangeArrowheads="1"/>
          </p:cNvPicPr>
          <p:nvPr/>
        </p:nvPicPr>
        <p:blipFill>
          <a:blip r:embed="rId5">
            <a:extLst>
              <a:ext uri="{28A0092B-C50C-407E-A947-70E740481C1C}">
                <a14:useLocalDpi xmlns:a14="http://schemas.microsoft.com/office/drawing/2010/main" val="0"/>
              </a:ext>
            </a:extLst>
          </a:blip>
          <a:srcRect r="63124"/>
          <a:stretch>
            <a:fillRect/>
          </a:stretch>
        </p:blipFill>
        <p:spPr bwMode="auto">
          <a:xfrm>
            <a:off x="611188" y="1373188"/>
            <a:ext cx="1008062"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0267" name="Text Box 11"/>
          <p:cNvSpPr txBox="1">
            <a:spLocks noChangeArrowheads="1"/>
          </p:cNvSpPr>
          <p:nvPr/>
        </p:nvSpPr>
        <p:spPr bwMode="auto">
          <a:xfrm>
            <a:off x="3818731" y="4925367"/>
            <a:ext cx="5214937" cy="877887"/>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it-IT" sz="1700" dirty="0">
                <a:solidFill>
                  <a:srgbClr val="0000FF"/>
                </a:solidFill>
                <a:ea typeface="MS PGothic" panose="020B0600070205080204" pitchFamily="34" charset="-128"/>
              </a:rPr>
              <a:t>USPIO-related signal depends on </a:t>
            </a:r>
            <a:endParaRPr lang="en-US" altLang="it-IT" sz="1700" dirty="0" smtClean="0">
              <a:solidFill>
                <a:srgbClr val="0000FF"/>
              </a:solidFill>
              <a:ea typeface="MS PGothic" panose="020B0600070205080204" pitchFamily="34" charset="-128"/>
            </a:endParaRPr>
          </a:p>
          <a:p>
            <a:pPr algn="ctr"/>
            <a:r>
              <a:rPr lang="en-US" altLang="it-IT" sz="1700" dirty="0" smtClean="0">
                <a:solidFill>
                  <a:srgbClr val="0000FF"/>
                </a:solidFill>
                <a:ea typeface="MS PGothic" panose="020B0600070205080204" pitchFamily="34" charset="-128"/>
              </a:rPr>
              <a:t>the </a:t>
            </a:r>
            <a:r>
              <a:rPr lang="en-US" altLang="it-IT" sz="1700" dirty="0">
                <a:solidFill>
                  <a:srgbClr val="0000FF"/>
                </a:solidFill>
                <a:ea typeface="MS PGothic" panose="020B0600070205080204" pitchFamily="34" charset="-128"/>
              </a:rPr>
              <a:t>field strength and local contrast agent concentration for T1, T2 and T2*w imaging</a:t>
            </a:r>
          </a:p>
        </p:txBody>
      </p:sp>
      <p:sp>
        <p:nvSpPr>
          <p:cNvPr id="18440" name="Text Box 12"/>
          <p:cNvSpPr txBox="1">
            <a:spLocks noChangeArrowheads="1"/>
          </p:cNvSpPr>
          <p:nvPr/>
        </p:nvSpPr>
        <p:spPr bwMode="auto">
          <a:xfrm>
            <a:off x="1403350" y="6021388"/>
            <a:ext cx="762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it-IT" sz="2000">
                <a:solidFill>
                  <a:srgbClr val="0000FF"/>
                </a:solidFill>
                <a:ea typeface="MS PGothic" panose="020B0600070205080204" pitchFamily="34" charset="-128"/>
              </a:rPr>
              <a:t>1.5 T</a:t>
            </a:r>
          </a:p>
        </p:txBody>
      </p:sp>
      <p:sp>
        <p:nvSpPr>
          <p:cNvPr id="18441" name="Text Box 13"/>
          <p:cNvSpPr txBox="1">
            <a:spLocks noChangeArrowheads="1"/>
          </p:cNvSpPr>
          <p:nvPr/>
        </p:nvSpPr>
        <p:spPr bwMode="auto">
          <a:xfrm>
            <a:off x="6426200" y="4584700"/>
            <a:ext cx="762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it-IT" sz="2000">
                <a:solidFill>
                  <a:schemeClr val="bg1"/>
                </a:solidFill>
                <a:ea typeface="MS PGothic" panose="020B0600070205080204" pitchFamily="34" charset="-128"/>
              </a:rPr>
              <a:t>1.5 T</a:t>
            </a:r>
          </a:p>
        </p:txBody>
      </p:sp>
      <p:sp>
        <p:nvSpPr>
          <p:cNvPr id="18442" name="Line 14"/>
          <p:cNvSpPr>
            <a:spLocks noChangeShapeType="1"/>
          </p:cNvSpPr>
          <p:nvPr/>
        </p:nvSpPr>
        <p:spPr bwMode="auto">
          <a:xfrm>
            <a:off x="5273675" y="3033713"/>
            <a:ext cx="2943225" cy="0"/>
          </a:xfrm>
          <a:prstGeom prst="line">
            <a:avLst/>
          </a:prstGeom>
          <a:noFill/>
          <a:ln w="9525">
            <a:solidFill>
              <a:srgbClr val="99FF33"/>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it-IT"/>
          </a:p>
        </p:txBody>
      </p:sp>
      <p:sp>
        <p:nvSpPr>
          <p:cNvPr id="18443" name="Text Box 15"/>
          <p:cNvSpPr txBox="1">
            <a:spLocks noChangeArrowheads="1"/>
          </p:cNvSpPr>
          <p:nvPr/>
        </p:nvSpPr>
        <p:spPr bwMode="auto">
          <a:xfrm>
            <a:off x="8245475" y="2878138"/>
            <a:ext cx="508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it-IT" sz="2000">
                <a:solidFill>
                  <a:schemeClr val="bg1"/>
                </a:solidFill>
                <a:ea typeface="MS PGothic" panose="020B0600070205080204" pitchFamily="34" charset="-128"/>
              </a:rPr>
              <a:t>[C]</a:t>
            </a:r>
          </a:p>
        </p:txBody>
      </p:sp>
      <p:pic>
        <p:nvPicPr>
          <p:cNvPr id="18444" name="Picture 16"/>
          <p:cNvPicPr>
            <a:picLocks noChangeAspect="1" noChangeArrowheads="1"/>
          </p:cNvPicPr>
          <p:nvPr/>
        </p:nvPicPr>
        <p:blipFill>
          <a:blip r:embed="rId5">
            <a:extLst>
              <a:ext uri="{28A0092B-C50C-407E-A947-70E740481C1C}">
                <a14:useLocalDpi xmlns:a14="http://schemas.microsoft.com/office/drawing/2010/main" val="0"/>
              </a:ext>
            </a:extLst>
          </a:blip>
          <a:srcRect l="65854"/>
          <a:stretch>
            <a:fillRect/>
          </a:stretch>
        </p:blipFill>
        <p:spPr bwMode="auto">
          <a:xfrm>
            <a:off x="1908175" y="1373188"/>
            <a:ext cx="9334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p:cNvSpPr txBox="1"/>
          <p:nvPr/>
        </p:nvSpPr>
        <p:spPr>
          <a:xfrm>
            <a:off x="2374900" y="976313"/>
            <a:ext cx="3434134" cy="369332"/>
          </a:xfrm>
          <a:prstGeom prst="rect">
            <a:avLst/>
          </a:prstGeom>
          <a:noFill/>
        </p:spPr>
        <p:txBody>
          <a:bodyPr wrap="square" rtlCol="0">
            <a:spAutoFit/>
          </a:bodyPr>
          <a:lstStyle/>
          <a:p>
            <a:r>
              <a:rPr lang="it-IT" dirty="0" smtClean="0">
                <a:solidFill>
                  <a:srgbClr val="0000FF"/>
                </a:solidFill>
              </a:rPr>
              <a:t>SPIO-USPIO </a:t>
            </a:r>
            <a:r>
              <a:rPr lang="it-IT" dirty="0" err="1" smtClean="0">
                <a:solidFill>
                  <a:srgbClr val="0000FF"/>
                </a:solidFill>
              </a:rPr>
              <a:t>relaxivities</a:t>
            </a:r>
            <a:r>
              <a:rPr lang="it-IT" dirty="0" smtClean="0">
                <a:solidFill>
                  <a:srgbClr val="0000FF"/>
                </a:solidFill>
              </a:rPr>
              <a:t> and </a:t>
            </a:r>
            <a:r>
              <a:rPr lang="it-IT" dirty="0" err="1" smtClean="0">
                <a:solidFill>
                  <a:srgbClr val="0000FF"/>
                </a:solidFill>
              </a:rPr>
              <a:t>Signal</a:t>
            </a:r>
            <a:endParaRPr lang="it-IT" dirty="0">
              <a:solidFill>
                <a:srgbClr val="0000FF"/>
              </a:solidFill>
            </a:endParaRPr>
          </a:p>
        </p:txBody>
      </p:sp>
      <p:grpSp>
        <p:nvGrpSpPr>
          <p:cNvPr id="19" name="Gruppo 18"/>
          <p:cNvGrpSpPr/>
          <p:nvPr/>
        </p:nvGrpSpPr>
        <p:grpSpPr>
          <a:xfrm>
            <a:off x="0" y="44624"/>
            <a:ext cx="9144000" cy="6768731"/>
            <a:chOff x="0" y="44624"/>
            <a:chExt cx="9144000" cy="6768731"/>
          </a:xfrm>
        </p:grpSpPr>
        <p:grpSp>
          <p:nvGrpSpPr>
            <p:cNvPr id="20" name="Gruppo 3"/>
            <p:cNvGrpSpPr/>
            <p:nvPr/>
          </p:nvGrpSpPr>
          <p:grpSpPr>
            <a:xfrm>
              <a:off x="0" y="6545480"/>
              <a:ext cx="9144000" cy="267875"/>
              <a:chOff x="0" y="6545480"/>
              <a:chExt cx="9144000" cy="267875"/>
            </a:xfrm>
          </p:grpSpPr>
          <p:sp>
            <p:nvSpPr>
              <p:cNvPr id="24" name="Rectangle 36"/>
              <p:cNvSpPr/>
              <p:nvPr/>
            </p:nvSpPr>
            <p:spPr>
              <a:xfrm>
                <a:off x="0" y="6545480"/>
                <a:ext cx="1643042" cy="2678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Rectangle 37"/>
              <p:cNvSpPr/>
              <p:nvPr/>
            </p:nvSpPr>
            <p:spPr>
              <a:xfrm>
                <a:off x="1714480" y="6545480"/>
                <a:ext cx="7429520" cy="26787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21" name="Gruppo 20"/>
            <p:cNvGrpSpPr/>
            <p:nvPr/>
          </p:nvGrpSpPr>
          <p:grpSpPr>
            <a:xfrm>
              <a:off x="0" y="44624"/>
              <a:ext cx="9144000" cy="285628"/>
              <a:chOff x="0" y="44624"/>
              <a:chExt cx="9144000" cy="285628"/>
            </a:xfrm>
          </p:grpSpPr>
          <p:sp>
            <p:nvSpPr>
              <p:cNvPr id="22" name="Rectangle 13"/>
              <p:cNvSpPr/>
              <p:nvPr/>
            </p:nvSpPr>
            <p:spPr bwMode="auto">
              <a:xfrm>
                <a:off x="1714500" y="44624"/>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it-IT" dirty="0" err="1" smtClean="0">
                    <a:solidFill>
                      <a:schemeClr val="bg1"/>
                    </a:solidFill>
                    <a:latin typeface="Comic Sans MS" panose="030F0702030302020204" pitchFamily="66" charset="0"/>
                    <a:cs typeface="Arial" pitchFamily="34" charset="0"/>
                  </a:rPr>
                  <a:t>Molecular</a:t>
                </a:r>
                <a:r>
                  <a:rPr lang="it-IT" dirty="0" smtClean="0">
                    <a:solidFill>
                      <a:schemeClr val="bg1"/>
                    </a:solidFill>
                    <a:latin typeface="Comic Sans MS" panose="030F0702030302020204" pitchFamily="66" charset="0"/>
                    <a:cs typeface="Arial" pitchFamily="34" charset="0"/>
                  </a:rPr>
                  <a:t> </a:t>
                </a:r>
                <a:r>
                  <a:rPr lang="it-IT" dirty="0" err="1" smtClean="0">
                    <a:solidFill>
                      <a:schemeClr val="bg1"/>
                    </a:solidFill>
                    <a:latin typeface="Comic Sans MS" panose="030F0702030302020204" pitchFamily="66" charset="0"/>
                    <a:cs typeface="Arial" pitchFamily="34" charset="0"/>
                  </a:rPr>
                  <a:t>imaging</a:t>
                </a:r>
                <a:endParaRPr lang="it-IT" dirty="0">
                  <a:solidFill>
                    <a:schemeClr val="bg1"/>
                  </a:solidFill>
                  <a:latin typeface="Comic Sans MS" panose="030F0702030302020204" pitchFamily="66" charset="0"/>
                  <a:cs typeface="Arial" pitchFamily="34" charset="0"/>
                </a:endParaRPr>
              </a:p>
            </p:txBody>
          </p:sp>
          <p:sp>
            <p:nvSpPr>
              <p:cNvPr id="23" name="Rectangle 12"/>
              <p:cNvSpPr/>
              <p:nvPr/>
            </p:nvSpPr>
            <p:spPr bwMode="auto">
              <a:xfrm>
                <a:off x="0" y="44624"/>
                <a:ext cx="1643042" cy="2856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b="1" dirty="0">
                    <a:latin typeface="Comic Sans MS" pitchFamily="66" charset="0"/>
                  </a:rPr>
                  <a:t>5</a:t>
                </a:r>
                <a:r>
                  <a:rPr lang="it-IT" b="1" dirty="0" smtClean="0">
                    <a:latin typeface="Comic Sans MS" pitchFamily="66" charset="0"/>
                  </a:rPr>
                  <a:t>.</a:t>
                </a:r>
                <a:endParaRPr lang="it-IT" b="1" dirty="0">
                  <a:latin typeface="Comic Sans MS" pitchFamily="66" charset="0"/>
                </a:endParaRPr>
              </a:p>
            </p:txBody>
          </p:sp>
        </p:grpSp>
      </p:grpSp>
    </p:spTree>
    <p:extLst>
      <p:ext uri="{BB962C8B-B14F-4D97-AF65-F5344CB8AC3E}">
        <p14:creationId xmlns:p14="http://schemas.microsoft.com/office/powerpoint/2010/main" val="385562108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0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026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5485" y="1201001"/>
            <a:ext cx="7098907" cy="3904399"/>
          </a:xfrm>
          <a:prstGeom prst="rect">
            <a:avLst/>
          </a:prstGeom>
        </p:spPr>
      </p:pic>
      <p:grpSp>
        <p:nvGrpSpPr>
          <p:cNvPr id="3" name="Gruppo 2"/>
          <p:cNvGrpSpPr/>
          <p:nvPr/>
        </p:nvGrpSpPr>
        <p:grpSpPr>
          <a:xfrm>
            <a:off x="0" y="44624"/>
            <a:ext cx="9144000" cy="6768731"/>
            <a:chOff x="0" y="44624"/>
            <a:chExt cx="9144000" cy="6768731"/>
          </a:xfrm>
        </p:grpSpPr>
        <p:grpSp>
          <p:nvGrpSpPr>
            <p:cNvPr id="5" name="Gruppo 3"/>
            <p:cNvGrpSpPr/>
            <p:nvPr/>
          </p:nvGrpSpPr>
          <p:grpSpPr>
            <a:xfrm>
              <a:off x="0" y="6545480"/>
              <a:ext cx="9144000" cy="267875"/>
              <a:chOff x="0" y="6545480"/>
              <a:chExt cx="9144000" cy="267875"/>
            </a:xfrm>
          </p:grpSpPr>
          <p:sp>
            <p:nvSpPr>
              <p:cNvPr id="9" name="Rectangle 36"/>
              <p:cNvSpPr/>
              <p:nvPr/>
            </p:nvSpPr>
            <p:spPr>
              <a:xfrm>
                <a:off x="0" y="6545480"/>
                <a:ext cx="1643042" cy="2678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ctangle 37"/>
              <p:cNvSpPr/>
              <p:nvPr/>
            </p:nvSpPr>
            <p:spPr>
              <a:xfrm>
                <a:off x="1714480" y="6545480"/>
                <a:ext cx="7429520" cy="26787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6" name="Gruppo 5"/>
            <p:cNvGrpSpPr/>
            <p:nvPr/>
          </p:nvGrpSpPr>
          <p:grpSpPr>
            <a:xfrm>
              <a:off x="0" y="44624"/>
              <a:ext cx="9144000" cy="285628"/>
              <a:chOff x="0" y="44624"/>
              <a:chExt cx="9144000" cy="285628"/>
            </a:xfrm>
          </p:grpSpPr>
          <p:sp>
            <p:nvSpPr>
              <p:cNvPr id="7" name="Rectangle 13"/>
              <p:cNvSpPr/>
              <p:nvPr/>
            </p:nvSpPr>
            <p:spPr bwMode="auto">
              <a:xfrm>
                <a:off x="1714500" y="44624"/>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it-IT" dirty="0" err="1" smtClean="0">
                    <a:solidFill>
                      <a:schemeClr val="bg1"/>
                    </a:solidFill>
                    <a:latin typeface="Comic Sans MS" panose="030F0702030302020204" pitchFamily="66" charset="0"/>
                    <a:cs typeface="Arial" pitchFamily="34" charset="0"/>
                  </a:rPr>
                  <a:t>Molecular</a:t>
                </a:r>
                <a:r>
                  <a:rPr lang="it-IT" dirty="0" smtClean="0">
                    <a:solidFill>
                      <a:schemeClr val="bg1"/>
                    </a:solidFill>
                    <a:latin typeface="Comic Sans MS" panose="030F0702030302020204" pitchFamily="66" charset="0"/>
                    <a:cs typeface="Arial" pitchFamily="34" charset="0"/>
                  </a:rPr>
                  <a:t> </a:t>
                </a:r>
                <a:r>
                  <a:rPr lang="it-IT" dirty="0" err="1" smtClean="0">
                    <a:solidFill>
                      <a:schemeClr val="bg1"/>
                    </a:solidFill>
                    <a:latin typeface="Comic Sans MS" panose="030F0702030302020204" pitchFamily="66" charset="0"/>
                    <a:cs typeface="Arial" pitchFamily="34" charset="0"/>
                  </a:rPr>
                  <a:t>imaging</a:t>
                </a:r>
                <a:endParaRPr lang="it-IT" dirty="0">
                  <a:solidFill>
                    <a:schemeClr val="bg1"/>
                  </a:solidFill>
                  <a:latin typeface="Comic Sans MS" panose="030F0702030302020204" pitchFamily="66" charset="0"/>
                  <a:cs typeface="Arial" pitchFamily="34" charset="0"/>
                </a:endParaRPr>
              </a:p>
            </p:txBody>
          </p:sp>
          <p:sp>
            <p:nvSpPr>
              <p:cNvPr id="8" name="Rectangle 12"/>
              <p:cNvSpPr/>
              <p:nvPr/>
            </p:nvSpPr>
            <p:spPr bwMode="auto">
              <a:xfrm>
                <a:off x="0" y="44624"/>
                <a:ext cx="1643042" cy="2856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b="1" dirty="0">
                    <a:latin typeface="Comic Sans MS" pitchFamily="66" charset="0"/>
                  </a:rPr>
                  <a:t>5</a:t>
                </a:r>
                <a:r>
                  <a:rPr lang="it-IT" b="1" dirty="0" smtClean="0">
                    <a:latin typeface="Comic Sans MS" pitchFamily="66" charset="0"/>
                  </a:rPr>
                  <a:t>.</a:t>
                </a:r>
                <a:endParaRPr lang="it-IT" b="1" dirty="0">
                  <a:latin typeface="Comic Sans MS" pitchFamily="66" charset="0"/>
                </a:endParaRPr>
              </a:p>
            </p:txBody>
          </p:sp>
        </p:grpSp>
      </p:grpSp>
    </p:spTree>
    <p:extLst>
      <p:ext uri="{BB962C8B-B14F-4D97-AF65-F5344CB8AC3E}">
        <p14:creationId xmlns:p14="http://schemas.microsoft.com/office/powerpoint/2010/main" val="27820749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82"/>
          <p:cNvGrpSpPr>
            <a:grpSpLocks/>
          </p:cNvGrpSpPr>
          <p:nvPr/>
        </p:nvGrpSpPr>
        <p:grpSpPr bwMode="auto">
          <a:xfrm>
            <a:off x="6588125" y="3644900"/>
            <a:ext cx="2354263" cy="2879725"/>
            <a:chOff x="4150" y="1797"/>
            <a:chExt cx="1483" cy="1814"/>
          </a:xfrm>
        </p:grpSpPr>
        <p:pic>
          <p:nvPicPr>
            <p:cNvPr id="19550" name="Picture 3" descr="Sans titre - 1 - cop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0" y="1842"/>
              <a:ext cx="1483" cy="1769"/>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pic>
        <p:sp>
          <p:nvSpPr>
            <p:cNvPr id="19551" name="Text Box 71"/>
            <p:cNvSpPr txBox="1">
              <a:spLocks noChangeArrowheads="1"/>
            </p:cNvSpPr>
            <p:nvPr/>
          </p:nvSpPr>
          <p:spPr bwMode="auto">
            <a:xfrm>
              <a:off x="4775" y="1797"/>
              <a:ext cx="82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it-IT" sz="1600">
                  <a:solidFill>
                    <a:srgbClr val="FFFFFF"/>
                  </a:solidFill>
                </a:rPr>
                <a:t>Macrophage</a:t>
              </a:r>
            </a:p>
          </p:txBody>
        </p:sp>
      </p:grpSp>
      <p:sp>
        <p:nvSpPr>
          <p:cNvPr id="19459" name="Rectangle 2"/>
          <p:cNvSpPr>
            <a:spLocks noGrp="1" noChangeArrowheads="1"/>
          </p:cNvSpPr>
          <p:nvPr>
            <p:ph type="title"/>
          </p:nvPr>
        </p:nvSpPr>
        <p:spPr>
          <a:xfrm>
            <a:off x="484188" y="435886"/>
            <a:ext cx="7772400" cy="1143000"/>
          </a:xfrm>
        </p:spPr>
        <p:txBody>
          <a:bodyPr/>
          <a:lstStyle/>
          <a:p>
            <a:pPr eaLnBrk="1" hangingPunct="1"/>
            <a:r>
              <a:rPr lang="en-US" altLang="it-IT" sz="3600" dirty="0" smtClean="0"/>
              <a:t>Internalization of SPIO-USPIO</a:t>
            </a:r>
            <a:endParaRPr lang="en-US" altLang="it-IT" sz="3600" dirty="0" smtClean="0">
              <a:cs typeface="Times New Roman" panose="02020603050405020304" pitchFamily="18" charset="0"/>
            </a:endParaRPr>
          </a:p>
        </p:txBody>
      </p:sp>
      <p:grpSp>
        <p:nvGrpSpPr>
          <p:cNvPr id="19460" name="Group 4"/>
          <p:cNvGrpSpPr>
            <a:grpSpLocks/>
          </p:cNvGrpSpPr>
          <p:nvPr/>
        </p:nvGrpSpPr>
        <p:grpSpPr bwMode="auto">
          <a:xfrm>
            <a:off x="179388" y="3689350"/>
            <a:ext cx="3276600" cy="3124200"/>
            <a:chOff x="113" y="1825"/>
            <a:chExt cx="2064" cy="1968"/>
          </a:xfrm>
        </p:grpSpPr>
        <p:sp>
          <p:nvSpPr>
            <p:cNvPr id="19526" name="Oval 5"/>
            <p:cNvSpPr>
              <a:spLocks noChangeArrowheads="1"/>
            </p:cNvSpPr>
            <p:nvPr/>
          </p:nvSpPr>
          <p:spPr bwMode="auto">
            <a:xfrm>
              <a:off x="257" y="1825"/>
              <a:ext cx="1824" cy="1872"/>
            </a:xfrm>
            <a:prstGeom prst="ellipse">
              <a:avLst/>
            </a:prstGeom>
            <a:solidFill>
              <a:srgbClr val="FFFF66"/>
            </a:solidFill>
            <a:ln w="9525">
              <a:solidFill>
                <a:schemeClr val="accent2"/>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en-US" altLang="fr-FR" sz="2400">
                <a:solidFill>
                  <a:srgbClr val="FFFFFF"/>
                </a:solidFill>
              </a:endParaRPr>
            </a:p>
            <a:p>
              <a:pPr algn="ctr"/>
              <a:endParaRPr lang="en-US" altLang="fr-FR" sz="2400">
                <a:solidFill>
                  <a:srgbClr val="FFFFFF"/>
                </a:solidFill>
              </a:endParaRPr>
            </a:p>
            <a:p>
              <a:pPr algn="ctr"/>
              <a:endParaRPr lang="en-US" altLang="fr-FR" sz="2400">
                <a:solidFill>
                  <a:srgbClr val="FFFFFF"/>
                </a:solidFill>
              </a:endParaRPr>
            </a:p>
          </p:txBody>
        </p:sp>
        <p:sp>
          <p:nvSpPr>
            <p:cNvPr id="19527" name="Oval 6"/>
            <p:cNvSpPr>
              <a:spLocks noChangeArrowheads="1"/>
            </p:cNvSpPr>
            <p:nvPr/>
          </p:nvSpPr>
          <p:spPr bwMode="auto">
            <a:xfrm>
              <a:off x="737" y="2929"/>
              <a:ext cx="336" cy="288"/>
            </a:xfrm>
            <a:prstGeom prst="ellipse">
              <a:avLst/>
            </a:prstGeom>
            <a:solidFill>
              <a:schemeClr val="tx2"/>
            </a:solidFill>
            <a:ln w="9525">
              <a:solidFill>
                <a:schemeClr val="accent2"/>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fr-FR" sz="1200">
                  <a:solidFill>
                    <a:srgbClr val="FFFFFF"/>
                  </a:solidFill>
                </a:rPr>
                <a:t>O-Fe3+</a:t>
              </a:r>
              <a:endParaRPr lang="en-US" altLang="fr-FR" sz="2400">
                <a:solidFill>
                  <a:srgbClr val="FFFFFF"/>
                </a:solidFill>
              </a:endParaRPr>
            </a:p>
          </p:txBody>
        </p:sp>
        <p:sp>
          <p:nvSpPr>
            <p:cNvPr id="19528" name="Oval 7"/>
            <p:cNvSpPr>
              <a:spLocks noChangeArrowheads="1"/>
            </p:cNvSpPr>
            <p:nvPr/>
          </p:nvSpPr>
          <p:spPr bwMode="auto">
            <a:xfrm>
              <a:off x="785" y="1825"/>
              <a:ext cx="336" cy="288"/>
            </a:xfrm>
            <a:prstGeom prst="ellipse">
              <a:avLst/>
            </a:prstGeom>
            <a:solidFill>
              <a:schemeClr val="tx2"/>
            </a:solidFill>
            <a:ln w="9525">
              <a:solidFill>
                <a:schemeClr val="accent2"/>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fr-FR" sz="1200">
                  <a:solidFill>
                    <a:srgbClr val="FFFFFF"/>
                  </a:solidFill>
                </a:rPr>
                <a:t>O-Fe2+</a:t>
              </a:r>
              <a:endParaRPr lang="en-US" altLang="fr-FR" sz="2400">
                <a:solidFill>
                  <a:srgbClr val="FFFFFF"/>
                </a:solidFill>
              </a:endParaRPr>
            </a:p>
          </p:txBody>
        </p:sp>
        <p:sp>
          <p:nvSpPr>
            <p:cNvPr id="19529" name="Oval 8"/>
            <p:cNvSpPr>
              <a:spLocks noChangeArrowheads="1"/>
            </p:cNvSpPr>
            <p:nvPr/>
          </p:nvSpPr>
          <p:spPr bwMode="auto">
            <a:xfrm>
              <a:off x="977" y="3025"/>
              <a:ext cx="336" cy="288"/>
            </a:xfrm>
            <a:prstGeom prst="ellipse">
              <a:avLst/>
            </a:prstGeom>
            <a:solidFill>
              <a:schemeClr val="tx2"/>
            </a:solidFill>
            <a:ln w="9525">
              <a:solidFill>
                <a:schemeClr val="accent2"/>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fr-FR" sz="1200">
                  <a:solidFill>
                    <a:srgbClr val="FFFFFF"/>
                  </a:solidFill>
                </a:rPr>
                <a:t>O-Fe3+</a:t>
              </a:r>
              <a:endParaRPr lang="en-US" altLang="fr-FR" sz="2400">
                <a:solidFill>
                  <a:srgbClr val="FFFFFF"/>
                </a:solidFill>
              </a:endParaRPr>
            </a:p>
          </p:txBody>
        </p:sp>
        <p:sp>
          <p:nvSpPr>
            <p:cNvPr id="19530" name="Oval 9"/>
            <p:cNvSpPr>
              <a:spLocks noChangeArrowheads="1"/>
            </p:cNvSpPr>
            <p:nvPr/>
          </p:nvSpPr>
          <p:spPr bwMode="auto">
            <a:xfrm>
              <a:off x="1169" y="2209"/>
              <a:ext cx="336" cy="288"/>
            </a:xfrm>
            <a:prstGeom prst="ellipse">
              <a:avLst/>
            </a:prstGeom>
            <a:solidFill>
              <a:schemeClr val="tx2"/>
            </a:solidFill>
            <a:ln w="9525">
              <a:solidFill>
                <a:schemeClr val="accent2"/>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fr-FR" sz="1200">
                  <a:solidFill>
                    <a:srgbClr val="FFFFFF"/>
                  </a:solidFill>
                </a:rPr>
                <a:t>O-Fe2+</a:t>
              </a:r>
              <a:endParaRPr lang="en-US" altLang="fr-FR" sz="2400">
                <a:solidFill>
                  <a:srgbClr val="FFFFFF"/>
                </a:solidFill>
              </a:endParaRPr>
            </a:p>
          </p:txBody>
        </p:sp>
        <p:sp>
          <p:nvSpPr>
            <p:cNvPr id="19531" name="Oval 10"/>
            <p:cNvSpPr>
              <a:spLocks noChangeArrowheads="1"/>
            </p:cNvSpPr>
            <p:nvPr/>
          </p:nvSpPr>
          <p:spPr bwMode="auto">
            <a:xfrm>
              <a:off x="1121" y="3217"/>
              <a:ext cx="336" cy="288"/>
            </a:xfrm>
            <a:prstGeom prst="ellipse">
              <a:avLst/>
            </a:prstGeom>
            <a:solidFill>
              <a:schemeClr val="tx2"/>
            </a:solidFill>
            <a:ln w="9525">
              <a:solidFill>
                <a:schemeClr val="accent2"/>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fr-FR" sz="1200">
                  <a:solidFill>
                    <a:srgbClr val="FFFFFF"/>
                  </a:solidFill>
                </a:rPr>
                <a:t>O-Fe3+</a:t>
              </a:r>
              <a:endParaRPr lang="en-US" altLang="fr-FR" sz="2400">
                <a:solidFill>
                  <a:srgbClr val="FFFFFF"/>
                </a:solidFill>
              </a:endParaRPr>
            </a:p>
          </p:txBody>
        </p:sp>
        <p:sp>
          <p:nvSpPr>
            <p:cNvPr id="19532" name="Oval 11"/>
            <p:cNvSpPr>
              <a:spLocks noChangeArrowheads="1"/>
            </p:cNvSpPr>
            <p:nvPr/>
          </p:nvSpPr>
          <p:spPr bwMode="auto">
            <a:xfrm>
              <a:off x="1073" y="2545"/>
              <a:ext cx="336" cy="288"/>
            </a:xfrm>
            <a:prstGeom prst="ellipse">
              <a:avLst/>
            </a:prstGeom>
            <a:solidFill>
              <a:schemeClr val="tx2"/>
            </a:solidFill>
            <a:ln w="9525">
              <a:solidFill>
                <a:schemeClr val="accent2"/>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fr-FR" sz="1200">
                  <a:solidFill>
                    <a:srgbClr val="FFFFFF"/>
                  </a:solidFill>
                </a:rPr>
                <a:t>O-Fe2+</a:t>
              </a:r>
              <a:endParaRPr lang="en-US" altLang="fr-FR" sz="2400">
                <a:solidFill>
                  <a:srgbClr val="FFFFFF"/>
                </a:solidFill>
              </a:endParaRPr>
            </a:p>
          </p:txBody>
        </p:sp>
        <p:sp>
          <p:nvSpPr>
            <p:cNvPr id="19533" name="Oval 12"/>
            <p:cNvSpPr>
              <a:spLocks noChangeArrowheads="1"/>
            </p:cNvSpPr>
            <p:nvPr/>
          </p:nvSpPr>
          <p:spPr bwMode="auto">
            <a:xfrm>
              <a:off x="1457" y="3313"/>
              <a:ext cx="336" cy="288"/>
            </a:xfrm>
            <a:prstGeom prst="ellipse">
              <a:avLst/>
            </a:prstGeom>
            <a:solidFill>
              <a:schemeClr val="tx2"/>
            </a:solidFill>
            <a:ln w="9525">
              <a:solidFill>
                <a:schemeClr val="accent2"/>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fr-FR" sz="1200">
                  <a:solidFill>
                    <a:srgbClr val="FFFFFF"/>
                  </a:solidFill>
                </a:rPr>
                <a:t>O-Fe3+</a:t>
              </a:r>
              <a:endParaRPr lang="en-US" altLang="fr-FR" sz="2400">
                <a:solidFill>
                  <a:srgbClr val="FFFFFF"/>
                </a:solidFill>
              </a:endParaRPr>
            </a:p>
          </p:txBody>
        </p:sp>
        <p:sp>
          <p:nvSpPr>
            <p:cNvPr id="19534" name="Oval 13"/>
            <p:cNvSpPr>
              <a:spLocks noChangeArrowheads="1"/>
            </p:cNvSpPr>
            <p:nvPr/>
          </p:nvSpPr>
          <p:spPr bwMode="auto">
            <a:xfrm>
              <a:off x="1169" y="2641"/>
              <a:ext cx="336" cy="288"/>
            </a:xfrm>
            <a:prstGeom prst="ellipse">
              <a:avLst/>
            </a:prstGeom>
            <a:solidFill>
              <a:schemeClr val="tx2"/>
            </a:solidFill>
            <a:ln w="9525">
              <a:solidFill>
                <a:schemeClr val="accent2"/>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fr-FR" sz="1200">
                  <a:solidFill>
                    <a:srgbClr val="FFFFFF"/>
                  </a:solidFill>
                </a:rPr>
                <a:t>O-Fe2+</a:t>
              </a:r>
              <a:endParaRPr lang="en-US" altLang="fr-FR" sz="2400">
                <a:solidFill>
                  <a:srgbClr val="FFFFFF"/>
                </a:solidFill>
              </a:endParaRPr>
            </a:p>
          </p:txBody>
        </p:sp>
        <p:sp>
          <p:nvSpPr>
            <p:cNvPr id="19535" name="Oval 14"/>
            <p:cNvSpPr>
              <a:spLocks noChangeArrowheads="1"/>
            </p:cNvSpPr>
            <p:nvPr/>
          </p:nvSpPr>
          <p:spPr bwMode="auto">
            <a:xfrm>
              <a:off x="113" y="2545"/>
              <a:ext cx="336" cy="288"/>
            </a:xfrm>
            <a:prstGeom prst="ellipse">
              <a:avLst/>
            </a:prstGeom>
            <a:solidFill>
              <a:schemeClr val="tx2"/>
            </a:solidFill>
            <a:ln w="9525">
              <a:solidFill>
                <a:schemeClr val="accent2"/>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fr-FR" sz="1200">
                  <a:solidFill>
                    <a:srgbClr val="FFFFFF"/>
                  </a:solidFill>
                </a:rPr>
                <a:t>O-Fe3+</a:t>
              </a:r>
              <a:endParaRPr lang="en-US" altLang="fr-FR" sz="2400">
                <a:solidFill>
                  <a:srgbClr val="FFFFFF"/>
                </a:solidFill>
              </a:endParaRPr>
            </a:p>
          </p:txBody>
        </p:sp>
        <p:sp>
          <p:nvSpPr>
            <p:cNvPr id="19536" name="Oval 15"/>
            <p:cNvSpPr>
              <a:spLocks noChangeArrowheads="1"/>
            </p:cNvSpPr>
            <p:nvPr/>
          </p:nvSpPr>
          <p:spPr bwMode="auto">
            <a:xfrm>
              <a:off x="1265" y="2737"/>
              <a:ext cx="336" cy="288"/>
            </a:xfrm>
            <a:prstGeom prst="ellipse">
              <a:avLst/>
            </a:prstGeom>
            <a:solidFill>
              <a:schemeClr val="tx2"/>
            </a:solidFill>
            <a:ln w="9525">
              <a:solidFill>
                <a:schemeClr val="accent2"/>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fr-FR" sz="1200">
                  <a:solidFill>
                    <a:srgbClr val="FFFFFF"/>
                  </a:solidFill>
                </a:rPr>
                <a:t>O-Fe2+</a:t>
              </a:r>
              <a:endParaRPr lang="en-US" altLang="fr-FR" sz="2400">
                <a:solidFill>
                  <a:srgbClr val="FFFFFF"/>
                </a:solidFill>
              </a:endParaRPr>
            </a:p>
          </p:txBody>
        </p:sp>
        <p:sp>
          <p:nvSpPr>
            <p:cNvPr id="19537" name="Oval 16"/>
            <p:cNvSpPr>
              <a:spLocks noChangeArrowheads="1"/>
            </p:cNvSpPr>
            <p:nvPr/>
          </p:nvSpPr>
          <p:spPr bwMode="auto">
            <a:xfrm>
              <a:off x="1409" y="1873"/>
              <a:ext cx="336" cy="288"/>
            </a:xfrm>
            <a:prstGeom prst="ellipse">
              <a:avLst/>
            </a:prstGeom>
            <a:solidFill>
              <a:schemeClr val="tx2"/>
            </a:solidFill>
            <a:ln w="9525">
              <a:solidFill>
                <a:schemeClr val="accent2"/>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fr-FR" sz="1200">
                  <a:solidFill>
                    <a:srgbClr val="FFFFFF"/>
                  </a:solidFill>
                </a:rPr>
                <a:t>O-Fe3+</a:t>
              </a:r>
              <a:endParaRPr lang="en-US" altLang="fr-FR" sz="2400">
                <a:solidFill>
                  <a:srgbClr val="FFFFFF"/>
                </a:solidFill>
              </a:endParaRPr>
            </a:p>
          </p:txBody>
        </p:sp>
        <p:sp>
          <p:nvSpPr>
            <p:cNvPr id="19538" name="Oval 17"/>
            <p:cNvSpPr>
              <a:spLocks noChangeArrowheads="1"/>
            </p:cNvSpPr>
            <p:nvPr/>
          </p:nvSpPr>
          <p:spPr bwMode="auto">
            <a:xfrm>
              <a:off x="353" y="1990"/>
              <a:ext cx="336" cy="288"/>
            </a:xfrm>
            <a:prstGeom prst="ellipse">
              <a:avLst/>
            </a:prstGeom>
            <a:solidFill>
              <a:schemeClr val="tx2"/>
            </a:solidFill>
            <a:ln w="9525">
              <a:solidFill>
                <a:schemeClr val="accent2"/>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fr-FR" sz="1200">
                  <a:solidFill>
                    <a:srgbClr val="FFFFFF"/>
                  </a:solidFill>
                </a:rPr>
                <a:t>O-Fe2+</a:t>
              </a:r>
              <a:endParaRPr lang="en-US" altLang="fr-FR" sz="2400">
                <a:solidFill>
                  <a:srgbClr val="FFFFFF"/>
                </a:solidFill>
              </a:endParaRPr>
            </a:p>
          </p:txBody>
        </p:sp>
        <p:sp>
          <p:nvSpPr>
            <p:cNvPr id="19539" name="Oval 18"/>
            <p:cNvSpPr>
              <a:spLocks noChangeArrowheads="1"/>
            </p:cNvSpPr>
            <p:nvPr/>
          </p:nvSpPr>
          <p:spPr bwMode="auto">
            <a:xfrm>
              <a:off x="1841" y="2497"/>
              <a:ext cx="336" cy="288"/>
            </a:xfrm>
            <a:prstGeom prst="ellipse">
              <a:avLst/>
            </a:prstGeom>
            <a:solidFill>
              <a:schemeClr val="tx2"/>
            </a:solidFill>
            <a:ln w="9525">
              <a:solidFill>
                <a:schemeClr val="accent2"/>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fr-FR" sz="1200">
                  <a:solidFill>
                    <a:srgbClr val="FFFFFF"/>
                  </a:solidFill>
                </a:rPr>
                <a:t>O-Fe3+</a:t>
              </a:r>
              <a:endParaRPr lang="en-US" altLang="fr-FR" sz="2400">
                <a:solidFill>
                  <a:srgbClr val="FFFFFF"/>
                </a:solidFill>
              </a:endParaRPr>
            </a:p>
          </p:txBody>
        </p:sp>
        <p:sp>
          <p:nvSpPr>
            <p:cNvPr id="19540" name="Oval 19"/>
            <p:cNvSpPr>
              <a:spLocks noChangeArrowheads="1"/>
            </p:cNvSpPr>
            <p:nvPr/>
          </p:nvSpPr>
          <p:spPr bwMode="auto">
            <a:xfrm>
              <a:off x="1697" y="3025"/>
              <a:ext cx="336" cy="288"/>
            </a:xfrm>
            <a:prstGeom prst="ellipse">
              <a:avLst/>
            </a:prstGeom>
            <a:solidFill>
              <a:schemeClr val="tx2"/>
            </a:solidFill>
            <a:ln w="9525">
              <a:solidFill>
                <a:schemeClr val="accent2"/>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fr-FR" sz="1200">
                  <a:solidFill>
                    <a:srgbClr val="FFFFFF"/>
                  </a:solidFill>
                </a:rPr>
                <a:t>O-Fe2+</a:t>
              </a:r>
              <a:endParaRPr lang="en-US" altLang="fr-FR" sz="2400">
                <a:solidFill>
                  <a:srgbClr val="FFFFFF"/>
                </a:solidFill>
              </a:endParaRPr>
            </a:p>
          </p:txBody>
        </p:sp>
        <p:sp>
          <p:nvSpPr>
            <p:cNvPr id="19541" name="Oval 20"/>
            <p:cNvSpPr>
              <a:spLocks noChangeArrowheads="1"/>
            </p:cNvSpPr>
            <p:nvPr/>
          </p:nvSpPr>
          <p:spPr bwMode="auto">
            <a:xfrm>
              <a:off x="305" y="2977"/>
              <a:ext cx="336" cy="288"/>
            </a:xfrm>
            <a:prstGeom prst="ellipse">
              <a:avLst/>
            </a:prstGeom>
            <a:solidFill>
              <a:schemeClr val="tx2"/>
            </a:solidFill>
            <a:ln w="9525">
              <a:solidFill>
                <a:schemeClr val="accent2"/>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fr-FR" sz="1200">
                  <a:solidFill>
                    <a:srgbClr val="FFFFFF"/>
                  </a:solidFill>
                </a:rPr>
                <a:t>O-Fe3+</a:t>
              </a:r>
              <a:endParaRPr lang="en-US" altLang="fr-FR" sz="2400">
                <a:solidFill>
                  <a:srgbClr val="FFFFFF"/>
                </a:solidFill>
              </a:endParaRPr>
            </a:p>
          </p:txBody>
        </p:sp>
        <p:sp>
          <p:nvSpPr>
            <p:cNvPr id="19542" name="Oval 21"/>
            <p:cNvSpPr>
              <a:spLocks noChangeArrowheads="1"/>
            </p:cNvSpPr>
            <p:nvPr/>
          </p:nvSpPr>
          <p:spPr bwMode="auto">
            <a:xfrm>
              <a:off x="689" y="2209"/>
              <a:ext cx="336" cy="288"/>
            </a:xfrm>
            <a:prstGeom prst="ellipse">
              <a:avLst/>
            </a:prstGeom>
            <a:solidFill>
              <a:schemeClr val="tx2"/>
            </a:solidFill>
            <a:ln w="9525">
              <a:solidFill>
                <a:schemeClr val="accent2"/>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fr-FR" sz="1200">
                  <a:solidFill>
                    <a:srgbClr val="FFFFFF"/>
                  </a:solidFill>
                </a:rPr>
                <a:t>O-Fe2+</a:t>
              </a:r>
              <a:endParaRPr lang="en-US" altLang="fr-FR" sz="2400">
                <a:solidFill>
                  <a:srgbClr val="FFFFFF"/>
                </a:solidFill>
              </a:endParaRPr>
            </a:p>
          </p:txBody>
        </p:sp>
        <p:sp>
          <p:nvSpPr>
            <p:cNvPr id="19543" name="Oval 22"/>
            <p:cNvSpPr>
              <a:spLocks noChangeArrowheads="1"/>
            </p:cNvSpPr>
            <p:nvPr/>
          </p:nvSpPr>
          <p:spPr bwMode="auto">
            <a:xfrm>
              <a:off x="641" y="3217"/>
              <a:ext cx="336" cy="288"/>
            </a:xfrm>
            <a:prstGeom prst="ellipse">
              <a:avLst/>
            </a:prstGeom>
            <a:solidFill>
              <a:schemeClr val="tx2"/>
            </a:solidFill>
            <a:ln w="9525">
              <a:solidFill>
                <a:schemeClr val="accent2"/>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fr-FR" sz="1200">
                  <a:solidFill>
                    <a:srgbClr val="FFFFFF"/>
                  </a:solidFill>
                </a:rPr>
                <a:t>O-Fe3+</a:t>
              </a:r>
              <a:endParaRPr lang="en-US" altLang="fr-FR" sz="2400">
                <a:solidFill>
                  <a:srgbClr val="FFFFFF"/>
                </a:solidFill>
              </a:endParaRPr>
            </a:p>
          </p:txBody>
        </p:sp>
        <p:sp>
          <p:nvSpPr>
            <p:cNvPr id="19544" name="Oval 23"/>
            <p:cNvSpPr>
              <a:spLocks noChangeArrowheads="1"/>
            </p:cNvSpPr>
            <p:nvPr/>
          </p:nvSpPr>
          <p:spPr bwMode="auto">
            <a:xfrm>
              <a:off x="449" y="2449"/>
              <a:ext cx="336" cy="288"/>
            </a:xfrm>
            <a:prstGeom prst="ellipse">
              <a:avLst/>
            </a:prstGeom>
            <a:solidFill>
              <a:schemeClr val="tx2"/>
            </a:solidFill>
            <a:ln w="9525">
              <a:solidFill>
                <a:schemeClr val="accent2"/>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fr-FR" sz="1200">
                  <a:solidFill>
                    <a:srgbClr val="FFFFFF"/>
                  </a:solidFill>
                </a:rPr>
                <a:t>O-Fe2+</a:t>
              </a:r>
              <a:endParaRPr lang="en-US" altLang="fr-FR" sz="2400">
                <a:solidFill>
                  <a:srgbClr val="FFFFFF"/>
                </a:solidFill>
              </a:endParaRPr>
            </a:p>
          </p:txBody>
        </p:sp>
        <p:sp>
          <p:nvSpPr>
            <p:cNvPr id="19545" name="Oval 24"/>
            <p:cNvSpPr>
              <a:spLocks noChangeArrowheads="1"/>
            </p:cNvSpPr>
            <p:nvPr/>
          </p:nvSpPr>
          <p:spPr bwMode="auto">
            <a:xfrm>
              <a:off x="1121" y="3505"/>
              <a:ext cx="336" cy="288"/>
            </a:xfrm>
            <a:prstGeom prst="ellipse">
              <a:avLst/>
            </a:prstGeom>
            <a:solidFill>
              <a:schemeClr val="tx2"/>
            </a:solidFill>
            <a:ln w="9525">
              <a:solidFill>
                <a:schemeClr val="accent2"/>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fr-FR" sz="1200">
                  <a:solidFill>
                    <a:srgbClr val="FFFFFF"/>
                  </a:solidFill>
                </a:rPr>
                <a:t>O-Fe3+</a:t>
              </a:r>
              <a:endParaRPr lang="en-US" altLang="fr-FR" sz="2400">
                <a:solidFill>
                  <a:srgbClr val="FFFFFF"/>
                </a:solidFill>
              </a:endParaRPr>
            </a:p>
          </p:txBody>
        </p:sp>
        <p:sp>
          <p:nvSpPr>
            <p:cNvPr id="19546" name="Oval 25"/>
            <p:cNvSpPr>
              <a:spLocks noChangeArrowheads="1"/>
            </p:cNvSpPr>
            <p:nvPr/>
          </p:nvSpPr>
          <p:spPr bwMode="auto">
            <a:xfrm>
              <a:off x="737" y="2593"/>
              <a:ext cx="336" cy="288"/>
            </a:xfrm>
            <a:prstGeom prst="ellipse">
              <a:avLst/>
            </a:prstGeom>
            <a:solidFill>
              <a:schemeClr val="tx2"/>
            </a:solidFill>
            <a:ln w="9525">
              <a:solidFill>
                <a:schemeClr val="accent2"/>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fr-FR" sz="1200">
                  <a:solidFill>
                    <a:srgbClr val="FFFFFF"/>
                  </a:solidFill>
                </a:rPr>
                <a:t>O-Fe2+</a:t>
              </a:r>
              <a:endParaRPr lang="en-US" altLang="fr-FR" sz="2400">
                <a:solidFill>
                  <a:srgbClr val="FFFFFF"/>
                </a:solidFill>
              </a:endParaRPr>
            </a:p>
          </p:txBody>
        </p:sp>
        <p:sp>
          <p:nvSpPr>
            <p:cNvPr id="19547" name="Oval 26"/>
            <p:cNvSpPr>
              <a:spLocks noChangeArrowheads="1"/>
            </p:cNvSpPr>
            <p:nvPr/>
          </p:nvSpPr>
          <p:spPr bwMode="auto">
            <a:xfrm>
              <a:off x="1457" y="2929"/>
              <a:ext cx="336" cy="288"/>
            </a:xfrm>
            <a:prstGeom prst="ellipse">
              <a:avLst/>
            </a:prstGeom>
            <a:solidFill>
              <a:schemeClr val="tx2"/>
            </a:solidFill>
            <a:ln w="9525">
              <a:solidFill>
                <a:schemeClr val="accent2"/>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fr-FR" sz="1200">
                  <a:solidFill>
                    <a:srgbClr val="FFFFFF"/>
                  </a:solidFill>
                </a:rPr>
                <a:t>O-Fe3+</a:t>
              </a:r>
              <a:endParaRPr lang="en-US" altLang="fr-FR" sz="2400">
                <a:solidFill>
                  <a:srgbClr val="FFFFFF"/>
                </a:solidFill>
              </a:endParaRPr>
            </a:p>
          </p:txBody>
        </p:sp>
        <p:sp>
          <p:nvSpPr>
            <p:cNvPr id="19548" name="Oval 27"/>
            <p:cNvSpPr>
              <a:spLocks noChangeArrowheads="1"/>
            </p:cNvSpPr>
            <p:nvPr/>
          </p:nvSpPr>
          <p:spPr bwMode="auto">
            <a:xfrm>
              <a:off x="1457" y="2353"/>
              <a:ext cx="336" cy="288"/>
            </a:xfrm>
            <a:prstGeom prst="ellipse">
              <a:avLst/>
            </a:prstGeom>
            <a:solidFill>
              <a:schemeClr val="tx2"/>
            </a:solidFill>
            <a:ln w="9525">
              <a:solidFill>
                <a:schemeClr val="accent2"/>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fr-FR" sz="1200">
                  <a:solidFill>
                    <a:srgbClr val="FFFFFF"/>
                  </a:solidFill>
                </a:rPr>
                <a:t>O-Fe2+</a:t>
              </a:r>
              <a:endParaRPr lang="en-US" altLang="fr-FR" sz="2400">
                <a:solidFill>
                  <a:srgbClr val="FFFFFF"/>
                </a:solidFill>
              </a:endParaRPr>
            </a:p>
          </p:txBody>
        </p:sp>
        <p:sp>
          <p:nvSpPr>
            <p:cNvPr id="19549" name="Oval 28"/>
            <p:cNvSpPr>
              <a:spLocks noChangeArrowheads="1"/>
            </p:cNvSpPr>
            <p:nvPr/>
          </p:nvSpPr>
          <p:spPr bwMode="auto">
            <a:xfrm>
              <a:off x="929" y="2833"/>
              <a:ext cx="336" cy="288"/>
            </a:xfrm>
            <a:prstGeom prst="ellipse">
              <a:avLst/>
            </a:prstGeom>
            <a:solidFill>
              <a:schemeClr val="tx2"/>
            </a:solidFill>
            <a:ln w="9525">
              <a:solidFill>
                <a:schemeClr val="accent2"/>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fr-FR" sz="1200">
                  <a:solidFill>
                    <a:srgbClr val="FFFFFF"/>
                  </a:solidFill>
                </a:rPr>
                <a:t>O-Fe3+</a:t>
              </a:r>
              <a:endParaRPr lang="en-US" altLang="fr-FR" sz="2400">
                <a:solidFill>
                  <a:srgbClr val="FFFFFF"/>
                </a:solidFill>
              </a:endParaRPr>
            </a:p>
          </p:txBody>
        </p:sp>
      </p:grpSp>
      <p:sp>
        <p:nvSpPr>
          <p:cNvPr id="19461" name="Text Box 29"/>
          <p:cNvSpPr txBox="1">
            <a:spLocks noChangeArrowheads="1"/>
          </p:cNvSpPr>
          <p:nvPr/>
        </p:nvSpPr>
        <p:spPr bwMode="auto">
          <a:xfrm>
            <a:off x="560388" y="1557076"/>
            <a:ext cx="71358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fr-FR" sz="2000" dirty="0">
                <a:solidFill>
                  <a:srgbClr val="FFFFFF"/>
                </a:solidFill>
              </a:rPr>
              <a:t>Captured by the cells of the </a:t>
            </a:r>
            <a:r>
              <a:rPr lang="en-US" altLang="fr-FR" sz="2000" dirty="0">
                <a:solidFill>
                  <a:srgbClr val="FF0066"/>
                </a:solidFill>
              </a:rPr>
              <a:t>Mononuclear Phagocyte System</a:t>
            </a:r>
            <a:r>
              <a:rPr lang="en-US" altLang="it-IT" sz="2000" dirty="0">
                <a:solidFill>
                  <a:srgbClr val="FFFFFF"/>
                </a:solidFill>
              </a:rPr>
              <a:t> :</a:t>
            </a:r>
            <a:endParaRPr lang="en-US" altLang="it-IT" sz="2400" dirty="0">
              <a:solidFill>
                <a:srgbClr val="FFFFFF"/>
              </a:solidFill>
            </a:endParaRPr>
          </a:p>
          <a:p>
            <a:r>
              <a:rPr lang="en-US" altLang="it-IT" sz="2400" dirty="0">
                <a:solidFill>
                  <a:srgbClr val="FFFFFF"/>
                </a:solidFill>
              </a:rPr>
              <a:t> </a:t>
            </a:r>
            <a:r>
              <a:rPr lang="en-US" altLang="it-IT" i="1" dirty="0">
                <a:solidFill>
                  <a:srgbClr val="FFFFFF"/>
                </a:solidFill>
              </a:rPr>
              <a:t>macrophages or circulating monocytes</a:t>
            </a:r>
          </a:p>
        </p:txBody>
      </p:sp>
      <p:grpSp>
        <p:nvGrpSpPr>
          <p:cNvPr id="19462" name="Group 30"/>
          <p:cNvGrpSpPr>
            <a:grpSpLocks/>
          </p:cNvGrpSpPr>
          <p:nvPr/>
        </p:nvGrpSpPr>
        <p:grpSpPr bwMode="auto">
          <a:xfrm>
            <a:off x="4011613" y="3562350"/>
            <a:ext cx="1619250" cy="2840038"/>
            <a:chOff x="2527" y="1745"/>
            <a:chExt cx="1020" cy="1789"/>
          </a:xfrm>
        </p:grpSpPr>
        <p:grpSp>
          <p:nvGrpSpPr>
            <p:cNvPr id="19522" name="Group 31"/>
            <p:cNvGrpSpPr>
              <a:grpSpLocks/>
            </p:cNvGrpSpPr>
            <p:nvPr/>
          </p:nvGrpSpPr>
          <p:grpSpPr bwMode="auto">
            <a:xfrm>
              <a:off x="2775" y="1768"/>
              <a:ext cx="772" cy="1766"/>
              <a:chOff x="2775" y="1768"/>
              <a:chExt cx="772" cy="1766"/>
            </a:xfrm>
          </p:grpSpPr>
          <p:sp>
            <p:nvSpPr>
              <p:cNvPr id="19524" name="Rectangle 32"/>
              <p:cNvSpPr>
                <a:spLocks noChangeArrowheads="1"/>
              </p:cNvSpPr>
              <p:nvPr/>
            </p:nvSpPr>
            <p:spPr bwMode="auto">
              <a:xfrm rot="4306050">
                <a:off x="2158" y="2385"/>
                <a:ext cx="1748" cy="513"/>
              </a:xfrm>
              <a:prstGeom prst="rect">
                <a:avLst/>
              </a:prstGeom>
              <a:solidFill>
                <a:srgbClr val="D2000A"/>
              </a:solidFill>
              <a:ln w="95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it-IT"/>
              </a:p>
            </p:txBody>
          </p:sp>
          <p:sp>
            <p:nvSpPr>
              <p:cNvPr id="19525" name="Oval 33"/>
              <p:cNvSpPr>
                <a:spLocks noChangeArrowheads="1"/>
              </p:cNvSpPr>
              <p:nvPr/>
            </p:nvSpPr>
            <p:spPr bwMode="auto">
              <a:xfrm rot="4306050">
                <a:off x="3204" y="3192"/>
                <a:ext cx="187" cy="498"/>
              </a:xfrm>
              <a:prstGeom prst="ellipse">
                <a:avLst/>
              </a:prstGeom>
              <a:gradFill rotWithShape="1">
                <a:gsLst>
                  <a:gs pos="0">
                    <a:srgbClr val="610005"/>
                  </a:gs>
                  <a:gs pos="100000">
                    <a:srgbClr val="D2000A"/>
                  </a:gs>
                </a:gsLst>
                <a:lin ang="0" scaled="1"/>
              </a:gradFill>
              <a:ln w="9525">
                <a:solidFill>
                  <a:srgbClr val="80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it-IT"/>
              </a:p>
            </p:txBody>
          </p:sp>
        </p:grpSp>
        <p:sp>
          <p:nvSpPr>
            <p:cNvPr id="19523" name="Oval 34"/>
            <p:cNvSpPr>
              <a:spLocks noChangeArrowheads="1"/>
            </p:cNvSpPr>
            <p:nvPr/>
          </p:nvSpPr>
          <p:spPr bwMode="auto">
            <a:xfrm rot="4306050">
              <a:off x="2682" y="1590"/>
              <a:ext cx="187" cy="498"/>
            </a:xfrm>
            <a:prstGeom prst="ellipse">
              <a:avLst/>
            </a:prstGeom>
            <a:solidFill>
              <a:srgbClr val="D2000A"/>
            </a:solidFill>
            <a:ln w="9525">
              <a:solidFill>
                <a:srgbClr val="D2000A"/>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it-IT"/>
            </a:p>
          </p:txBody>
        </p:sp>
      </p:grpSp>
      <p:grpSp>
        <p:nvGrpSpPr>
          <p:cNvPr id="6" name="Group 35"/>
          <p:cNvGrpSpPr>
            <a:grpSpLocks/>
          </p:cNvGrpSpPr>
          <p:nvPr/>
        </p:nvGrpSpPr>
        <p:grpSpPr bwMode="auto">
          <a:xfrm>
            <a:off x="3276600" y="3551238"/>
            <a:ext cx="3671888" cy="1103312"/>
            <a:chOff x="2064" y="1738"/>
            <a:chExt cx="2313" cy="695"/>
          </a:xfrm>
        </p:grpSpPr>
        <p:sp>
          <p:nvSpPr>
            <p:cNvPr id="19498" name="Oval 36"/>
            <p:cNvSpPr>
              <a:spLocks noChangeArrowheads="1"/>
            </p:cNvSpPr>
            <p:nvPr/>
          </p:nvSpPr>
          <p:spPr bwMode="auto">
            <a:xfrm>
              <a:off x="2925" y="2205"/>
              <a:ext cx="182" cy="182"/>
            </a:xfrm>
            <a:prstGeom prst="ellipse">
              <a:avLst/>
            </a:prstGeom>
            <a:solidFill>
              <a:schemeClr val="accent1"/>
            </a:solidFill>
            <a:ln w="12700">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it-IT"/>
            </a:p>
          </p:txBody>
        </p:sp>
        <p:sp>
          <p:nvSpPr>
            <p:cNvPr id="19499" name="Oval 37"/>
            <p:cNvSpPr>
              <a:spLocks noChangeArrowheads="1"/>
            </p:cNvSpPr>
            <p:nvPr/>
          </p:nvSpPr>
          <p:spPr bwMode="auto">
            <a:xfrm>
              <a:off x="2744" y="2251"/>
              <a:ext cx="182" cy="182"/>
            </a:xfrm>
            <a:prstGeom prst="ellipse">
              <a:avLst/>
            </a:prstGeom>
            <a:solidFill>
              <a:schemeClr val="accent1"/>
            </a:solidFill>
            <a:ln w="12700">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it-IT"/>
            </a:p>
          </p:txBody>
        </p:sp>
        <p:grpSp>
          <p:nvGrpSpPr>
            <p:cNvPr id="19500" name="Group 38"/>
            <p:cNvGrpSpPr>
              <a:grpSpLocks/>
            </p:cNvGrpSpPr>
            <p:nvPr/>
          </p:nvGrpSpPr>
          <p:grpSpPr bwMode="auto">
            <a:xfrm>
              <a:off x="2770" y="2260"/>
              <a:ext cx="136" cy="135"/>
              <a:chOff x="3016" y="2705"/>
              <a:chExt cx="136" cy="135"/>
            </a:xfrm>
          </p:grpSpPr>
          <p:sp>
            <p:nvSpPr>
              <p:cNvPr id="19517" name="Oval 39"/>
              <p:cNvSpPr>
                <a:spLocks noChangeArrowheads="1"/>
              </p:cNvSpPr>
              <p:nvPr/>
            </p:nvSpPr>
            <p:spPr bwMode="auto">
              <a:xfrm>
                <a:off x="3016" y="2750"/>
                <a:ext cx="45" cy="45"/>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it-IT"/>
              </a:p>
            </p:txBody>
          </p:sp>
          <p:sp>
            <p:nvSpPr>
              <p:cNvPr id="19518" name="Oval 40"/>
              <p:cNvSpPr>
                <a:spLocks noChangeArrowheads="1"/>
              </p:cNvSpPr>
              <p:nvPr/>
            </p:nvSpPr>
            <p:spPr bwMode="auto">
              <a:xfrm>
                <a:off x="3061" y="2795"/>
                <a:ext cx="45" cy="45"/>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it-IT"/>
              </a:p>
            </p:txBody>
          </p:sp>
          <p:sp>
            <p:nvSpPr>
              <p:cNvPr id="19519" name="Oval 41"/>
              <p:cNvSpPr>
                <a:spLocks noChangeArrowheads="1"/>
              </p:cNvSpPr>
              <p:nvPr/>
            </p:nvSpPr>
            <p:spPr bwMode="auto">
              <a:xfrm>
                <a:off x="3107" y="2795"/>
                <a:ext cx="45" cy="45"/>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it-IT"/>
              </a:p>
            </p:txBody>
          </p:sp>
          <p:sp>
            <p:nvSpPr>
              <p:cNvPr id="19520" name="Oval 42"/>
              <p:cNvSpPr>
                <a:spLocks noChangeArrowheads="1"/>
              </p:cNvSpPr>
              <p:nvPr/>
            </p:nvSpPr>
            <p:spPr bwMode="auto">
              <a:xfrm>
                <a:off x="3061" y="2705"/>
                <a:ext cx="45" cy="45"/>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en-US" altLang="it-IT"/>
              </a:p>
            </p:txBody>
          </p:sp>
          <p:sp>
            <p:nvSpPr>
              <p:cNvPr id="19521" name="Oval 43"/>
              <p:cNvSpPr>
                <a:spLocks noChangeArrowheads="1"/>
              </p:cNvSpPr>
              <p:nvPr/>
            </p:nvSpPr>
            <p:spPr bwMode="auto">
              <a:xfrm>
                <a:off x="3107" y="2750"/>
                <a:ext cx="45" cy="45"/>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it-IT"/>
              </a:p>
            </p:txBody>
          </p:sp>
        </p:grpSp>
        <p:sp>
          <p:nvSpPr>
            <p:cNvPr id="19501" name="Line 44"/>
            <p:cNvSpPr>
              <a:spLocks noChangeShapeType="1"/>
            </p:cNvSpPr>
            <p:nvPr/>
          </p:nvSpPr>
          <p:spPr bwMode="auto">
            <a:xfrm flipV="1">
              <a:off x="2064" y="2205"/>
              <a:ext cx="635" cy="227"/>
            </a:xfrm>
            <a:prstGeom prst="line">
              <a:avLst/>
            </a:prstGeom>
            <a:noFill/>
            <a:ln w="38100">
              <a:solidFill>
                <a:srgbClr val="FFFF66"/>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9502" name="Oval 45"/>
            <p:cNvSpPr>
              <a:spLocks noChangeArrowheads="1"/>
            </p:cNvSpPr>
            <p:nvPr/>
          </p:nvSpPr>
          <p:spPr bwMode="auto">
            <a:xfrm>
              <a:off x="2789" y="2069"/>
              <a:ext cx="182" cy="182"/>
            </a:xfrm>
            <a:prstGeom prst="ellipse">
              <a:avLst/>
            </a:prstGeom>
            <a:solidFill>
              <a:schemeClr val="accent1"/>
            </a:solidFill>
            <a:ln w="12700">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it-IT"/>
            </a:p>
          </p:txBody>
        </p:sp>
        <p:sp>
          <p:nvSpPr>
            <p:cNvPr id="19503" name="Line 46"/>
            <p:cNvSpPr>
              <a:spLocks noChangeShapeType="1"/>
            </p:cNvSpPr>
            <p:nvPr/>
          </p:nvSpPr>
          <p:spPr bwMode="auto">
            <a:xfrm>
              <a:off x="3061" y="2160"/>
              <a:ext cx="1316" cy="91"/>
            </a:xfrm>
            <a:prstGeom prst="line">
              <a:avLst/>
            </a:prstGeom>
            <a:noFill/>
            <a:ln w="38100">
              <a:solidFill>
                <a:srgbClr val="FFFF66"/>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nvGrpSpPr>
            <p:cNvPr id="19504" name="Group 47"/>
            <p:cNvGrpSpPr>
              <a:grpSpLocks/>
            </p:cNvGrpSpPr>
            <p:nvPr/>
          </p:nvGrpSpPr>
          <p:grpSpPr bwMode="auto">
            <a:xfrm>
              <a:off x="2934" y="2233"/>
              <a:ext cx="136" cy="135"/>
              <a:chOff x="3016" y="2705"/>
              <a:chExt cx="136" cy="135"/>
            </a:xfrm>
          </p:grpSpPr>
          <p:sp>
            <p:nvSpPr>
              <p:cNvPr id="19512" name="Oval 48"/>
              <p:cNvSpPr>
                <a:spLocks noChangeArrowheads="1"/>
              </p:cNvSpPr>
              <p:nvPr/>
            </p:nvSpPr>
            <p:spPr bwMode="auto">
              <a:xfrm>
                <a:off x="3016" y="2750"/>
                <a:ext cx="45" cy="45"/>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it-IT"/>
              </a:p>
            </p:txBody>
          </p:sp>
          <p:sp>
            <p:nvSpPr>
              <p:cNvPr id="19513" name="Oval 49"/>
              <p:cNvSpPr>
                <a:spLocks noChangeArrowheads="1"/>
              </p:cNvSpPr>
              <p:nvPr/>
            </p:nvSpPr>
            <p:spPr bwMode="auto">
              <a:xfrm>
                <a:off x="3061" y="2795"/>
                <a:ext cx="45" cy="45"/>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it-IT"/>
              </a:p>
            </p:txBody>
          </p:sp>
          <p:sp>
            <p:nvSpPr>
              <p:cNvPr id="19514" name="Oval 50"/>
              <p:cNvSpPr>
                <a:spLocks noChangeArrowheads="1"/>
              </p:cNvSpPr>
              <p:nvPr/>
            </p:nvSpPr>
            <p:spPr bwMode="auto">
              <a:xfrm>
                <a:off x="3107" y="2795"/>
                <a:ext cx="45" cy="45"/>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it-IT"/>
              </a:p>
            </p:txBody>
          </p:sp>
          <p:sp>
            <p:nvSpPr>
              <p:cNvPr id="19515" name="Oval 51"/>
              <p:cNvSpPr>
                <a:spLocks noChangeArrowheads="1"/>
              </p:cNvSpPr>
              <p:nvPr/>
            </p:nvSpPr>
            <p:spPr bwMode="auto">
              <a:xfrm>
                <a:off x="3061" y="2705"/>
                <a:ext cx="45" cy="45"/>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en-US" altLang="it-IT"/>
              </a:p>
            </p:txBody>
          </p:sp>
          <p:sp>
            <p:nvSpPr>
              <p:cNvPr id="19516" name="Oval 52"/>
              <p:cNvSpPr>
                <a:spLocks noChangeArrowheads="1"/>
              </p:cNvSpPr>
              <p:nvPr/>
            </p:nvSpPr>
            <p:spPr bwMode="auto">
              <a:xfrm>
                <a:off x="3107" y="2750"/>
                <a:ext cx="45" cy="45"/>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it-IT"/>
              </a:p>
            </p:txBody>
          </p:sp>
        </p:grpSp>
        <p:grpSp>
          <p:nvGrpSpPr>
            <p:cNvPr id="19505" name="Group 53"/>
            <p:cNvGrpSpPr>
              <a:grpSpLocks/>
            </p:cNvGrpSpPr>
            <p:nvPr/>
          </p:nvGrpSpPr>
          <p:grpSpPr bwMode="auto">
            <a:xfrm>
              <a:off x="2799" y="2089"/>
              <a:ext cx="136" cy="135"/>
              <a:chOff x="3016" y="2705"/>
              <a:chExt cx="136" cy="135"/>
            </a:xfrm>
          </p:grpSpPr>
          <p:sp>
            <p:nvSpPr>
              <p:cNvPr id="19507" name="Oval 54"/>
              <p:cNvSpPr>
                <a:spLocks noChangeArrowheads="1"/>
              </p:cNvSpPr>
              <p:nvPr/>
            </p:nvSpPr>
            <p:spPr bwMode="auto">
              <a:xfrm>
                <a:off x="3016" y="2750"/>
                <a:ext cx="45" cy="45"/>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it-IT"/>
              </a:p>
            </p:txBody>
          </p:sp>
          <p:sp>
            <p:nvSpPr>
              <p:cNvPr id="19508" name="Oval 55"/>
              <p:cNvSpPr>
                <a:spLocks noChangeArrowheads="1"/>
              </p:cNvSpPr>
              <p:nvPr/>
            </p:nvSpPr>
            <p:spPr bwMode="auto">
              <a:xfrm>
                <a:off x="3061" y="2795"/>
                <a:ext cx="45" cy="45"/>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it-IT"/>
              </a:p>
            </p:txBody>
          </p:sp>
          <p:sp>
            <p:nvSpPr>
              <p:cNvPr id="19509" name="Oval 56"/>
              <p:cNvSpPr>
                <a:spLocks noChangeArrowheads="1"/>
              </p:cNvSpPr>
              <p:nvPr/>
            </p:nvSpPr>
            <p:spPr bwMode="auto">
              <a:xfrm>
                <a:off x="3107" y="2795"/>
                <a:ext cx="45" cy="45"/>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it-IT"/>
              </a:p>
            </p:txBody>
          </p:sp>
          <p:sp>
            <p:nvSpPr>
              <p:cNvPr id="19510" name="Oval 57"/>
              <p:cNvSpPr>
                <a:spLocks noChangeArrowheads="1"/>
              </p:cNvSpPr>
              <p:nvPr/>
            </p:nvSpPr>
            <p:spPr bwMode="auto">
              <a:xfrm>
                <a:off x="3061" y="2705"/>
                <a:ext cx="45" cy="45"/>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en-US" altLang="it-IT"/>
              </a:p>
            </p:txBody>
          </p:sp>
          <p:sp>
            <p:nvSpPr>
              <p:cNvPr id="19511" name="Oval 58"/>
              <p:cNvSpPr>
                <a:spLocks noChangeArrowheads="1"/>
              </p:cNvSpPr>
              <p:nvPr/>
            </p:nvSpPr>
            <p:spPr bwMode="auto">
              <a:xfrm>
                <a:off x="3107" y="2750"/>
                <a:ext cx="45" cy="45"/>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it-IT"/>
              </a:p>
            </p:txBody>
          </p:sp>
        </p:grpSp>
        <p:sp>
          <p:nvSpPr>
            <p:cNvPr id="19506" name="Text Box 59"/>
            <p:cNvSpPr txBox="1">
              <a:spLocks noChangeArrowheads="1"/>
            </p:cNvSpPr>
            <p:nvPr/>
          </p:nvSpPr>
          <p:spPr bwMode="auto">
            <a:xfrm>
              <a:off x="2538" y="1738"/>
              <a:ext cx="6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it-IT" sz="1200" i="1" dirty="0"/>
                <a:t>Monocyte </a:t>
              </a:r>
              <a:r>
                <a:rPr lang="en-US" altLang="it-IT" sz="1200" i="1" dirty="0">
                  <a:sym typeface="Symbol" panose="05050102010706020507" pitchFamily="18" charset="2"/>
                </a:rPr>
                <a:t> </a:t>
              </a:r>
            </a:p>
            <a:p>
              <a:pPr algn="ctr"/>
              <a:r>
                <a:rPr lang="en-US" altLang="it-IT" sz="1200" i="1" dirty="0"/>
                <a:t>endocytosis</a:t>
              </a:r>
              <a:endParaRPr lang="fr-FR" altLang="it-IT" sz="1200" i="1" dirty="0"/>
            </a:p>
          </p:txBody>
        </p:sp>
      </p:grpSp>
      <p:grpSp>
        <p:nvGrpSpPr>
          <p:cNvPr id="19464" name="Group 78"/>
          <p:cNvGrpSpPr>
            <a:grpSpLocks/>
          </p:cNvGrpSpPr>
          <p:nvPr/>
        </p:nvGrpSpPr>
        <p:grpSpPr bwMode="auto">
          <a:xfrm>
            <a:off x="5148263" y="4868863"/>
            <a:ext cx="298450" cy="452437"/>
            <a:chOff x="3424" y="3067"/>
            <a:chExt cx="188" cy="285"/>
          </a:xfrm>
        </p:grpSpPr>
        <p:sp>
          <p:nvSpPr>
            <p:cNvPr id="19494" name="Freeform 73"/>
            <p:cNvSpPr>
              <a:spLocks/>
            </p:cNvSpPr>
            <p:nvPr/>
          </p:nvSpPr>
          <p:spPr bwMode="auto">
            <a:xfrm flipH="1" flipV="1">
              <a:off x="3466" y="3090"/>
              <a:ext cx="143" cy="149"/>
            </a:xfrm>
            <a:custGeom>
              <a:avLst/>
              <a:gdLst>
                <a:gd name="T0" fmla="*/ 79 w 143"/>
                <a:gd name="T1" fmla="*/ 3 h 149"/>
                <a:gd name="T2" fmla="*/ 24 w 143"/>
                <a:gd name="T3" fmla="*/ 12 h 149"/>
                <a:gd name="T4" fmla="*/ 61 w 143"/>
                <a:gd name="T5" fmla="*/ 49 h 149"/>
                <a:gd name="T6" fmla="*/ 79 w 143"/>
                <a:gd name="T7" fmla="*/ 76 h 149"/>
                <a:gd name="T8" fmla="*/ 88 w 143"/>
                <a:gd name="T9" fmla="*/ 103 h 149"/>
                <a:gd name="T10" fmla="*/ 143 w 143"/>
                <a:gd name="T11" fmla="*/ 149 h 149"/>
                <a:gd name="T12" fmla="*/ 0 60000 65536"/>
                <a:gd name="T13" fmla="*/ 0 60000 65536"/>
                <a:gd name="T14" fmla="*/ 0 60000 65536"/>
                <a:gd name="T15" fmla="*/ 0 60000 65536"/>
                <a:gd name="T16" fmla="*/ 0 60000 65536"/>
                <a:gd name="T17" fmla="*/ 0 60000 65536"/>
                <a:gd name="T18" fmla="*/ 0 w 143"/>
                <a:gd name="T19" fmla="*/ 0 h 149"/>
                <a:gd name="T20" fmla="*/ 143 w 143"/>
                <a:gd name="T21" fmla="*/ 149 h 149"/>
              </a:gdLst>
              <a:ahLst/>
              <a:cxnLst>
                <a:cxn ang="T12">
                  <a:pos x="T0" y="T1"/>
                </a:cxn>
                <a:cxn ang="T13">
                  <a:pos x="T2" y="T3"/>
                </a:cxn>
                <a:cxn ang="T14">
                  <a:pos x="T4" y="T5"/>
                </a:cxn>
                <a:cxn ang="T15">
                  <a:pos x="T6" y="T7"/>
                </a:cxn>
                <a:cxn ang="T16">
                  <a:pos x="T8" y="T9"/>
                </a:cxn>
                <a:cxn ang="T17">
                  <a:pos x="T10" y="T11"/>
                </a:cxn>
              </a:cxnLst>
              <a:rect l="T18" t="T19" r="T20" b="T21"/>
              <a:pathLst>
                <a:path w="143" h="149">
                  <a:moveTo>
                    <a:pt x="79" y="3"/>
                  </a:moveTo>
                  <a:cubicBezTo>
                    <a:pt x="61" y="6"/>
                    <a:pt x="39" y="0"/>
                    <a:pt x="24" y="12"/>
                  </a:cubicBezTo>
                  <a:cubicBezTo>
                    <a:pt x="0" y="32"/>
                    <a:pt x="46" y="43"/>
                    <a:pt x="61" y="49"/>
                  </a:cubicBezTo>
                  <a:cubicBezTo>
                    <a:pt x="67" y="58"/>
                    <a:pt x="74" y="66"/>
                    <a:pt x="79" y="76"/>
                  </a:cubicBezTo>
                  <a:cubicBezTo>
                    <a:pt x="83" y="84"/>
                    <a:pt x="83" y="95"/>
                    <a:pt x="88" y="103"/>
                  </a:cubicBezTo>
                  <a:cubicBezTo>
                    <a:pt x="101" y="124"/>
                    <a:pt x="126" y="132"/>
                    <a:pt x="143" y="149"/>
                  </a:cubicBezTo>
                </a:path>
              </a:pathLst>
            </a:custGeom>
            <a:noFill/>
            <a:ln w="12700" cap="flat" cmpd="sng">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9495" name="Freeform 74"/>
            <p:cNvSpPr>
              <a:spLocks/>
            </p:cNvSpPr>
            <p:nvPr/>
          </p:nvSpPr>
          <p:spPr bwMode="auto">
            <a:xfrm flipH="1" flipV="1">
              <a:off x="3469" y="3203"/>
              <a:ext cx="143" cy="149"/>
            </a:xfrm>
            <a:custGeom>
              <a:avLst/>
              <a:gdLst>
                <a:gd name="T0" fmla="*/ 79 w 143"/>
                <a:gd name="T1" fmla="*/ 3 h 149"/>
                <a:gd name="T2" fmla="*/ 24 w 143"/>
                <a:gd name="T3" fmla="*/ 12 h 149"/>
                <a:gd name="T4" fmla="*/ 61 w 143"/>
                <a:gd name="T5" fmla="*/ 49 h 149"/>
                <a:gd name="T6" fmla="*/ 79 w 143"/>
                <a:gd name="T7" fmla="*/ 76 h 149"/>
                <a:gd name="T8" fmla="*/ 88 w 143"/>
                <a:gd name="T9" fmla="*/ 103 h 149"/>
                <a:gd name="T10" fmla="*/ 143 w 143"/>
                <a:gd name="T11" fmla="*/ 149 h 149"/>
                <a:gd name="T12" fmla="*/ 0 60000 65536"/>
                <a:gd name="T13" fmla="*/ 0 60000 65536"/>
                <a:gd name="T14" fmla="*/ 0 60000 65536"/>
                <a:gd name="T15" fmla="*/ 0 60000 65536"/>
                <a:gd name="T16" fmla="*/ 0 60000 65536"/>
                <a:gd name="T17" fmla="*/ 0 60000 65536"/>
                <a:gd name="T18" fmla="*/ 0 w 143"/>
                <a:gd name="T19" fmla="*/ 0 h 149"/>
                <a:gd name="T20" fmla="*/ 143 w 143"/>
                <a:gd name="T21" fmla="*/ 149 h 149"/>
              </a:gdLst>
              <a:ahLst/>
              <a:cxnLst>
                <a:cxn ang="T12">
                  <a:pos x="T0" y="T1"/>
                </a:cxn>
                <a:cxn ang="T13">
                  <a:pos x="T2" y="T3"/>
                </a:cxn>
                <a:cxn ang="T14">
                  <a:pos x="T4" y="T5"/>
                </a:cxn>
                <a:cxn ang="T15">
                  <a:pos x="T6" y="T7"/>
                </a:cxn>
                <a:cxn ang="T16">
                  <a:pos x="T8" y="T9"/>
                </a:cxn>
                <a:cxn ang="T17">
                  <a:pos x="T10" y="T11"/>
                </a:cxn>
              </a:cxnLst>
              <a:rect l="T18" t="T19" r="T20" b="T21"/>
              <a:pathLst>
                <a:path w="143" h="149">
                  <a:moveTo>
                    <a:pt x="79" y="3"/>
                  </a:moveTo>
                  <a:cubicBezTo>
                    <a:pt x="61" y="6"/>
                    <a:pt x="39" y="0"/>
                    <a:pt x="24" y="12"/>
                  </a:cubicBezTo>
                  <a:cubicBezTo>
                    <a:pt x="0" y="32"/>
                    <a:pt x="46" y="43"/>
                    <a:pt x="61" y="49"/>
                  </a:cubicBezTo>
                  <a:cubicBezTo>
                    <a:pt x="67" y="58"/>
                    <a:pt x="74" y="66"/>
                    <a:pt x="79" y="76"/>
                  </a:cubicBezTo>
                  <a:cubicBezTo>
                    <a:pt x="83" y="84"/>
                    <a:pt x="83" y="95"/>
                    <a:pt x="88" y="103"/>
                  </a:cubicBezTo>
                  <a:cubicBezTo>
                    <a:pt x="101" y="124"/>
                    <a:pt x="126" y="132"/>
                    <a:pt x="143" y="149"/>
                  </a:cubicBezTo>
                </a:path>
              </a:pathLst>
            </a:custGeom>
            <a:noFill/>
            <a:ln w="12700" cap="flat" cmpd="sng">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9496" name="Freeform 75"/>
            <p:cNvSpPr>
              <a:spLocks/>
            </p:cNvSpPr>
            <p:nvPr/>
          </p:nvSpPr>
          <p:spPr bwMode="auto">
            <a:xfrm flipH="1" flipV="1">
              <a:off x="3469" y="3157"/>
              <a:ext cx="143" cy="149"/>
            </a:xfrm>
            <a:custGeom>
              <a:avLst/>
              <a:gdLst>
                <a:gd name="T0" fmla="*/ 79 w 143"/>
                <a:gd name="T1" fmla="*/ 3 h 149"/>
                <a:gd name="T2" fmla="*/ 24 w 143"/>
                <a:gd name="T3" fmla="*/ 12 h 149"/>
                <a:gd name="T4" fmla="*/ 61 w 143"/>
                <a:gd name="T5" fmla="*/ 49 h 149"/>
                <a:gd name="T6" fmla="*/ 79 w 143"/>
                <a:gd name="T7" fmla="*/ 76 h 149"/>
                <a:gd name="T8" fmla="*/ 88 w 143"/>
                <a:gd name="T9" fmla="*/ 103 h 149"/>
                <a:gd name="T10" fmla="*/ 143 w 143"/>
                <a:gd name="T11" fmla="*/ 149 h 149"/>
                <a:gd name="T12" fmla="*/ 0 60000 65536"/>
                <a:gd name="T13" fmla="*/ 0 60000 65536"/>
                <a:gd name="T14" fmla="*/ 0 60000 65536"/>
                <a:gd name="T15" fmla="*/ 0 60000 65536"/>
                <a:gd name="T16" fmla="*/ 0 60000 65536"/>
                <a:gd name="T17" fmla="*/ 0 60000 65536"/>
                <a:gd name="T18" fmla="*/ 0 w 143"/>
                <a:gd name="T19" fmla="*/ 0 h 149"/>
                <a:gd name="T20" fmla="*/ 143 w 143"/>
                <a:gd name="T21" fmla="*/ 149 h 149"/>
              </a:gdLst>
              <a:ahLst/>
              <a:cxnLst>
                <a:cxn ang="T12">
                  <a:pos x="T0" y="T1"/>
                </a:cxn>
                <a:cxn ang="T13">
                  <a:pos x="T2" y="T3"/>
                </a:cxn>
                <a:cxn ang="T14">
                  <a:pos x="T4" y="T5"/>
                </a:cxn>
                <a:cxn ang="T15">
                  <a:pos x="T6" y="T7"/>
                </a:cxn>
                <a:cxn ang="T16">
                  <a:pos x="T8" y="T9"/>
                </a:cxn>
                <a:cxn ang="T17">
                  <a:pos x="T10" y="T11"/>
                </a:cxn>
              </a:cxnLst>
              <a:rect l="T18" t="T19" r="T20" b="T21"/>
              <a:pathLst>
                <a:path w="143" h="149">
                  <a:moveTo>
                    <a:pt x="79" y="3"/>
                  </a:moveTo>
                  <a:cubicBezTo>
                    <a:pt x="61" y="6"/>
                    <a:pt x="39" y="0"/>
                    <a:pt x="24" y="12"/>
                  </a:cubicBezTo>
                  <a:cubicBezTo>
                    <a:pt x="0" y="32"/>
                    <a:pt x="46" y="43"/>
                    <a:pt x="61" y="49"/>
                  </a:cubicBezTo>
                  <a:cubicBezTo>
                    <a:pt x="67" y="58"/>
                    <a:pt x="74" y="66"/>
                    <a:pt x="79" y="76"/>
                  </a:cubicBezTo>
                  <a:cubicBezTo>
                    <a:pt x="83" y="84"/>
                    <a:pt x="83" y="95"/>
                    <a:pt x="88" y="103"/>
                  </a:cubicBezTo>
                  <a:cubicBezTo>
                    <a:pt x="101" y="124"/>
                    <a:pt x="126" y="132"/>
                    <a:pt x="143" y="149"/>
                  </a:cubicBezTo>
                </a:path>
              </a:pathLst>
            </a:custGeom>
            <a:noFill/>
            <a:ln w="12700" cap="flat" cmpd="sng">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9497" name="Freeform 76"/>
            <p:cNvSpPr>
              <a:spLocks/>
            </p:cNvSpPr>
            <p:nvPr/>
          </p:nvSpPr>
          <p:spPr bwMode="auto">
            <a:xfrm flipH="1" flipV="1">
              <a:off x="3424" y="3067"/>
              <a:ext cx="143" cy="149"/>
            </a:xfrm>
            <a:custGeom>
              <a:avLst/>
              <a:gdLst>
                <a:gd name="T0" fmla="*/ 79 w 143"/>
                <a:gd name="T1" fmla="*/ 3 h 149"/>
                <a:gd name="T2" fmla="*/ 24 w 143"/>
                <a:gd name="T3" fmla="*/ 12 h 149"/>
                <a:gd name="T4" fmla="*/ 61 w 143"/>
                <a:gd name="T5" fmla="*/ 49 h 149"/>
                <a:gd name="T6" fmla="*/ 79 w 143"/>
                <a:gd name="T7" fmla="*/ 76 h 149"/>
                <a:gd name="T8" fmla="*/ 88 w 143"/>
                <a:gd name="T9" fmla="*/ 103 h 149"/>
                <a:gd name="T10" fmla="*/ 143 w 143"/>
                <a:gd name="T11" fmla="*/ 149 h 149"/>
                <a:gd name="T12" fmla="*/ 0 60000 65536"/>
                <a:gd name="T13" fmla="*/ 0 60000 65536"/>
                <a:gd name="T14" fmla="*/ 0 60000 65536"/>
                <a:gd name="T15" fmla="*/ 0 60000 65536"/>
                <a:gd name="T16" fmla="*/ 0 60000 65536"/>
                <a:gd name="T17" fmla="*/ 0 60000 65536"/>
                <a:gd name="T18" fmla="*/ 0 w 143"/>
                <a:gd name="T19" fmla="*/ 0 h 149"/>
                <a:gd name="T20" fmla="*/ 143 w 143"/>
                <a:gd name="T21" fmla="*/ 149 h 149"/>
              </a:gdLst>
              <a:ahLst/>
              <a:cxnLst>
                <a:cxn ang="T12">
                  <a:pos x="T0" y="T1"/>
                </a:cxn>
                <a:cxn ang="T13">
                  <a:pos x="T2" y="T3"/>
                </a:cxn>
                <a:cxn ang="T14">
                  <a:pos x="T4" y="T5"/>
                </a:cxn>
                <a:cxn ang="T15">
                  <a:pos x="T6" y="T7"/>
                </a:cxn>
                <a:cxn ang="T16">
                  <a:pos x="T8" y="T9"/>
                </a:cxn>
                <a:cxn ang="T17">
                  <a:pos x="T10" y="T11"/>
                </a:cxn>
              </a:cxnLst>
              <a:rect l="T18" t="T19" r="T20" b="T21"/>
              <a:pathLst>
                <a:path w="143" h="149">
                  <a:moveTo>
                    <a:pt x="79" y="3"/>
                  </a:moveTo>
                  <a:cubicBezTo>
                    <a:pt x="61" y="6"/>
                    <a:pt x="39" y="0"/>
                    <a:pt x="24" y="12"/>
                  </a:cubicBezTo>
                  <a:cubicBezTo>
                    <a:pt x="0" y="32"/>
                    <a:pt x="46" y="43"/>
                    <a:pt x="61" y="49"/>
                  </a:cubicBezTo>
                  <a:cubicBezTo>
                    <a:pt x="67" y="58"/>
                    <a:pt x="74" y="66"/>
                    <a:pt x="79" y="76"/>
                  </a:cubicBezTo>
                  <a:cubicBezTo>
                    <a:pt x="83" y="84"/>
                    <a:pt x="83" y="95"/>
                    <a:pt x="88" y="103"/>
                  </a:cubicBezTo>
                  <a:cubicBezTo>
                    <a:pt x="101" y="124"/>
                    <a:pt x="126" y="132"/>
                    <a:pt x="143" y="149"/>
                  </a:cubicBezTo>
                </a:path>
              </a:pathLst>
            </a:custGeom>
            <a:noFill/>
            <a:ln w="12700" cap="flat" cmpd="sng">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grpSp>
      <p:sp>
        <p:nvSpPr>
          <p:cNvPr id="19465" name="Text Box 70"/>
          <p:cNvSpPr txBox="1">
            <a:spLocks noChangeArrowheads="1"/>
          </p:cNvSpPr>
          <p:nvPr/>
        </p:nvSpPr>
        <p:spPr bwMode="auto">
          <a:xfrm>
            <a:off x="6588125" y="5710238"/>
            <a:ext cx="184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it-IT" sz="1200" i="1">
              <a:solidFill>
                <a:srgbClr val="FFFFFF"/>
              </a:solidFill>
            </a:endParaRPr>
          </a:p>
        </p:txBody>
      </p:sp>
      <p:grpSp>
        <p:nvGrpSpPr>
          <p:cNvPr id="11" name="Group 108"/>
          <p:cNvGrpSpPr>
            <a:grpSpLocks/>
          </p:cNvGrpSpPr>
          <p:nvPr/>
        </p:nvGrpSpPr>
        <p:grpSpPr bwMode="auto">
          <a:xfrm>
            <a:off x="3203575" y="5276850"/>
            <a:ext cx="3644900" cy="528638"/>
            <a:chOff x="2018" y="3324"/>
            <a:chExt cx="2296" cy="333"/>
          </a:xfrm>
        </p:grpSpPr>
        <p:sp>
          <p:nvSpPr>
            <p:cNvPr id="19484" name="Text Box 69"/>
            <p:cNvSpPr txBox="1">
              <a:spLocks noChangeArrowheads="1"/>
            </p:cNvSpPr>
            <p:nvPr/>
          </p:nvSpPr>
          <p:spPr bwMode="auto">
            <a:xfrm>
              <a:off x="3379" y="3324"/>
              <a:ext cx="93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it-IT" sz="1200" i="1" dirty="0"/>
                <a:t>Transcytosis (EC)</a:t>
              </a:r>
            </a:p>
            <a:p>
              <a:r>
                <a:rPr lang="en-US" altLang="it-IT" sz="1200" i="1" dirty="0"/>
                <a:t>or passive diffusion</a:t>
              </a:r>
              <a:endParaRPr lang="fr-FR" altLang="it-IT" sz="1200" i="1" dirty="0"/>
            </a:p>
          </p:txBody>
        </p:sp>
        <p:sp>
          <p:nvSpPr>
            <p:cNvPr id="19485" name="Line 61"/>
            <p:cNvSpPr>
              <a:spLocks noChangeShapeType="1"/>
            </p:cNvSpPr>
            <p:nvPr/>
          </p:nvSpPr>
          <p:spPr bwMode="auto">
            <a:xfrm flipV="1">
              <a:off x="3560" y="3612"/>
              <a:ext cx="726" cy="45"/>
            </a:xfrm>
            <a:prstGeom prst="line">
              <a:avLst/>
            </a:prstGeom>
            <a:noFill/>
            <a:ln w="38100">
              <a:solidFill>
                <a:srgbClr val="FFFF66"/>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9486" name="Line 62"/>
            <p:cNvSpPr>
              <a:spLocks noChangeShapeType="1"/>
            </p:cNvSpPr>
            <p:nvPr/>
          </p:nvSpPr>
          <p:spPr bwMode="auto">
            <a:xfrm>
              <a:off x="2018" y="3385"/>
              <a:ext cx="953" cy="136"/>
            </a:xfrm>
            <a:prstGeom prst="line">
              <a:avLst/>
            </a:prstGeom>
            <a:noFill/>
            <a:ln w="38100">
              <a:solidFill>
                <a:srgbClr val="FFFF66"/>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nvGrpSpPr>
            <p:cNvPr id="19487" name="Group 63"/>
            <p:cNvGrpSpPr>
              <a:grpSpLocks/>
            </p:cNvGrpSpPr>
            <p:nvPr/>
          </p:nvGrpSpPr>
          <p:grpSpPr bwMode="auto">
            <a:xfrm>
              <a:off x="3016" y="3431"/>
              <a:ext cx="136" cy="135"/>
              <a:chOff x="3016" y="2705"/>
              <a:chExt cx="136" cy="135"/>
            </a:xfrm>
          </p:grpSpPr>
          <p:sp>
            <p:nvSpPr>
              <p:cNvPr id="19489" name="Oval 64"/>
              <p:cNvSpPr>
                <a:spLocks noChangeArrowheads="1"/>
              </p:cNvSpPr>
              <p:nvPr/>
            </p:nvSpPr>
            <p:spPr bwMode="auto">
              <a:xfrm>
                <a:off x="3016" y="2750"/>
                <a:ext cx="45" cy="45"/>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it-IT"/>
              </a:p>
            </p:txBody>
          </p:sp>
          <p:sp>
            <p:nvSpPr>
              <p:cNvPr id="19490" name="Oval 65"/>
              <p:cNvSpPr>
                <a:spLocks noChangeArrowheads="1"/>
              </p:cNvSpPr>
              <p:nvPr/>
            </p:nvSpPr>
            <p:spPr bwMode="auto">
              <a:xfrm>
                <a:off x="3061" y="2795"/>
                <a:ext cx="45" cy="45"/>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it-IT"/>
              </a:p>
            </p:txBody>
          </p:sp>
          <p:sp>
            <p:nvSpPr>
              <p:cNvPr id="19491" name="Oval 66"/>
              <p:cNvSpPr>
                <a:spLocks noChangeArrowheads="1"/>
              </p:cNvSpPr>
              <p:nvPr/>
            </p:nvSpPr>
            <p:spPr bwMode="auto">
              <a:xfrm>
                <a:off x="3107" y="2795"/>
                <a:ext cx="45" cy="45"/>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it-IT"/>
              </a:p>
            </p:txBody>
          </p:sp>
          <p:sp>
            <p:nvSpPr>
              <p:cNvPr id="19492" name="Oval 67"/>
              <p:cNvSpPr>
                <a:spLocks noChangeArrowheads="1"/>
              </p:cNvSpPr>
              <p:nvPr/>
            </p:nvSpPr>
            <p:spPr bwMode="auto">
              <a:xfrm>
                <a:off x="3061" y="2705"/>
                <a:ext cx="45" cy="45"/>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en-US" altLang="it-IT"/>
              </a:p>
            </p:txBody>
          </p:sp>
          <p:sp>
            <p:nvSpPr>
              <p:cNvPr id="19493" name="Oval 68"/>
              <p:cNvSpPr>
                <a:spLocks noChangeArrowheads="1"/>
              </p:cNvSpPr>
              <p:nvPr/>
            </p:nvSpPr>
            <p:spPr bwMode="auto">
              <a:xfrm>
                <a:off x="3107" y="2750"/>
                <a:ext cx="45" cy="45"/>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it-IT"/>
              </a:p>
            </p:txBody>
          </p:sp>
        </p:grpSp>
        <p:sp>
          <p:nvSpPr>
            <p:cNvPr id="19488" name="Line 77"/>
            <p:cNvSpPr>
              <a:spLocks noChangeShapeType="1"/>
            </p:cNvSpPr>
            <p:nvPr/>
          </p:nvSpPr>
          <p:spPr bwMode="auto">
            <a:xfrm>
              <a:off x="3152" y="3566"/>
              <a:ext cx="318" cy="46"/>
            </a:xfrm>
            <a:prstGeom prst="line">
              <a:avLst/>
            </a:prstGeom>
            <a:noFill/>
            <a:ln w="38100">
              <a:solidFill>
                <a:srgbClr val="FFFF66"/>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sp>
        <p:nvSpPr>
          <p:cNvPr id="538713" name="Text Box 89"/>
          <p:cNvSpPr txBox="1">
            <a:spLocks noChangeArrowheads="1"/>
          </p:cNvSpPr>
          <p:nvPr/>
        </p:nvSpPr>
        <p:spPr bwMode="auto">
          <a:xfrm>
            <a:off x="6335713" y="1982788"/>
            <a:ext cx="2773362" cy="15906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it-IT" sz="1400" u="sng">
                <a:solidFill>
                  <a:schemeClr val="bg1"/>
                </a:solidFill>
              </a:rPr>
              <a:t>Processes of endocytosis</a:t>
            </a:r>
            <a:r>
              <a:rPr lang="fr-FR" altLang="it-IT" sz="1400">
                <a:solidFill>
                  <a:schemeClr val="bg1"/>
                </a:solidFill>
              </a:rPr>
              <a:t> : </a:t>
            </a:r>
          </a:p>
          <a:p>
            <a:pPr eaLnBrk="1" hangingPunct="1">
              <a:buFontTx/>
              <a:buChar char="-"/>
            </a:pPr>
            <a:r>
              <a:rPr lang="fr-FR" altLang="it-IT" sz="1400">
                <a:solidFill>
                  <a:schemeClr val="bg1"/>
                </a:solidFill>
              </a:rPr>
              <a:t> pinocytosis, </a:t>
            </a:r>
          </a:p>
          <a:p>
            <a:pPr eaLnBrk="1" hangingPunct="1">
              <a:buFontTx/>
              <a:buChar char="-"/>
            </a:pPr>
            <a:r>
              <a:rPr lang="fr-FR" altLang="it-IT" sz="1400">
                <a:solidFill>
                  <a:schemeClr val="bg1"/>
                </a:solidFill>
              </a:rPr>
              <a:t> nonspecific</a:t>
            </a:r>
          </a:p>
          <a:p>
            <a:pPr eaLnBrk="1" hangingPunct="1">
              <a:buFontTx/>
              <a:buChar char="-"/>
            </a:pPr>
            <a:r>
              <a:rPr lang="fr-FR" altLang="it-IT" sz="1400">
                <a:solidFill>
                  <a:schemeClr val="bg1"/>
                </a:solidFill>
              </a:rPr>
              <a:t> endocytosis, </a:t>
            </a:r>
          </a:p>
          <a:p>
            <a:pPr eaLnBrk="1" hangingPunct="1">
              <a:buFontTx/>
              <a:buChar char="-"/>
            </a:pPr>
            <a:r>
              <a:rPr lang="fr-FR" altLang="it-IT" sz="1400">
                <a:solidFill>
                  <a:schemeClr val="bg1"/>
                </a:solidFill>
              </a:rPr>
              <a:t> receptor-mediated endocytosis </a:t>
            </a:r>
          </a:p>
          <a:p>
            <a:pPr eaLnBrk="1" hangingPunct="1">
              <a:buFontTx/>
              <a:buChar char="-"/>
            </a:pPr>
            <a:r>
              <a:rPr lang="fr-FR" altLang="it-IT" sz="1400">
                <a:solidFill>
                  <a:schemeClr val="bg1"/>
                </a:solidFill>
              </a:rPr>
              <a:t> phagocytosis</a:t>
            </a:r>
          </a:p>
          <a:p>
            <a:pPr eaLnBrk="1" hangingPunct="1"/>
            <a:endParaRPr lang="fr-FR" altLang="it-IT" sz="1400">
              <a:solidFill>
                <a:schemeClr val="bg1"/>
              </a:solidFill>
            </a:endParaRPr>
          </a:p>
        </p:txBody>
      </p:sp>
      <p:grpSp>
        <p:nvGrpSpPr>
          <p:cNvPr id="13" name="Group 94"/>
          <p:cNvGrpSpPr>
            <a:grpSpLocks/>
          </p:cNvGrpSpPr>
          <p:nvPr/>
        </p:nvGrpSpPr>
        <p:grpSpPr bwMode="auto">
          <a:xfrm>
            <a:off x="2587625" y="2038350"/>
            <a:ext cx="1263650" cy="1660525"/>
            <a:chOff x="1630" y="1284"/>
            <a:chExt cx="796" cy="1046"/>
          </a:xfrm>
        </p:grpSpPr>
        <p:pic>
          <p:nvPicPr>
            <p:cNvPr id="19481" name="Picture 91"/>
            <p:cNvPicPr>
              <a:picLocks noChangeAspect="1" noChangeArrowheads="1"/>
            </p:cNvPicPr>
            <p:nvPr/>
          </p:nvPicPr>
          <p:blipFill>
            <a:blip r:embed="rId3" cstate="print">
              <a:lum bright="-12000" contrast="24000"/>
              <a:extLst>
                <a:ext uri="{28A0092B-C50C-407E-A947-70E740481C1C}">
                  <a14:useLocalDpi xmlns:a14="http://schemas.microsoft.com/office/drawing/2010/main" val="0"/>
                </a:ext>
              </a:extLst>
            </a:blip>
            <a:srcRect l="3352" t="1559" r="1584" b="2446"/>
            <a:stretch>
              <a:fillRect/>
            </a:stretch>
          </p:blipFill>
          <p:spPr bwMode="auto">
            <a:xfrm>
              <a:off x="1630" y="1284"/>
              <a:ext cx="796" cy="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82" name="Text Box 92"/>
            <p:cNvSpPr txBox="1">
              <a:spLocks noChangeArrowheads="1"/>
            </p:cNvSpPr>
            <p:nvPr/>
          </p:nvSpPr>
          <p:spPr bwMode="auto">
            <a:xfrm>
              <a:off x="1676" y="1325"/>
              <a:ext cx="625"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it-IT" sz="800"/>
                <a:t>24h after injection</a:t>
              </a:r>
            </a:p>
          </p:txBody>
        </p:sp>
        <p:sp>
          <p:nvSpPr>
            <p:cNvPr id="19483" name="Text Box 93"/>
            <p:cNvSpPr txBox="1">
              <a:spLocks noChangeArrowheads="1"/>
            </p:cNvSpPr>
            <p:nvPr/>
          </p:nvSpPr>
          <p:spPr bwMode="auto">
            <a:xfrm>
              <a:off x="1766" y="2171"/>
              <a:ext cx="64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it-IT" sz="700" b="1"/>
                <a:t>Vellinga, Brain 2008</a:t>
              </a:r>
            </a:p>
          </p:txBody>
        </p:sp>
      </p:grpSp>
      <p:sp>
        <p:nvSpPr>
          <p:cNvPr id="19469" name="Text Box 106"/>
          <p:cNvSpPr txBox="1">
            <a:spLocks noChangeArrowheads="1"/>
          </p:cNvSpPr>
          <p:nvPr/>
        </p:nvSpPr>
        <p:spPr bwMode="auto">
          <a:xfrm>
            <a:off x="6588125" y="5372100"/>
            <a:ext cx="184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it-IT" sz="1200" i="1">
              <a:solidFill>
                <a:srgbClr val="FFFFFF"/>
              </a:solidFill>
            </a:endParaRPr>
          </a:p>
        </p:txBody>
      </p:sp>
      <p:grpSp>
        <p:nvGrpSpPr>
          <p:cNvPr id="14" name="Group 109"/>
          <p:cNvGrpSpPr>
            <a:grpSpLocks/>
          </p:cNvGrpSpPr>
          <p:nvPr/>
        </p:nvGrpSpPr>
        <p:grpSpPr bwMode="auto">
          <a:xfrm>
            <a:off x="3419475" y="4652963"/>
            <a:ext cx="3457575" cy="504825"/>
            <a:chOff x="2154" y="2931"/>
            <a:chExt cx="2178" cy="318"/>
          </a:xfrm>
        </p:grpSpPr>
        <p:sp>
          <p:nvSpPr>
            <p:cNvPr id="19471" name="Text Box 97"/>
            <p:cNvSpPr txBox="1">
              <a:spLocks noChangeArrowheads="1"/>
            </p:cNvSpPr>
            <p:nvPr/>
          </p:nvSpPr>
          <p:spPr bwMode="auto">
            <a:xfrm>
              <a:off x="3334" y="2931"/>
              <a:ext cx="7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it-IT" sz="1200" i="1" dirty="0"/>
                <a:t>Diffusion via vasa </a:t>
              </a:r>
              <a:r>
                <a:rPr lang="en-US" altLang="it-IT" sz="1200" i="1" dirty="0" err="1"/>
                <a:t>vasorum</a:t>
              </a:r>
              <a:endParaRPr lang="fr-FR" altLang="it-IT" sz="1200" i="1" dirty="0"/>
            </a:p>
          </p:txBody>
        </p:sp>
        <p:sp>
          <p:nvSpPr>
            <p:cNvPr id="19472" name="Line 98"/>
            <p:cNvSpPr>
              <a:spLocks noChangeShapeType="1"/>
            </p:cNvSpPr>
            <p:nvPr/>
          </p:nvSpPr>
          <p:spPr bwMode="auto">
            <a:xfrm flipV="1">
              <a:off x="3524" y="3158"/>
              <a:ext cx="808" cy="76"/>
            </a:xfrm>
            <a:prstGeom prst="line">
              <a:avLst/>
            </a:prstGeom>
            <a:noFill/>
            <a:ln w="38100">
              <a:solidFill>
                <a:srgbClr val="FFFF66"/>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9473" name="Line 99"/>
            <p:cNvSpPr>
              <a:spLocks noChangeShapeType="1"/>
            </p:cNvSpPr>
            <p:nvPr/>
          </p:nvSpPr>
          <p:spPr bwMode="auto">
            <a:xfrm>
              <a:off x="2154" y="3158"/>
              <a:ext cx="817" cy="45"/>
            </a:xfrm>
            <a:prstGeom prst="line">
              <a:avLst/>
            </a:prstGeom>
            <a:noFill/>
            <a:ln w="38100">
              <a:solidFill>
                <a:srgbClr val="FFFF66"/>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nvGrpSpPr>
            <p:cNvPr id="19474" name="Group 100"/>
            <p:cNvGrpSpPr>
              <a:grpSpLocks/>
            </p:cNvGrpSpPr>
            <p:nvPr/>
          </p:nvGrpSpPr>
          <p:grpSpPr bwMode="auto">
            <a:xfrm>
              <a:off x="2971" y="3114"/>
              <a:ext cx="136" cy="135"/>
              <a:chOff x="3016" y="2705"/>
              <a:chExt cx="136" cy="135"/>
            </a:xfrm>
          </p:grpSpPr>
          <p:sp>
            <p:nvSpPr>
              <p:cNvPr id="19476" name="Oval 101"/>
              <p:cNvSpPr>
                <a:spLocks noChangeArrowheads="1"/>
              </p:cNvSpPr>
              <p:nvPr/>
            </p:nvSpPr>
            <p:spPr bwMode="auto">
              <a:xfrm>
                <a:off x="3016" y="2750"/>
                <a:ext cx="45" cy="45"/>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it-IT"/>
              </a:p>
            </p:txBody>
          </p:sp>
          <p:sp>
            <p:nvSpPr>
              <p:cNvPr id="19477" name="Oval 102"/>
              <p:cNvSpPr>
                <a:spLocks noChangeArrowheads="1"/>
              </p:cNvSpPr>
              <p:nvPr/>
            </p:nvSpPr>
            <p:spPr bwMode="auto">
              <a:xfrm>
                <a:off x="3061" y="2795"/>
                <a:ext cx="45" cy="45"/>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it-IT"/>
              </a:p>
            </p:txBody>
          </p:sp>
          <p:sp>
            <p:nvSpPr>
              <p:cNvPr id="19478" name="Oval 103"/>
              <p:cNvSpPr>
                <a:spLocks noChangeArrowheads="1"/>
              </p:cNvSpPr>
              <p:nvPr/>
            </p:nvSpPr>
            <p:spPr bwMode="auto">
              <a:xfrm>
                <a:off x="3107" y="2795"/>
                <a:ext cx="45" cy="45"/>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it-IT"/>
              </a:p>
            </p:txBody>
          </p:sp>
          <p:sp>
            <p:nvSpPr>
              <p:cNvPr id="19479" name="Oval 104"/>
              <p:cNvSpPr>
                <a:spLocks noChangeArrowheads="1"/>
              </p:cNvSpPr>
              <p:nvPr/>
            </p:nvSpPr>
            <p:spPr bwMode="auto">
              <a:xfrm>
                <a:off x="3061" y="2705"/>
                <a:ext cx="45" cy="45"/>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en-US" altLang="it-IT"/>
              </a:p>
            </p:txBody>
          </p:sp>
          <p:sp>
            <p:nvSpPr>
              <p:cNvPr id="19480" name="Oval 105"/>
              <p:cNvSpPr>
                <a:spLocks noChangeArrowheads="1"/>
              </p:cNvSpPr>
              <p:nvPr/>
            </p:nvSpPr>
            <p:spPr bwMode="auto">
              <a:xfrm>
                <a:off x="3107" y="2750"/>
                <a:ext cx="45" cy="45"/>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it-IT"/>
              </a:p>
            </p:txBody>
          </p:sp>
        </p:grpSp>
        <p:sp>
          <p:nvSpPr>
            <p:cNvPr id="19475" name="Line 107"/>
            <p:cNvSpPr>
              <a:spLocks noChangeShapeType="1"/>
            </p:cNvSpPr>
            <p:nvPr/>
          </p:nvSpPr>
          <p:spPr bwMode="auto">
            <a:xfrm flipV="1">
              <a:off x="3152" y="3200"/>
              <a:ext cx="167" cy="3"/>
            </a:xfrm>
            <a:prstGeom prst="line">
              <a:avLst/>
            </a:prstGeom>
            <a:noFill/>
            <a:ln w="38100">
              <a:solidFill>
                <a:srgbClr val="FFFF66"/>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grpSp>
        <p:nvGrpSpPr>
          <p:cNvPr id="96" name="Gruppo 95"/>
          <p:cNvGrpSpPr/>
          <p:nvPr/>
        </p:nvGrpSpPr>
        <p:grpSpPr>
          <a:xfrm>
            <a:off x="0" y="44624"/>
            <a:ext cx="9144000" cy="6768731"/>
            <a:chOff x="0" y="44624"/>
            <a:chExt cx="9144000" cy="6768731"/>
          </a:xfrm>
        </p:grpSpPr>
        <p:grpSp>
          <p:nvGrpSpPr>
            <p:cNvPr id="97" name="Gruppo 3"/>
            <p:cNvGrpSpPr/>
            <p:nvPr/>
          </p:nvGrpSpPr>
          <p:grpSpPr>
            <a:xfrm>
              <a:off x="0" y="6545480"/>
              <a:ext cx="9144000" cy="267875"/>
              <a:chOff x="0" y="6545480"/>
              <a:chExt cx="9144000" cy="267875"/>
            </a:xfrm>
          </p:grpSpPr>
          <p:sp>
            <p:nvSpPr>
              <p:cNvPr id="101" name="Rectangle 36"/>
              <p:cNvSpPr/>
              <p:nvPr/>
            </p:nvSpPr>
            <p:spPr>
              <a:xfrm>
                <a:off x="0" y="6545480"/>
                <a:ext cx="1643042" cy="2678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2" name="Rectangle 37"/>
              <p:cNvSpPr/>
              <p:nvPr/>
            </p:nvSpPr>
            <p:spPr>
              <a:xfrm>
                <a:off x="1714480" y="6545480"/>
                <a:ext cx="7429520" cy="26787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98" name="Gruppo 97"/>
            <p:cNvGrpSpPr/>
            <p:nvPr/>
          </p:nvGrpSpPr>
          <p:grpSpPr>
            <a:xfrm>
              <a:off x="0" y="44624"/>
              <a:ext cx="9144000" cy="285628"/>
              <a:chOff x="0" y="44624"/>
              <a:chExt cx="9144000" cy="285628"/>
            </a:xfrm>
          </p:grpSpPr>
          <p:sp>
            <p:nvSpPr>
              <p:cNvPr id="99" name="Rectangle 13"/>
              <p:cNvSpPr/>
              <p:nvPr/>
            </p:nvSpPr>
            <p:spPr bwMode="auto">
              <a:xfrm>
                <a:off x="1714500" y="44624"/>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it-IT" dirty="0" err="1" smtClean="0">
                    <a:solidFill>
                      <a:schemeClr val="bg1"/>
                    </a:solidFill>
                    <a:latin typeface="Comic Sans MS" panose="030F0702030302020204" pitchFamily="66" charset="0"/>
                    <a:cs typeface="Arial" pitchFamily="34" charset="0"/>
                  </a:rPr>
                  <a:t>Molecular</a:t>
                </a:r>
                <a:r>
                  <a:rPr lang="it-IT" dirty="0" smtClean="0">
                    <a:solidFill>
                      <a:schemeClr val="bg1"/>
                    </a:solidFill>
                    <a:latin typeface="Comic Sans MS" panose="030F0702030302020204" pitchFamily="66" charset="0"/>
                    <a:cs typeface="Arial" pitchFamily="34" charset="0"/>
                  </a:rPr>
                  <a:t> </a:t>
                </a:r>
                <a:r>
                  <a:rPr lang="it-IT" dirty="0" err="1" smtClean="0">
                    <a:solidFill>
                      <a:schemeClr val="bg1"/>
                    </a:solidFill>
                    <a:latin typeface="Comic Sans MS" panose="030F0702030302020204" pitchFamily="66" charset="0"/>
                    <a:cs typeface="Arial" pitchFamily="34" charset="0"/>
                  </a:rPr>
                  <a:t>imaging</a:t>
                </a:r>
                <a:endParaRPr lang="it-IT" dirty="0">
                  <a:solidFill>
                    <a:schemeClr val="bg1"/>
                  </a:solidFill>
                  <a:latin typeface="Comic Sans MS" panose="030F0702030302020204" pitchFamily="66" charset="0"/>
                  <a:cs typeface="Arial" pitchFamily="34" charset="0"/>
                </a:endParaRPr>
              </a:p>
            </p:txBody>
          </p:sp>
          <p:sp>
            <p:nvSpPr>
              <p:cNvPr id="100" name="Rectangle 12"/>
              <p:cNvSpPr/>
              <p:nvPr/>
            </p:nvSpPr>
            <p:spPr bwMode="auto">
              <a:xfrm>
                <a:off x="0" y="44624"/>
                <a:ext cx="1643042" cy="2856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b="1" dirty="0">
                    <a:latin typeface="Comic Sans MS" pitchFamily="66" charset="0"/>
                  </a:rPr>
                  <a:t>5</a:t>
                </a:r>
                <a:r>
                  <a:rPr lang="it-IT" b="1" dirty="0" smtClean="0">
                    <a:latin typeface="Comic Sans MS" pitchFamily="66" charset="0"/>
                  </a:rPr>
                  <a:t>.</a:t>
                </a:r>
                <a:endParaRPr lang="it-IT" b="1" dirty="0">
                  <a:latin typeface="Comic Sans MS" pitchFamily="66" charset="0"/>
                </a:endParaRPr>
              </a:p>
            </p:txBody>
          </p:sp>
        </p:grpSp>
      </p:grpSp>
    </p:spTree>
    <p:extLst>
      <p:ext uri="{BB962C8B-B14F-4D97-AF65-F5344CB8AC3E}">
        <p14:creationId xmlns:p14="http://schemas.microsoft.com/office/powerpoint/2010/main" val="7116197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Top)">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amond(in)">
                                      <p:cBhvr>
                                        <p:cTn id="12" dur="5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ox(out)">
                                      <p:cBhvr>
                                        <p:cTn id="17" dur="500"/>
                                        <p:tgtEl>
                                          <p:spTgt spid="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ox(ou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0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3518" y="1235293"/>
            <a:ext cx="4040188" cy="4103688"/>
          </a:xfrm>
          <a:prstGeom prst="rect">
            <a:avLst/>
          </a:prstGeom>
          <a:noFill/>
          <a:ln w="12700" algn="ctr">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0483" name="Rectangle 1032"/>
          <p:cNvSpPr>
            <a:spLocks noChangeArrowheads="1"/>
          </p:cNvSpPr>
          <p:nvPr/>
        </p:nvSpPr>
        <p:spPr bwMode="auto">
          <a:xfrm>
            <a:off x="179388" y="1268413"/>
            <a:ext cx="9324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ko-KR">
                <a:solidFill>
                  <a:schemeClr val="bg1"/>
                </a:solidFill>
                <a:latin typeface="Tahoma" panose="020B0604030504040204" pitchFamily="34" charset="0"/>
              </a:rPr>
              <a:t>Superparamagnetic Nanoparticles for LN imaging</a:t>
            </a:r>
          </a:p>
        </p:txBody>
      </p:sp>
      <p:sp>
        <p:nvSpPr>
          <p:cNvPr id="687114" name="Rectangle 1034"/>
          <p:cNvSpPr>
            <a:spLocks noChangeArrowheads="1"/>
          </p:cNvSpPr>
          <p:nvPr/>
        </p:nvSpPr>
        <p:spPr bwMode="auto">
          <a:xfrm>
            <a:off x="5003800" y="6308725"/>
            <a:ext cx="3052763" cy="336550"/>
          </a:xfrm>
          <a:prstGeom prst="rect">
            <a:avLst/>
          </a:prstGeom>
          <a:noFill/>
          <a:ln w="9525" algn="ctr">
            <a:noFill/>
            <a:miter lim="800000"/>
            <a:headEnd/>
            <a:tailEnd/>
          </a:ln>
          <a:effectLst/>
        </p:spPr>
        <p:txBody>
          <a:bodyPr wrap="none">
            <a:spAutoFit/>
          </a:bodyPr>
          <a:lstStyle/>
          <a:p>
            <a:pPr>
              <a:defRPr/>
            </a:pPr>
            <a:r>
              <a:rPr lang="en-US" altLang="ko-KR" sz="1600" i="1" u="sng" dirty="0">
                <a:solidFill>
                  <a:schemeClr val="accent3">
                    <a:lumMod val="60000"/>
                    <a:lumOff val="40000"/>
                  </a:schemeClr>
                </a:solidFill>
                <a:latin typeface="Arial" charset="0"/>
                <a:cs typeface="Arial" charset="0"/>
              </a:rPr>
              <a:t>N </a:t>
            </a:r>
            <a:r>
              <a:rPr lang="en-US" altLang="ko-KR" sz="1600" i="1" u="sng" dirty="0" err="1">
                <a:solidFill>
                  <a:schemeClr val="accent3">
                    <a:lumMod val="60000"/>
                    <a:lumOff val="40000"/>
                  </a:schemeClr>
                </a:solidFill>
                <a:latin typeface="Arial" charset="0"/>
                <a:cs typeface="Arial" charset="0"/>
              </a:rPr>
              <a:t>Engl</a:t>
            </a:r>
            <a:r>
              <a:rPr lang="en-US" altLang="ko-KR" sz="1600" i="1" u="sng" dirty="0">
                <a:solidFill>
                  <a:schemeClr val="accent3">
                    <a:lumMod val="60000"/>
                    <a:lumOff val="40000"/>
                  </a:schemeClr>
                </a:solidFill>
                <a:latin typeface="Arial" charset="0"/>
                <a:cs typeface="Arial" charset="0"/>
              </a:rPr>
              <a:t> J Med 2003;348:2491-9.</a:t>
            </a:r>
          </a:p>
        </p:txBody>
      </p:sp>
      <p:sp>
        <p:nvSpPr>
          <p:cNvPr id="20485" name="Text Box 1035"/>
          <p:cNvSpPr txBox="1">
            <a:spLocks noChangeArrowheads="1"/>
          </p:cNvSpPr>
          <p:nvPr/>
        </p:nvSpPr>
        <p:spPr bwMode="auto">
          <a:xfrm>
            <a:off x="300147" y="1453356"/>
            <a:ext cx="4392612" cy="349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30000"/>
              </a:lnSpc>
            </a:pPr>
            <a:r>
              <a:rPr lang="en-US" altLang="ko-KR" sz="2000" dirty="0"/>
              <a:t> 1. </a:t>
            </a:r>
            <a:r>
              <a:rPr lang="en-US" altLang="ko-KR" dirty="0"/>
              <a:t>Smaller size </a:t>
            </a:r>
          </a:p>
          <a:p>
            <a:pPr eaLnBrk="1" hangingPunct="1">
              <a:lnSpc>
                <a:spcPct val="130000"/>
              </a:lnSpc>
            </a:pPr>
            <a:r>
              <a:rPr lang="en-US" altLang="ko-KR" dirty="0"/>
              <a:t>  </a:t>
            </a:r>
            <a:r>
              <a:rPr lang="en-US" altLang="ko-KR" dirty="0">
                <a:sym typeface="Wingdings" panose="05000000000000000000" pitchFamily="2" charset="2"/>
              </a:rPr>
              <a:t> longer blood half life </a:t>
            </a:r>
            <a:endParaRPr lang="en-US" altLang="ko-KR" dirty="0"/>
          </a:p>
          <a:p>
            <a:pPr eaLnBrk="1" hangingPunct="1">
              <a:lnSpc>
                <a:spcPct val="130000"/>
              </a:lnSpc>
            </a:pPr>
            <a:r>
              <a:rPr lang="en-US" altLang="ko-KR" dirty="0">
                <a:sym typeface="Wingdings" panose="05000000000000000000" pitchFamily="2" charset="2"/>
              </a:rPr>
              <a:t>   </a:t>
            </a:r>
            <a:r>
              <a:rPr lang="en-US" altLang="ko-KR" dirty="0"/>
              <a:t>decreased uptake in liver and spleen</a:t>
            </a:r>
          </a:p>
          <a:p>
            <a:pPr eaLnBrk="1" hangingPunct="1">
              <a:lnSpc>
                <a:spcPct val="130000"/>
              </a:lnSpc>
            </a:pPr>
            <a:endParaRPr lang="en-US" altLang="ko-KR" sz="2000" dirty="0"/>
          </a:p>
          <a:p>
            <a:pPr eaLnBrk="1" hangingPunct="1">
              <a:lnSpc>
                <a:spcPct val="130000"/>
              </a:lnSpc>
            </a:pPr>
            <a:r>
              <a:rPr lang="en-US" altLang="ko-KR" sz="2000" dirty="0"/>
              <a:t> 2. </a:t>
            </a:r>
            <a:r>
              <a:rPr lang="en-US" altLang="ko-KR" dirty="0" err="1"/>
              <a:t>Lymphotropic</a:t>
            </a:r>
            <a:r>
              <a:rPr lang="en-US" altLang="ko-KR" dirty="0"/>
              <a:t> property     </a:t>
            </a:r>
          </a:p>
          <a:p>
            <a:pPr eaLnBrk="1" hangingPunct="1">
              <a:lnSpc>
                <a:spcPct val="130000"/>
              </a:lnSpc>
            </a:pPr>
            <a:r>
              <a:rPr lang="en-US" altLang="ko-KR" dirty="0"/>
              <a:t>  </a:t>
            </a:r>
            <a:r>
              <a:rPr lang="en-US" altLang="ko-KR" dirty="0">
                <a:sym typeface="Wingdings" panose="05000000000000000000" pitchFamily="2" charset="2"/>
              </a:rPr>
              <a:t> a</a:t>
            </a:r>
            <a:r>
              <a:rPr lang="en-US" altLang="ko-KR" dirty="0"/>
              <a:t>ccumulation in normal lymphoid  tissue</a:t>
            </a:r>
          </a:p>
          <a:p>
            <a:pPr eaLnBrk="1" hangingPunct="1">
              <a:lnSpc>
                <a:spcPct val="130000"/>
              </a:lnSpc>
            </a:pPr>
            <a:r>
              <a:rPr lang="en-US" altLang="ko-KR" dirty="0"/>
              <a:t>  </a:t>
            </a:r>
            <a:r>
              <a:rPr lang="en-US" altLang="ko-KR" dirty="0">
                <a:sym typeface="Wingdings" panose="05000000000000000000" pitchFamily="2" charset="2"/>
              </a:rPr>
              <a:t> d</a:t>
            </a:r>
            <a:r>
              <a:rPr lang="en-US" altLang="ko-KR" dirty="0"/>
              <a:t>ecreased signal intensity on T2WI</a:t>
            </a:r>
          </a:p>
          <a:p>
            <a:pPr eaLnBrk="1" hangingPunct="1">
              <a:lnSpc>
                <a:spcPct val="130000"/>
              </a:lnSpc>
            </a:pPr>
            <a:endParaRPr lang="en-US" altLang="ko-KR" sz="2000" dirty="0"/>
          </a:p>
        </p:txBody>
      </p:sp>
      <p:sp>
        <p:nvSpPr>
          <p:cNvPr id="20486" name="Rectangle 5"/>
          <p:cNvSpPr>
            <a:spLocks noChangeArrowheads="1"/>
          </p:cNvSpPr>
          <p:nvPr/>
        </p:nvSpPr>
        <p:spPr bwMode="auto">
          <a:xfrm>
            <a:off x="0" y="-26988"/>
            <a:ext cx="9144000" cy="1025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t" hangingPunct="1">
              <a:lnSpc>
                <a:spcPct val="170000"/>
              </a:lnSpc>
              <a:spcBef>
                <a:spcPct val="30000"/>
              </a:spcBef>
            </a:pPr>
            <a:r>
              <a:rPr lang="en-US" altLang="ko-KR" sz="3600">
                <a:solidFill>
                  <a:schemeClr val="bg1"/>
                </a:solidFill>
                <a:latin typeface="Tahoma" panose="020B0604030504040204" pitchFamily="34" charset="0"/>
              </a:rPr>
              <a:t>Background</a:t>
            </a:r>
            <a:endParaRPr lang="en-US" altLang="ko-KR" sz="3600" baseline="30000">
              <a:solidFill>
                <a:schemeClr val="bg1"/>
              </a:solidFill>
              <a:latin typeface="Tahoma" panose="020B0604030504040204" pitchFamily="34" charset="0"/>
            </a:endParaRPr>
          </a:p>
        </p:txBody>
      </p:sp>
      <p:grpSp>
        <p:nvGrpSpPr>
          <p:cNvPr id="7" name="Gruppo 6"/>
          <p:cNvGrpSpPr/>
          <p:nvPr/>
        </p:nvGrpSpPr>
        <p:grpSpPr>
          <a:xfrm>
            <a:off x="0" y="44624"/>
            <a:ext cx="9144000" cy="6768731"/>
            <a:chOff x="0" y="44624"/>
            <a:chExt cx="9144000" cy="6768731"/>
          </a:xfrm>
        </p:grpSpPr>
        <p:grpSp>
          <p:nvGrpSpPr>
            <p:cNvPr id="8" name="Gruppo 3"/>
            <p:cNvGrpSpPr/>
            <p:nvPr/>
          </p:nvGrpSpPr>
          <p:grpSpPr>
            <a:xfrm>
              <a:off x="0" y="6545480"/>
              <a:ext cx="9144000" cy="267875"/>
              <a:chOff x="0" y="6545480"/>
              <a:chExt cx="9144000" cy="267875"/>
            </a:xfrm>
          </p:grpSpPr>
          <p:sp>
            <p:nvSpPr>
              <p:cNvPr id="12" name="Rectangle 36"/>
              <p:cNvSpPr/>
              <p:nvPr/>
            </p:nvSpPr>
            <p:spPr>
              <a:xfrm>
                <a:off x="0" y="6545480"/>
                <a:ext cx="1643042" cy="2678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ctangle 37"/>
              <p:cNvSpPr/>
              <p:nvPr/>
            </p:nvSpPr>
            <p:spPr>
              <a:xfrm>
                <a:off x="1714480" y="6545480"/>
                <a:ext cx="7429520" cy="26787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9" name="Gruppo 8"/>
            <p:cNvGrpSpPr/>
            <p:nvPr/>
          </p:nvGrpSpPr>
          <p:grpSpPr>
            <a:xfrm>
              <a:off x="0" y="44624"/>
              <a:ext cx="9144000" cy="285628"/>
              <a:chOff x="0" y="44624"/>
              <a:chExt cx="9144000" cy="285628"/>
            </a:xfrm>
          </p:grpSpPr>
          <p:sp>
            <p:nvSpPr>
              <p:cNvPr id="10" name="Rectangle 13"/>
              <p:cNvSpPr/>
              <p:nvPr/>
            </p:nvSpPr>
            <p:spPr bwMode="auto">
              <a:xfrm>
                <a:off x="1714500" y="44624"/>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it-IT" dirty="0" err="1" smtClean="0">
                    <a:solidFill>
                      <a:schemeClr val="bg1"/>
                    </a:solidFill>
                    <a:latin typeface="Comic Sans MS" panose="030F0702030302020204" pitchFamily="66" charset="0"/>
                    <a:cs typeface="Arial" pitchFamily="34" charset="0"/>
                  </a:rPr>
                  <a:t>Molecular</a:t>
                </a:r>
                <a:r>
                  <a:rPr lang="it-IT" dirty="0" smtClean="0">
                    <a:solidFill>
                      <a:schemeClr val="bg1"/>
                    </a:solidFill>
                    <a:latin typeface="Comic Sans MS" panose="030F0702030302020204" pitchFamily="66" charset="0"/>
                    <a:cs typeface="Arial" pitchFamily="34" charset="0"/>
                  </a:rPr>
                  <a:t> </a:t>
                </a:r>
                <a:r>
                  <a:rPr lang="it-IT" dirty="0" err="1" smtClean="0">
                    <a:solidFill>
                      <a:schemeClr val="bg1"/>
                    </a:solidFill>
                    <a:latin typeface="Comic Sans MS" panose="030F0702030302020204" pitchFamily="66" charset="0"/>
                    <a:cs typeface="Arial" pitchFamily="34" charset="0"/>
                  </a:rPr>
                  <a:t>imaging</a:t>
                </a:r>
                <a:endParaRPr lang="it-IT" dirty="0">
                  <a:solidFill>
                    <a:schemeClr val="bg1"/>
                  </a:solidFill>
                  <a:latin typeface="Comic Sans MS" panose="030F0702030302020204" pitchFamily="66" charset="0"/>
                  <a:cs typeface="Arial" pitchFamily="34" charset="0"/>
                </a:endParaRPr>
              </a:p>
            </p:txBody>
          </p:sp>
          <p:sp>
            <p:nvSpPr>
              <p:cNvPr id="11" name="Rectangle 12"/>
              <p:cNvSpPr/>
              <p:nvPr/>
            </p:nvSpPr>
            <p:spPr bwMode="auto">
              <a:xfrm>
                <a:off x="0" y="44624"/>
                <a:ext cx="1643042" cy="2856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b="1" dirty="0">
                    <a:latin typeface="Comic Sans MS" pitchFamily="66" charset="0"/>
                  </a:rPr>
                  <a:t>5</a:t>
                </a:r>
                <a:r>
                  <a:rPr lang="it-IT" b="1" dirty="0" smtClean="0">
                    <a:latin typeface="Comic Sans MS" pitchFamily="66" charset="0"/>
                  </a:rPr>
                  <a:t>.</a:t>
                </a:r>
                <a:endParaRPr lang="it-IT" b="1" dirty="0">
                  <a:latin typeface="Comic Sans MS" pitchFamily="66" charset="0"/>
                </a:endParaRPr>
              </a:p>
            </p:txBody>
          </p:sp>
        </p:grpSp>
      </p:grpSp>
    </p:spTree>
    <p:extLst>
      <p:ext uri="{BB962C8B-B14F-4D97-AF65-F5344CB8AC3E}">
        <p14:creationId xmlns:p14="http://schemas.microsoft.com/office/powerpoint/2010/main" val="39890419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11"/>
          <p:cNvSpPr txBox="1">
            <a:spLocks noChangeArrowheads="1"/>
          </p:cNvSpPr>
          <p:nvPr/>
        </p:nvSpPr>
        <p:spPr bwMode="auto">
          <a:xfrm>
            <a:off x="755650" y="1052513"/>
            <a:ext cx="30130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ko-KR">
                <a:solidFill>
                  <a:schemeClr val="accent2"/>
                </a:solidFill>
              </a:rPr>
              <a:t>Gross pathology</a:t>
            </a:r>
          </a:p>
        </p:txBody>
      </p:sp>
      <p:sp>
        <p:nvSpPr>
          <p:cNvPr id="744460" name="Text Box 12"/>
          <p:cNvSpPr txBox="1">
            <a:spLocks noChangeArrowheads="1"/>
          </p:cNvSpPr>
          <p:nvPr/>
        </p:nvSpPr>
        <p:spPr bwMode="auto">
          <a:xfrm>
            <a:off x="5721350" y="1052513"/>
            <a:ext cx="26368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ko-KR">
                <a:solidFill>
                  <a:schemeClr val="accent2"/>
                </a:solidFill>
              </a:rPr>
              <a:t>Enhanced MRI</a:t>
            </a:r>
          </a:p>
        </p:txBody>
      </p:sp>
      <p:sp>
        <p:nvSpPr>
          <p:cNvPr id="744461" name="AutoShape 13"/>
          <p:cNvSpPr>
            <a:spLocks noChangeArrowheads="1"/>
          </p:cNvSpPr>
          <p:nvPr/>
        </p:nvSpPr>
        <p:spPr bwMode="auto">
          <a:xfrm>
            <a:off x="3563938" y="2852738"/>
            <a:ext cx="2087562" cy="2016125"/>
          </a:xfrm>
          <a:custGeom>
            <a:avLst/>
            <a:gdLst>
              <a:gd name="T0" fmla="*/ 1565671 w 21600"/>
              <a:gd name="T1" fmla="*/ 0 h 21600"/>
              <a:gd name="T2" fmla="*/ 0 w 21600"/>
              <a:gd name="T3" fmla="*/ 1008063 h 21600"/>
              <a:gd name="T4" fmla="*/ 1565671 w 21600"/>
              <a:gd name="T5" fmla="*/ 2016125 h 21600"/>
              <a:gd name="T6" fmla="*/ 2087562 w 21600"/>
              <a:gd name="T7" fmla="*/ 1008063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folHlink"/>
          </a:solidFill>
          <a:ln w="9525" algn="ctr">
            <a:solidFill>
              <a:schemeClr val="tx1"/>
            </a:solidFill>
            <a:miter lim="800000"/>
            <a:headEnd/>
            <a:tailEnd/>
          </a:ln>
        </p:spPr>
        <p:txBody>
          <a:bodyPr wrap="none" anchor="ctr"/>
          <a:lstStyle/>
          <a:p>
            <a:endParaRPr lang="it-IT"/>
          </a:p>
        </p:txBody>
      </p:sp>
      <p:sp>
        <p:nvSpPr>
          <p:cNvPr id="744462" name="Rectangle 14"/>
          <p:cNvSpPr>
            <a:spLocks noChangeArrowheads="1"/>
          </p:cNvSpPr>
          <p:nvPr/>
        </p:nvSpPr>
        <p:spPr bwMode="auto">
          <a:xfrm>
            <a:off x="5795963" y="1557338"/>
            <a:ext cx="2520950" cy="4895850"/>
          </a:xfrm>
          <a:prstGeom prst="rect">
            <a:avLst/>
          </a:prstGeom>
          <a:solidFill>
            <a:schemeClr val="accent1">
              <a:alpha val="45097"/>
            </a:schemeClr>
          </a:solidFill>
          <a:ln w="9525"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it-IT"/>
          </a:p>
        </p:txBody>
      </p:sp>
      <p:sp>
        <p:nvSpPr>
          <p:cNvPr id="22534" name="Rectangle 22"/>
          <p:cNvSpPr>
            <a:spLocks noChangeArrowheads="1"/>
          </p:cNvSpPr>
          <p:nvPr/>
        </p:nvSpPr>
        <p:spPr bwMode="auto">
          <a:xfrm>
            <a:off x="971550" y="1557338"/>
            <a:ext cx="2520950" cy="4967287"/>
          </a:xfrm>
          <a:prstGeom prst="rect">
            <a:avLst/>
          </a:prstGeom>
          <a:solidFill>
            <a:schemeClr val="accent1">
              <a:alpha val="45097"/>
            </a:schemeClr>
          </a:solidFill>
          <a:ln w="9525"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it-IT"/>
          </a:p>
        </p:txBody>
      </p:sp>
      <p:sp>
        <p:nvSpPr>
          <p:cNvPr id="22535" name="Rectangle 23"/>
          <p:cNvSpPr>
            <a:spLocks noChangeArrowheads="1"/>
          </p:cNvSpPr>
          <p:nvPr/>
        </p:nvSpPr>
        <p:spPr bwMode="auto">
          <a:xfrm>
            <a:off x="684213" y="-26988"/>
            <a:ext cx="8004175" cy="1025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t" hangingPunct="1">
              <a:lnSpc>
                <a:spcPct val="170000"/>
              </a:lnSpc>
              <a:spcBef>
                <a:spcPct val="30000"/>
              </a:spcBef>
            </a:pPr>
            <a:r>
              <a:rPr lang="en-US" altLang="ko-KR" sz="3600">
                <a:solidFill>
                  <a:schemeClr val="bg1"/>
                </a:solidFill>
                <a:latin typeface="Tahoma" panose="020B0604030504040204" pitchFamily="34" charset="0"/>
              </a:rPr>
              <a:t>Results</a:t>
            </a:r>
            <a:endParaRPr lang="en-US" altLang="ko-KR" sz="3600" baseline="30000">
              <a:solidFill>
                <a:schemeClr val="bg1"/>
              </a:solidFill>
              <a:latin typeface="Tahoma" panose="020B0604030504040204" pitchFamily="34" charset="0"/>
            </a:endParaRPr>
          </a:p>
        </p:txBody>
      </p:sp>
      <p:sp>
        <p:nvSpPr>
          <p:cNvPr id="744480" name="Text Box 32"/>
          <p:cNvSpPr txBox="1">
            <a:spLocks noChangeArrowheads="1"/>
          </p:cNvSpPr>
          <p:nvPr/>
        </p:nvSpPr>
        <p:spPr bwMode="auto">
          <a:xfrm>
            <a:off x="3948113" y="3670300"/>
            <a:ext cx="1416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ko-KR">
                <a:solidFill>
                  <a:schemeClr val="bg1"/>
                </a:solidFill>
              </a:rPr>
              <a:t>TCL-SPION</a:t>
            </a:r>
          </a:p>
        </p:txBody>
      </p:sp>
      <p:sp>
        <p:nvSpPr>
          <p:cNvPr id="22537" name="Oval 2"/>
          <p:cNvSpPr>
            <a:spLocks noChangeArrowheads="1"/>
          </p:cNvSpPr>
          <p:nvPr/>
        </p:nvSpPr>
        <p:spPr bwMode="auto">
          <a:xfrm>
            <a:off x="1258888" y="1700213"/>
            <a:ext cx="1600200" cy="958850"/>
          </a:xfrm>
          <a:prstGeom prst="ellipse">
            <a:avLst/>
          </a:prstGeom>
          <a:noFill/>
          <a:ln w="31750">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it-IT"/>
          </a:p>
        </p:txBody>
      </p:sp>
      <p:sp>
        <p:nvSpPr>
          <p:cNvPr id="22538" name="Oval 3"/>
          <p:cNvSpPr>
            <a:spLocks noChangeArrowheads="1"/>
          </p:cNvSpPr>
          <p:nvPr/>
        </p:nvSpPr>
        <p:spPr bwMode="auto">
          <a:xfrm>
            <a:off x="1219200" y="3284538"/>
            <a:ext cx="1600200" cy="958850"/>
          </a:xfrm>
          <a:prstGeom prst="ellipse">
            <a:avLst/>
          </a:prstGeom>
          <a:noFill/>
          <a:ln w="31750">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it-IT"/>
          </a:p>
        </p:txBody>
      </p:sp>
      <p:sp>
        <p:nvSpPr>
          <p:cNvPr id="22539" name="Oval 4"/>
          <p:cNvSpPr>
            <a:spLocks noChangeArrowheads="1"/>
          </p:cNvSpPr>
          <p:nvPr/>
        </p:nvSpPr>
        <p:spPr bwMode="auto">
          <a:xfrm>
            <a:off x="1243013" y="4797425"/>
            <a:ext cx="1600200" cy="958850"/>
          </a:xfrm>
          <a:prstGeom prst="ellipse">
            <a:avLst/>
          </a:prstGeom>
          <a:noFill/>
          <a:ln w="31750">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it-IT"/>
          </a:p>
        </p:txBody>
      </p:sp>
      <p:sp>
        <p:nvSpPr>
          <p:cNvPr id="22540" name="Oval 8"/>
          <p:cNvSpPr>
            <a:spLocks noChangeArrowheads="1"/>
          </p:cNvSpPr>
          <p:nvPr/>
        </p:nvSpPr>
        <p:spPr bwMode="auto">
          <a:xfrm>
            <a:off x="2365375" y="3644900"/>
            <a:ext cx="406400" cy="385763"/>
          </a:xfrm>
          <a:prstGeom prst="ellipse">
            <a:avLst/>
          </a:prstGeom>
          <a:noFill/>
          <a:ln w="19050" cap="rnd">
            <a:solidFill>
              <a:schemeClr val="bg2"/>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it-IT"/>
          </a:p>
        </p:txBody>
      </p:sp>
      <p:sp>
        <p:nvSpPr>
          <p:cNvPr id="22541" name="Oval 9"/>
          <p:cNvSpPr>
            <a:spLocks noChangeArrowheads="1"/>
          </p:cNvSpPr>
          <p:nvPr/>
        </p:nvSpPr>
        <p:spPr bwMode="auto">
          <a:xfrm>
            <a:off x="1520825" y="4862513"/>
            <a:ext cx="1322388" cy="830262"/>
          </a:xfrm>
          <a:prstGeom prst="ellipse">
            <a:avLst/>
          </a:prstGeom>
          <a:noFill/>
          <a:ln w="19050" cap="rnd">
            <a:solidFill>
              <a:schemeClr val="bg2"/>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it-IT"/>
          </a:p>
        </p:txBody>
      </p:sp>
      <p:sp>
        <p:nvSpPr>
          <p:cNvPr id="22542" name="Text Box 15"/>
          <p:cNvSpPr txBox="1">
            <a:spLocks noChangeArrowheads="1"/>
          </p:cNvSpPr>
          <p:nvPr/>
        </p:nvSpPr>
        <p:spPr bwMode="auto">
          <a:xfrm>
            <a:off x="1187450" y="2781300"/>
            <a:ext cx="2101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ko-KR"/>
              <a:t>Group I : No meta</a:t>
            </a:r>
          </a:p>
        </p:txBody>
      </p:sp>
      <p:sp>
        <p:nvSpPr>
          <p:cNvPr id="22543" name="Text Box 16"/>
          <p:cNvSpPr txBox="1">
            <a:spLocks noChangeArrowheads="1"/>
          </p:cNvSpPr>
          <p:nvPr/>
        </p:nvSpPr>
        <p:spPr bwMode="auto">
          <a:xfrm>
            <a:off x="1187450" y="4292600"/>
            <a:ext cx="1866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ko-KR"/>
              <a:t>Group II (&lt;50%)</a:t>
            </a:r>
          </a:p>
        </p:txBody>
      </p:sp>
      <p:sp>
        <p:nvSpPr>
          <p:cNvPr id="22544" name="Text Box 17"/>
          <p:cNvSpPr txBox="1">
            <a:spLocks noChangeArrowheads="1"/>
          </p:cNvSpPr>
          <p:nvPr/>
        </p:nvSpPr>
        <p:spPr bwMode="auto">
          <a:xfrm>
            <a:off x="1184275" y="5870575"/>
            <a:ext cx="1930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ko-KR"/>
              <a:t>Group III (&gt;50%)</a:t>
            </a:r>
          </a:p>
        </p:txBody>
      </p:sp>
      <p:sp>
        <p:nvSpPr>
          <p:cNvPr id="22545" name="Oval 24"/>
          <p:cNvSpPr>
            <a:spLocks noChangeArrowheads="1"/>
          </p:cNvSpPr>
          <p:nvPr/>
        </p:nvSpPr>
        <p:spPr bwMode="auto">
          <a:xfrm>
            <a:off x="2195513" y="3379788"/>
            <a:ext cx="127000" cy="120650"/>
          </a:xfrm>
          <a:prstGeom prst="ellipse">
            <a:avLst/>
          </a:prstGeom>
          <a:noFill/>
          <a:ln w="19050" algn="ctr">
            <a:solidFill>
              <a:schemeClr val="bg2"/>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it-IT"/>
          </a:p>
        </p:txBody>
      </p:sp>
      <p:sp>
        <p:nvSpPr>
          <p:cNvPr id="22546" name="Oval 33"/>
          <p:cNvSpPr>
            <a:spLocks noChangeArrowheads="1"/>
          </p:cNvSpPr>
          <p:nvPr/>
        </p:nvSpPr>
        <p:spPr bwMode="auto">
          <a:xfrm>
            <a:off x="2484438" y="3452813"/>
            <a:ext cx="127000" cy="120650"/>
          </a:xfrm>
          <a:prstGeom prst="ellipse">
            <a:avLst/>
          </a:prstGeom>
          <a:noFill/>
          <a:ln w="19050" algn="ctr">
            <a:solidFill>
              <a:schemeClr val="bg2"/>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it-IT"/>
          </a:p>
        </p:txBody>
      </p:sp>
      <p:grpSp>
        <p:nvGrpSpPr>
          <p:cNvPr id="2" name="Group 37"/>
          <p:cNvGrpSpPr>
            <a:grpSpLocks/>
          </p:cNvGrpSpPr>
          <p:nvPr/>
        </p:nvGrpSpPr>
        <p:grpSpPr bwMode="auto">
          <a:xfrm>
            <a:off x="6142038" y="1700213"/>
            <a:ext cx="2165350" cy="4537075"/>
            <a:chOff x="3869" y="1071"/>
            <a:chExt cx="1364" cy="2858"/>
          </a:xfrm>
        </p:grpSpPr>
        <p:sp>
          <p:nvSpPr>
            <p:cNvPr id="22548" name="Oval 5"/>
            <p:cNvSpPr>
              <a:spLocks noChangeArrowheads="1"/>
            </p:cNvSpPr>
            <p:nvPr/>
          </p:nvSpPr>
          <p:spPr bwMode="auto">
            <a:xfrm>
              <a:off x="3931" y="1071"/>
              <a:ext cx="1008" cy="604"/>
            </a:xfrm>
            <a:prstGeom prst="ellipse">
              <a:avLst/>
            </a:prstGeom>
            <a:solidFill>
              <a:schemeClr val="bg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it-IT"/>
            </a:p>
          </p:txBody>
        </p:sp>
        <p:sp>
          <p:nvSpPr>
            <p:cNvPr id="22549" name="Oval 6"/>
            <p:cNvSpPr>
              <a:spLocks noChangeArrowheads="1"/>
            </p:cNvSpPr>
            <p:nvPr/>
          </p:nvSpPr>
          <p:spPr bwMode="auto">
            <a:xfrm>
              <a:off x="3931" y="2114"/>
              <a:ext cx="1008" cy="604"/>
            </a:xfrm>
            <a:prstGeom prst="ellipse">
              <a:avLst/>
            </a:prstGeom>
            <a:solidFill>
              <a:schemeClr val="bg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it-IT"/>
            </a:p>
          </p:txBody>
        </p:sp>
        <p:sp>
          <p:nvSpPr>
            <p:cNvPr id="22550" name="Oval 7"/>
            <p:cNvSpPr>
              <a:spLocks noChangeArrowheads="1"/>
            </p:cNvSpPr>
            <p:nvPr/>
          </p:nvSpPr>
          <p:spPr bwMode="auto">
            <a:xfrm>
              <a:off x="3959" y="3112"/>
              <a:ext cx="1008" cy="604"/>
            </a:xfrm>
            <a:prstGeom prst="ellipse">
              <a:avLst/>
            </a:prstGeom>
            <a:solidFill>
              <a:schemeClr val="bg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it-IT"/>
            </a:p>
          </p:txBody>
        </p:sp>
        <p:sp>
          <p:nvSpPr>
            <p:cNvPr id="22551" name="Oval 25"/>
            <p:cNvSpPr>
              <a:spLocks noChangeArrowheads="1"/>
            </p:cNvSpPr>
            <p:nvPr/>
          </p:nvSpPr>
          <p:spPr bwMode="auto">
            <a:xfrm>
              <a:off x="4649" y="2341"/>
              <a:ext cx="256" cy="243"/>
            </a:xfrm>
            <a:prstGeom prst="ellipse">
              <a:avLst/>
            </a:prstGeom>
            <a:solidFill>
              <a:schemeClr val="bg1"/>
            </a:solidFill>
            <a:ln w="19050" cap="rnd">
              <a:solidFill>
                <a:schemeClr val="bg2"/>
              </a:solidFill>
              <a:prstDash val="sysDot"/>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it-IT"/>
            </a:p>
          </p:txBody>
        </p:sp>
        <p:sp>
          <p:nvSpPr>
            <p:cNvPr id="22552" name="Oval 26"/>
            <p:cNvSpPr>
              <a:spLocks noChangeArrowheads="1"/>
            </p:cNvSpPr>
            <p:nvPr/>
          </p:nvSpPr>
          <p:spPr bwMode="auto">
            <a:xfrm>
              <a:off x="4569" y="2175"/>
              <a:ext cx="80" cy="76"/>
            </a:xfrm>
            <a:prstGeom prst="ellipse">
              <a:avLst/>
            </a:prstGeom>
            <a:solidFill>
              <a:schemeClr val="bg1"/>
            </a:solidFill>
            <a:ln w="19050" algn="ctr">
              <a:solidFill>
                <a:schemeClr val="bg1"/>
              </a:solidFill>
              <a:prstDash val="sysDot"/>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it-IT"/>
            </a:p>
          </p:txBody>
        </p:sp>
        <p:sp>
          <p:nvSpPr>
            <p:cNvPr id="22553" name="Oval 27"/>
            <p:cNvSpPr>
              <a:spLocks noChangeArrowheads="1"/>
            </p:cNvSpPr>
            <p:nvPr/>
          </p:nvSpPr>
          <p:spPr bwMode="auto">
            <a:xfrm>
              <a:off x="4134" y="3158"/>
              <a:ext cx="833" cy="523"/>
            </a:xfrm>
            <a:prstGeom prst="ellipse">
              <a:avLst/>
            </a:prstGeom>
            <a:solidFill>
              <a:schemeClr val="bg1"/>
            </a:solidFill>
            <a:ln w="19050" cap="rnd">
              <a:solidFill>
                <a:schemeClr val="bg2"/>
              </a:solidFill>
              <a:prstDash val="sysDot"/>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it-IT"/>
            </a:p>
          </p:txBody>
        </p:sp>
        <p:sp>
          <p:nvSpPr>
            <p:cNvPr id="22554" name="Text Box 28"/>
            <p:cNvSpPr txBox="1">
              <a:spLocks noChangeArrowheads="1"/>
            </p:cNvSpPr>
            <p:nvPr/>
          </p:nvSpPr>
          <p:spPr bwMode="auto">
            <a:xfrm>
              <a:off x="3869" y="1719"/>
              <a:ext cx="136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ko-KR"/>
                <a:t>Group I : No meta </a:t>
              </a:r>
            </a:p>
          </p:txBody>
        </p:sp>
        <p:sp>
          <p:nvSpPr>
            <p:cNvPr id="22555" name="Text Box 29"/>
            <p:cNvSpPr txBox="1">
              <a:spLocks noChangeArrowheads="1"/>
            </p:cNvSpPr>
            <p:nvPr/>
          </p:nvSpPr>
          <p:spPr bwMode="auto">
            <a:xfrm>
              <a:off x="3921" y="2704"/>
              <a:ext cx="11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ko-KR"/>
                <a:t>Group II (&lt;50%)</a:t>
              </a:r>
            </a:p>
          </p:txBody>
        </p:sp>
        <p:sp>
          <p:nvSpPr>
            <p:cNvPr id="22556" name="Text Box 30"/>
            <p:cNvSpPr txBox="1">
              <a:spLocks noChangeArrowheads="1"/>
            </p:cNvSpPr>
            <p:nvPr/>
          </p:nvSpPr>
          <p:spPr bwMode="auto">
            <a:xfrm>
              <a:off x="3912" y="3698"/>
              <a:ext cx="12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ko-KR"/>
                <a:t>Group III (&gt;50%)</a:t>
              </a:r>
            </a:p>
          </p:txBody>
        </p:sp>
        <p:sp>
          <p:nvSpPr>
            <p:cNvPr id="22557" name="Oval 34"/>
            <p:cNvSpPr>
              <a:spLocks noChangeArrowheads="1"/>
            </p:cNvSpPr>
            <p:nvPr/>
          </p:nvSpPr>
          <p:spPr bwMode="auto">
            <a:xfrm>
              <a:off x="4750" y="2220"/>
              <a:ext cx="80" cy="76"/>
            </a:xfrm>
            <a:prstGeom prst="ellipse">
              <a:avLst/>
            </a:prstGeom>
            <a:solidFill>
              <a:schemeClr val="bg1"/>
            </a:solidFill>
            <a:ln w="19050" algn="ctr">
              <a:solidFill>
                <a:schemeClr val="bg2"/>
              </a:solidFill>
              <a:prstDash val="sysDot"/>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it-IT"/>
            </a:p>
          </p:txBody>
        </p:sp>
      </p:grpSp>
      <p:grpSp>
        <p:nvGrpSpPr>
          <p:cNvPr id="30" name="Gruppo 29"/>
          <p:cNvGrpSpPr/>
          <p:nvPr/>
        </p:nvGrpSpPr>
        <p:grpSpPr>
          <a:xfrm>
            <a:off x="0" y="44624"/>
            <a:ext cx="9144000" cy="6768731"/>
            <a:chOff x="0" y="44624"/>
            <a:chExt cx="9144000" cy="6768731"/>
          </a:xfrm>
        </p:grpSpPr>
        <p:grpSp>
          <p:nvGrpSpPr>
            <p:cNvPr id="31" name="Gruppo 3"/>
            <p:cNvGrpSpPr/>
            <p:nvPr/>
          </p:nvGrpSpPr>
          <p:grpSpPr>
            <a:xfrm>
              <a:off x="0" y="6545480"/>
              <a:ext cx="9144000" cy="267875"/>
              <a:chOff x="0" y="6545480"/>
              <a:chExt cx="9144000" cy="267875"/>
            </a:xfrm>
          </p:grpSpPr>
          <p:sp>
            <p:nvSpPr>
              <p:cNvPr id="35" name="Rectangle 36"/>
              <p:cNvSpPr/>
              <p:nvPr/>
            </p:nvSpPr>
            <p:spPr>
              <a:xfrm>
                <a:off x="0" y="6545480"/>
                <a:ext cx="1643042" cy="2678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Rectangle 37"/>
              <p:cNvSpPr/>
              <p:nvPr/>
            </p:nvSpPr>
            <p:spPr>
              <a:xfrm>
                <a:off x="1714480" y="6545480"/>
                <a:ext cx="7429520" cy="26787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2" name="Gruppo 31"/>
            <p:cNvGrpSpPr/>
            <p:nvPr/>
          </p:nvGrpSpPr>
          <p:grpSpPr>
            <a:xfrm>
              <a:off x="0" y="44624"/>
              <a:ext cx="9144000" cy="285628"/>
              <a:chOff x="0" y="44624"/>
              <a:chExt cx="9144000" cy="285628"/>
            </a:xfrm>
          </p:grpSpPr>
          <p:sp>
            <p:nvSpPr>
              <p:cNvPr id="33" name="Rectangle 13"/>
              <p:cNvSpPr/>
              <p:nvPr/>
            </p:nvSpPr>
            <p:spPr bwMode="auto">
              <a:xfrm>
                <a:off x="1714500" y="44624"/>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it-IT" dirty="0" err="1" smtClean="0">
                    <a:solidFill>
                      <a:schemeClr val="bg1"/>
                    </a:solidFill>
                    <a:latin typeface="Comic Sans MS" panose="030F0702030302020204" pitchFamily="66" charset="0"/>
                    <a:cs typeface="Arial" pitchFamily="34" charset="0"/>
                  </a:rPr>
                  <a:t>Molecular</a:t>
                </a:r>
                <a:r>
                  <a:rPr lang="it-IT" dirty="0" smtClean="0">
                    <a:solidFill>
                      <a:schemeClr val="bg1"/>
                    </a:solidFill>
                    <a:latin typeface="Comic Sans MS" panose="030F0702030302020204" pitchFamily="66" charset="0"/>
                    <a:cs typeface="Arial" pitchFamily="34" charset="0"/>
                  </a:rPr>
                  <a:t> </a:t>
                </a:r>
                <a:r>
                  <a:rPr lang="it-IT" dirty="0" err="1" smtClean="0">
                    <a:solidFill>
                      <a:schemeClr val="bg1"/>
                    </a:solidFill>
                    <a:latin typeface="Comic Sans MS" panose="030F0702030302020204" pitchFamily="66" charset="0"/>
                    <a:cs typeface="Arial" pitchFamily="34" charset="0"/>
                  </a:rPr>
                  <a:t>imaging</a:t>
                </a:r>
                <a:endParaRPr lang="it-IT" dirty="0">
                  <a:solidFill>
                    <a:schemeClr val="bg1"/>
                  </a:solidFill>
                  <a:latin typeface="Comic Sans MS" panose="030F0702030302020204" pitchFamily="66" charset="0"/>
                  <a:cs typeface="Arial" pitchFamily="34" charset="0"/>
                </a:endParaRPr>
              </a:p>
            </p:txBody>
          </p:sp>
          <p:sp>
            <p:nvSpPr>
              <p:cNvPr id="34" name="Rectangle 12"/>
              <p:cNvSpPr/>
              <p:nvPr/>
            </p:nvSpPr>
            <p:spPr bwMode="auto">
              <a:xfrm>
                <a:off x="0" y="44624"/>
                <a:ext cx="1643042" cy="2856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b="1" dirty="0">
                    <a:latin typeface="Comic Sans MS" pitchFamily="66" charset="0"/>
                  </a:rPr>
                  <a:t>5</a:t>
                </a:r>
                <a:r>
                  <a:rPr lang="it-IT" b="1" dirty="0" smtClean="0">
                    <a:latin typeface="Comic Sans MS" pitchFamily="66" charset="0"/>
                  </a:rPr>
                  <a:t>.</a:t>
                </a:r>
                <a:endParaRPr lang="it-IT" b="1" dirty="0">
                  <a:latin typeface="Comic Sans MS" pitchFamily="66" charset="0"/>
                </a:endParaRPr>
              </a:p>
            </p:txBody>
          </p:sp>
        </p:grpSp>
      </p:grpSp>
    </p:spTree>
    <p:extLst>
      <p:ext uri="{BB962C8B-B14F-4D97-AF65-F5344CB8AC3E}">
        <p14:creationId xmlns:p14="http://schemas.microsoft.com/office/powerpoint/2010/main" val="15568740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44462"/>
                                        </p:tgtEl>
                                        <p:attrNameLst>
                                          <p:attrName>style.visibility</p:attrName>
                                        </p:attrNameLst>
                                      </p:cBhvr>
                                      <p:to>
                                        <p:strVal val="visible"/>
                                      </p:to>
                                    </p:set>
                                    <p:animEffect transition="in" filter="checkerboard(across)">
                                      <p:cBhvr>
                                        <p:cTn id="7" dur="500"/>
                                        <p:tgtEl>
                                          <p:spTgt spid="744462"/>
                                        </p:tgtEl>
                                      </p:cBhvr>
                                    </p:animEffect>
                                  </p:childTnLst>
                                </p:cTn>
                              </p:par>
                              <p:par>
                                <p:cTn id="8" presetID="5"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744460"/>
                                        </p:tgtEl>
                                        <p:attrNameLst>
                                          <p:attrName>style.visibility</p:attrName>
                                        </p:attrNameLst>
                                      </p:cBhvr>
                                      <p:to>
                                        <p:strVal val="visible"/>
                                      </p:to>
                                    </p:set>
                                    <p:animEffect transition="in" filter="checkerboard(across)">
                                      <p:cBhvr>
                                        <p:cTn id="13" dur="500"/>
                                        <p:tgtEl>
                                          <p:spTgt spid="744460"/>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744461"/>
                                        </p:tgtEl>
                                        <p:attrNameLst>
                                          <p:attrName>style.visibility</p:attrName>
                                        </p:attrNameLst>
                                      </p:cBhvr>
                                      <p:to>
                                        <p:strVal val="visible"/>
                                      </p:to>
                                    </p:set>
                                    <p:animEffect transition="in" filter="checkerboard(across)">
                                      <p:cBhvr>
                                        <p:cTn id="16" dur="500"/>
                                        <p:tgtEl>
                                          <p:spTgt spid="744461"/>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744480"/>
                                        </p:tgtEl>
                                        <p:attrNameLst>
                                          <p:attrName>style.visibility</p:attrName>
                                        </p:attrNameLst>
                                      </p:cBhvr>
                                      <p:to>
                                        <p:strVal val="visible"/>
                                      </p:to>
                                    </p:set>
                                    <p:animEffect transition="in" filter="checkerboard(across)">
                                      <p:cBhvr>
                                        <p:cTn id="19" dur="500"/>
                                        <p:tgtEl>
                                          <p:spTgt spid="744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4460" grpId="0"/>
      <p:bldP spid="744461" grpId="0" animBg="1"/>
      <p:bldP spid="744462" grpId="0" animBg="1"/>
      <p:bldP spid="74448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3"/>
          <p:cNvGrpSpPr/>
          <p:nvPr/>
        </p:nvGrpSpPr>
        <p:grpSpPr>
          <a:xfrm>
            <a:off x="0" y="44624"/>
            <a:ext cx="9144000" cy="6768731"/>
            <a:chOff x="0" y="44624"/>
            <a:chExt cx="9144000" cy="6768731"/>
          </a:xfrm>
        </p:grpSpPr>
        <p:grpSp>
          <p:nvGrpSpPr>
            <p:cNvPr id="5" name="Gruppo 3"/>
            <p:cNvGrpSpPr/>
            <p:nvPr/>
          </p:nvGrpSpPr>
          <p:grpSpPr>
            <a:xfrm>
              <a:off x="0" y="6545480"/>
              <a:ext cx="9144000" cy="267875"/>
              <a:chOff x="0" y="6545480"/>
              <a:chExt cx="9144000" cy="267875"/>
            </a:xfrm>
          </p:grpSpPr>
          <p:sp>
            <p:nvSpPr>
              <p:cNvPr id="9" name="Rectangle 36"/>
              <p:cNvSpPr/>
              <p:nvPr/>
            </p:nvSpPr>
            <p:spPr>
              <a:xfrm>
                <a:off x="0" y="6545480"/>
                <a:ext cx="1643042" cy="2678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ctangle 37"/>
              <p:cNvSpPr/>
              <p:nvPr/>
            </p:nvSpPr>
            <p:spPr>
              <a:xfrm>
                <a:off x="1714480" y="6545480"/>
                <a:ext cx="7429520" cy="26787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6" name="Gruppo 5"/>
            <p:cNvGrpSpPr/>
            <p:nvPr/>
          </p:nvGrpSpPr>
          <p:grpSpPr>
            <a:xfrm>
              <a:off x="0" y="44624"/>
              <a:ext cx="9144000" cy="285628"/>
              <a:chOff x="0" y="44624"/>
              <a:chExt cx="9144000" cy="285628"/>
            </a:xfrm>
          </p:grpSpPr>
          <p:sp>
            <p:nvSpPr>
              <p:cNvPr id="7" name="Rectangle 13"/>
              <p:cNvSpPr/>
              <p:nvPr/>
            </p:nvSpPr>
            <p:spPr bwMode="auto">
              <a:xfrm>
                <a:off x="1714500" y="44624"/>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it-IT" dirty="0" err="1" smtClean="0">
                    <a:solidFill>
                      <a:schemeClr val="bg1"/>
                    </a:solidFill>
                    <a:latin typeface="Comic Sans MS" panose="030F0702030302020204" pitchFamily="66" charset="0"/>
                    <a:cs typeface="Arial" pitchFamily="34" charset="0"/>
                  </a:rPr>
                  <a:t>Molecular</a:t>
                </a:r>
                <a:r>
                  <a:rPr lang="it-IT" dirty="0" smtClean="0">
                    <a:solidFill>
                      <a:schemeClr val="bg1"/>
                    </a:solidFill>
                    <a:latin typeface="Comic Sans MS" panose="030F0702030302020204" pitchFamily="66" charset="0"/>
                    <a:cs typeface="Arial" pitchFamily="34" charset="0"/>
                  </a:rPr>
                  <a:t> </a:t>
                </a:r>
                <a:r>
                  <a:rPr lang="it-IT" dirty="0" err="1" smtClean="0">
                    <a:solidFill>
                      <a:schemeClr val="bg1"/>
                    </a:solidFill>
                    <a:latin typeface="Comic Sans MS" panose="030F0702030302020204" pitchFamily="66" charset="0"/>
                    <a:cs typeface="Arial" pitchFamily="34" charset="0"/>
                  </a:rPr>
                  <a:t>imaging</a:t>
                </a:r>
                <a:endParaRPr lang="it-IT" dirty="0">
                  <a:solidFill>
                    <a:schemeClr val="bg1"/>
                  </a:solidFill>
                  <a:latin typeface="Comic Sans MS" panose="030F0702030302020204" pitchFamily="66" charset="0"/>
                  <a:cs typeface="Arial" pitchFamily="34" charset="0"/>
                </a:endParaRPr>
              </a:p>
            </p:txBody>
          </p:sp>
          <p:sp>
            <p:nvSpPr>
              <p:cNvPr id="8" name="Rectangle 12"/>
              <p:cNvSpPr/>
              <p:nvPr/>
            </p:nvSpPr>
            <p:spPr bwMode="auto">
              <a:xfrm>
                <a:off x="0" y="44624"/>
                <a:ext cx="1643042" cy="2856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b="1" dirty="0">
                    <a:latin typeface="Comic Sans MS" pitchFamily="66" charset="0"/>
                  </a:rPr>
                  <a:t>5</a:t>
                </a:r>
                <a:r>
                  <a:rPr lang="it-IT" b="1" dirty="0" smtClean="0">
                    <a:latin typeface="Comic Sans MS" pitchFamily="66" charset="0"/>
                  </a:rPr>
                  <a:t>.</a:t>
                </a:r>
                <a:endParaRPr lang="it-IT" b="1" dirty="0">
                  <a:latin typeface="Comic Sans MS" pitchFamily="66" charset="0"/>
                </a:endParaRPr>
              </a:p>
            </p:txBody>
          </p:sp>
        </p:grpSp>
      </p:grpSp>
      <p:sp>
        <p:nvSpPr>
          <p:cNvPr id="2" name="CasellaDiTesto 1"/>
          <p:cNvSpPr txBox="1"/>
          <p:nvPr/>
        </p:nvSpPr>
        <p:spPr>
          <a:xfrm>
            <a:off x="1162420" y="1432523"/>
            <a:ext cx="6838580" cy="3139321"/>
          </a:xfrm>
          <a:prstGeom prst="rect">
            <a:avLst/>
          </a:prstGeom>
          <a:noFill/>
        </p:spPr>
        <p:txBody>
          <a:bodyPr wrap="square" rtlCol="0">
            <a:spAutoFit/>
          </a:bodyPr>
          <a:lstStyle/>
          <a:p>
            <a:r>
              <a:rPr lang="it-IT" b="1" dirty="0" smtClean="0">
                <a:solidFill>
                  <a:srgbClr val="FF0000"/>
                </a:solidFill>
              </a:rPr>
              <a:t>L'</a:t>
            </a:r>
            <a:r>
              <a:rPr lang="it-IT" b="1" dirty="0" err="1" smtClean="0">
                <a:solidFill>
                  <a:srgbClr val="FF0000"/>
                </a:solidFill>
              </a:rPr>
              <a:t>imaging</a:t>
            </a:r>
            <a:r>
              <a:rPr lang="it-IT" b="1" dirty="0" smtClean="0">
                <a:solidFill>
                  <a:srgbClr val="FF0000"/>
                </a:solidFill>
              </a:rPr>
              <a:t> molecolare è una disciplina all'intersezione tra biologia molecolare e </a:t>
            </a:r>
            <a:r>
              <a:rPr lang="it-IT" b="1" dirty="0" err="1" smtClean="0">
                <a:solidFill>
                  <a:srgbClr val="FF0000"/>
                </a:solidFill>
              </a:rPr>
              <a:t>imaging</a:t>
            </a:r>
            <a:r>
              <a:rPr lang="it-IT" b="1" dirty="0" smtClean="0">
                <a:solidFill>
                  <a:srgbClr val="FF0000"/>
                </a:solidFill>
              </a:rPr>
              <a:t> in vivo. </a:t>
            </a:r>
          </a:p>
          <a:p>
            <a:endParaRPr lang="it-IT" b="1" dirty="0" smtClean="0">
              <a:solidFill>
                <a:srgbClr val="FF0000"/>
              </a:solidFill>
            </a:endParaRPr>
          </a:p>
          <a:p>
            <a:r>
              <a:rPr lang="it-IT" dirty="0" smtClean="0"/>
              <a:t>Con il trionfo della genomica come scienza e come presidio diagnostico, se non clinico nell’era post genomica</a:t>
            </a:r>
            <a:endParaRPr lang="it-IT" dirty="0"/>
          </a:p>
          <a:p>
            <a:endParaRPr lang="it-IT" dirty="0" smtClean="0"/>
          </a:p>
          <a:p>
            <a:r>
              <a:rPr lang="it-IT" dirty="0" smtClean="0"/>
              <a:t>E’ </a:t>
            </a:r>
            <a:r>
              <a:rPr lang="it-IT" dirty="0" smtClean="0"/>
              <a:t>nata la </a:t>
            </a:r>
            <a:r>
              <a:rPr lang="it-IT" dirty="0" smtClean="0"/>
              <a:t>necessità di comprendere meglio i percorsi molecolari fondamentali all'interno degli organismi in modo non invasivo.</a:t>
            </a:r>
            <a:endParaRPr lang="it-IT" dirty="0"/>
          </a:p>
          <a:p>
            <a:endParaRPr lang="it-IT" dirty="0" smtClean="0"/>
          </a:p>
          <a:p>
            <a:r>
              <a:rPr lang="it-IT" dirty="0" smtClean="0"/>
              <a:t>Consente la visualizzazione della funzione cellulare e il follow-up del processo molecolare negli organismi viventi senza perturbarli.</a:t>
            </a:r>
            <a:endParaRPr lang="it-IT" dirty="0"/>
          </a:p>
        </p:txBody>
      </p:sp>
    </p:spTree>
    <p:extLst>
      <p:ext uri="{BB962C8B-B14F-4D97-AF65-F5344CB8AC3E}">
        <p14:creationId xmlns:p14="http://schemas.microsoft.com/office/powerpoint/2010/main" val="4074470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7"/>
          <p:cNvGrpSpPr>
            <a:grpSpLocks/>
          </p:cNvGrpSpPr>
          <p:nvPr/>
        </p:nvGrpSpPr>
        <p:grpSpPr bwMode="auto">
          <a:xfrm>
            <a:off x="1214222" y="725214"/>
            <a:ext cx="6426797" cy="5617779"/>
            <a:chOff x="547" y="-12"/>
            <a:chExt cx="4692" cy="4349"/>
          </a:xfrm>
        </p:grpSpPr>
        <p:pic>
          <p:nvPicPr>
            <p:cNvPr id="23556" name="Picture 4" descr="Fig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 y="-11"/>
              <a:ext cx="4354" cy="4348"/>
            </a:xfrm>
            <a:prstGeom prst="rect">
              <a:avLst/>
            </a:prstGeom>
            <a:noFill/>
            <a:ln w="1905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3557" name="Text Box 6"/>
            <p:cNvSpPr txBox="1">
              <a:spLocks noChangeArrowheads="1"/>
            </p:cNvSpPr>
            <p:nvPr/>
          </p:nvSpPr>
          <p:spPr bwMode="auto">
            <a:xfrm>
              <a:off x="547" y="-12"/>
              <a:ext cx="337" cy="4349"/>
            </a:xfrm>
            <a:prstGeom prst="rect">
              <a:avLst/>
            </a:prstGeom>
            <a:solidFill>
              <a:srgbClr val="CCFFFF"/>
            </a:solidFill>
            <a:ln w="9525" algn="ctr">
              <a:solidFill>
                <a:schemeClr val="bg2"/>
              </a:solidFill>
              <a:miter lim="800000"/>
              <a:headEnd/>
              <a:tailEnd/>
            </a:ln>
          </p:spPr>
          <p:txBody>
            <a:bodyPr vert="eaVe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ko-KR" dirty="0">
                  <a:solidFill>
                    <a:srgbClr val="003366"/>
                  </a:solidFill>
                </a:rPr>
                <a:t> </a:t>
              </a:r>
              <a:r>
                <a:rPr lang="en-US" altLang="ko-KR" dirty="0" smtClean="0">
                  <a:solidFill>
                    <a:srgbClr val="003366"/>
                  </a:solidFill>
                </a:rPr>
                <a:t> </a:t>
              </a:r>
              <a:r>
                <a:rPr lang="en-US" altLang="ko-KR" dirty="0">
                  <a:solidFill>
                    <a:srgbClr val="003366"/>
                  </a:solidFill>
                </a:rPr>
                <a:t>Group I                     Group II                     Group III</a:t>
              </a:r>
            </a:p>
          </p:txBody>
        </p:sp>
      </p:grpSp>
      <p:sp>
        <p:nvSpPr>
          <p:cNvPr id="23555" name="Text Box 8"/>
          <p:cNvSpPr txBox="1">
            <a:spLocks noChangeArrowheads="1"/>
          </p:cNvSpPr>
          <p:nvPr/>
        </p:nvSpPr>
        <p:spPr bwMode="auto">
          <a:xfrm>
            <a:off x="71438" y="333375"/>
            <a:ext cx="17637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ko-KR">
                <a:solidFill>
                  <a:schemeClr val="bg1"/>
                </a:solidFill>
                <a:latin typeface="Tahoma" panose="020B0604030504040204" pitchFamily="34" charset="0"/>
              </a:rPr>
              <a:t> In vivo</a:t>
            </a:r>
          </a:p>
        </p:txBody>
      </p:sp>
      <p:grpSp>
        <p:nvGrpSpPr>
          <p:cNvPr id="6" name="Gruppo 5"/>
          <p:cNvGrpSpPr/>
          <p:nvPr/>
        </p:nvGrpSpPr>
        <p:grpSpPr>
          <a:xfrm>
            <a:off x="0" y="44624"/>
            <a:ext cx="9144000" cy="6768731"/>
            <a:chOff x="0" y="44624"/>
            <a:chExt cx="9144000" cy="6768731"/>
          </a:xfrm>
        </p:grpSpPr>
        <p:grpSp>
          <p:nvGrpSpPr>
            <p:cNvPr id="7" name="Gruppo 3"/>
            <p:cNvGrpSpPr/>
            <p:nvPr/>
          </p:nvGrpSpPr>
          <p:grpSpPr>
            <a:xfrm>
              <a:off x="0" y="6545480"/>
              <a:ext cx="9144000" cy="267875"/>
              <a:chOff x="0" y="6545480"/>
              <a:chExt cx="9144000" cy="267875"/>
            </a:xfrm>
          </p:grpSpPr>
          <p:sp>
            <p:nvSpPr>
              <p:cNvPr id="11" name="Rectangle 36"/>
              <p:cNvSpPr/>
              <p:nvPr/>
            </p:nvSpPr>
            <p:spPr>
              <a:xfrm>
                <a:off x="0" y="6545480"/>
                <a:ext cx="1643042" cy="2678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ctangle 37"/>
              <p:cNvSpPr/>
              <p:nvPr/>
            </p:nvSpPr>
            <p:spPr>
              <a:xfrm>
                <a:off x="1714480" y="6545480"/>
                <a:ext cx="7429520" cy="26787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8" name="Gruppo 7"/>
            <p:cNvGrpSpPr/>
            <p:nvPr/>
          </p:nvGrpSpPr>
          <p:grpSpPr>
            <a:xfrm>
              <a:off x="0" y="44624"/>
              <a:ext cx="9144000" cy="285628"/>
              <a:chOff x="0" y="44624"/>
              <a:chExt cx="9144000" cy="285628"/>
            </a:xfrm>
          </p:grpSpPr>
          <p:sp>
            <p:nvSpPr>
              <p:cNvPr id="9" name="Rectangle 13"/>
              <p:cNvSpPr/>
              <p:nvPr/>
            </p:nvSpPr>
            <p:spPr bwMode="auto">
              <a:xfrm>
                <a:off x="1714500" y="44624"/>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it-IT" dirty="0" err="1" smtClean="0">
                    <a:solidFill>
                      <a:schemeClr val="bg1"/>
                    </a:solidFill>
                    <a:latin typeface="Comic Sans MS" panose="030F0702030302020204" pitchFamily="66" charset="0"/>
                    <a:cs typeface="Arial" pitchFamily="34" charset="0"/>
                  </a:rPr>
                  <a:t>Molecular</a:t>
                </a:r>
                <a:r>
                  <a:rPr lang="it-IT" dirty="0" smtClean="0">
                    <a:solidFill>
                      <a:schemeClr val="bg1"/>
                    </a:solidFill>
                    <a:latin typeface="Comic Sans MS" panose="030F0702030302020204" pitchFamily="66" charset="0"/>
                    <a:cs typeface="Arial" pitchFamily="34" charset="0"/>
                  </a:rPr>
                  <a:t> </a:t>
                </a:r>
                <a:r>
                  <a:rPr lang="it-IT" dirty="0" err="1" smtClean="0">
                    <a:solidFill>
                      <a:schemeClr val="bg1"/>
                    </a:solidFill>
                    <a:latin typeface="Comic Sans MS" panose="030F0702030302020204" pitchFamily="66" charset="0"/>
                    <a:cs typeface="Arial" pitchFamily="34" charset="0"/>
                  </a:rPr>
                  <a:t>imaging</a:t>
                </a:r>
                <a:endParaRPr lang="it-IT" dirty="0">
                  <a:solidFill>
                    <a:schemeClr val="bg1"/>
                  </a:solidFill>
                  <a:latin typeface="Comic Sans MS" panose="030F0702030302020204" pitchFamily="66" charset="0"/>
                  <a:cs typeface="Arial" pitchFamily="34" charset="0"/>
                </a:endParaRPr>
              </a:p>
            </p:txBody>
          </p:sp>
          <p:sp>
            <p:nvSpPr>
              <p:cNvPr id="10" name="Rectangle 12"/>
              <p:cNvSpPr/>
              <p:nvPr/>
            </p:nvSpPr>
            <p:spPr bwMode="auto">
              <a:xfrm>
                <a:off x="0" y="44624"/>
                <a:ext cx="1643042" cy="2856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b="1" dirty="0">
                    <a:latin typeface="Comic Sans MS" pitchFamily="66" charset="0"/>
                  </a:rPr>
                  <a:t>5</a:t>
                </a:r>
                <a:r>
                  <a:rPr lang="it-IT" b="1" dirty="0" smtClean="0">
                    <a:latin typeface="Comic Sans MS" pitchFamily="66" charset="0"/>
                  </a:rPr>
                  <a:t>.</a:t>
                </a:r>
                <a:endParaRPr lang="it-IT" b="1" dirty="0">
                  <a:latin typeface="Comic Sans MS" pitchFamily="66" charset="0"/>
                </a:endParaRPr>
              </a:p>
            </p:txBody>
          </p:sp>
        </p:grpSp>
      </p:grpSp>
    </p:spTree>
    <p:extLst>
      <p:ext uri="{BB962C8B-B14F-4D97-AF65-F5344CB8AC3E}">
        <p14:creationId xmlns:p14="http://schemas.microsoft.com/office/powerpoint/2010/main" val="40476618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Line 6"/>
          <p:cNvSpPr>
            <a:spLocks noChangeShapeType="1"/>
          </p:cNvSpPr>
          <p:nvPr/>
        </p:nvSpPr>
        <p:spPr bwMode="auto">
          <a:xfrm flipH="1" flipV="1">
            <a:off x="2268538" y="3500438"/>
            <a:ext cx="215900" cy="14446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4582" name="Line 7"/>
          <p:cNvSpPr>
            <a:spLocks noChangeShapeType="1"/>
          </p:cNvSpPr>
          <p:nvPr/>
        </p:nvSpPr>
        <p:spPr bwMode="auto">
          <a:xfrm flipH="1" flipV="1">
            <a:off x="4427538" y="3573463"/>
            <a:ext cx="215900" cy="14446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nvGrpSpPr>
          <p:cNvPr id="2" name="Gruppo 1"/>
          <p:cNvGrpSpPr/>
          <p:nvPr/>
        </p:nvGrpSpPr>
        <p:grpSpPr>
          <a:xfrm>
            <a:off x="830591" y="817672"/>
            <a:ext cx="7850953" cy="5365531"/>
            <a:chOff x="0" y="44450"/>
            <a:chExt cx="9688410" cy="6813550"/>
          </a:xfrm>
        </p:grpSpPr>
        <p:pic>
          <p:nvPicPr>
            <p:cNvPr id="24578" name="Picture 2" descr="Fig2-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450"/>
              <a:ext cx="3960813" cy="2224088"/>
            </a:xfrm>
            <a:prstGeom prst="rect">
              <a:avLst/>
            </a:prstGeom>
            <a:noFill/>
            <a:ln w="254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4579" name="Picture 3" descr="Fig2-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322513"/>
              <a:ext cx="3973513" cy="2224087"/>
            </a:xfrm>
            <a:prstGeom prst="rect">
              <a:avLst/>
            </a:prstGeom>
            <a:noFill/>
            <a:ln w="254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4580" name="Picture 4" descr="Fig2-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8625" y="4633913"/>
              <a:ext cx="3960813" cy="2224087"/>
            </a:xfrm>
            <a:prstGeom prst="rect">
              <a:avLst/>
            </a:prstGeom>
            <a:noFill/>
            <a:ln w="254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4583" name="Text Box 8"/>
            <p:cNvSpPr txBox="1">
              <a:spLocks noChangeArrowheads="1"/>
            </p:cNvSpPr>
            <p:nvPr/>
          </p:nvSpPr>
          <p:spPr bwMode="auto">
            <a:xfrm>
              <a:off x="4033838" y="1778000"/>
              <a:ext cx="4048767" cy="508089"/>
            </a:xfrm>
            <a:prstGeom prst="rect">
              <a:avLst/>
            </a:prstGeom>
            <a:solidFill>
              <a:srgbClr val="CCFFFF"/>
            </a:solidFill>
            <a:ln w="9525" algn="ctr">
              <a:solidFill>
                <a:schemeClr val="bg2"/>
              </a:solidFill>
              <a:miter lim="800000"/>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ko-KR" sz="2000" dirty="0">
                  <a:solidFill>
                    <a:srgbClr val="003366"/>
                  </a:solidFill>
                </a:rPr>
                <a:t>Group II : small metastasis</a:t>
              </a:r>
            </a:p>
          </p:txBody>
        </p:sp>
        <p:sp>
          <p:nvSpPr>
            <p:cNvPr id="24584" name="Text Box 9"/>
            <p:cNvSpPr txBox="1">
              <a:spLocks noChangeArrowheads="1"/>
            </p:cNvSpPr>
            <p:nvPr/>
          </p:nvSpPr>
          <p:spPr bwMode="auto">
            <a:xfrm>
              <a:off x="4832350" y="4017963"/>
              <a:ext cx="4000027" cy="508089"/>
            </a:xfrm>
            <a:prstGeom prst="rect">
              <a:avLst/>
            </a:prstGeom>
            <a:solidFill>
              <a:srgbClr val="CCFFFF"/>
            </a:solidFill>
            <a:ln w="9525" algn="ctr">
              <a:solidFill>
                <a:schemeClr val="bg2"/>
              </a:solidFill>
              <a:miter lim="800000"/>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ko-KR" sz="2000" dirty="0">
                  <a:solidFill>
                    <a:srgbClr val="003366"/>
                  </a:solidFill>
                </a:rPr>
                <a:t>Group III : large metastasis</a:t>
              </a:r>
            </a:p>
          </p:txBody>
        </p:sp>
        <p:sp>
          <p:nvSpPr>
            <p:cNvPr id="24585" name="Text Box 10"/>
            <p:cNvSpPr txBox="1">
              <a:spLocks noChangeArrowheads="1"/>
            </p:cNvSpPr>
            <p:nvPr/>
          </p:nvSpPr>
          <p:spPr bwMode="auto">
            <a:xfrm>
              <a:off x="5768974" y="6323013"/>
              <a:ext cx="3919436" cy="508089"/>
            </a:xfrm>
            <a:prstGeom prst="rect">
              <a:avLst/>
            </a:prstGeom>
            <a:solidFill>
              <a:srgbClr val="CCFFFF"/>
            </a:solidFill>
            <a:ln w="9525" algn="ctr">
              <a:solidFill>
                <a:schemeClr val="bg2"/>
              </a:solidFill>
              <a:miter lim="800000"/>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ko-KR" sz="2000" dirty="0">
                  <a:solidFill>
                    <a:srgbClr val="003366"/>
                  </a:solidFill>
                </a:rPr>
                <a:t>Group III : total metastasis</a:t>
              </a:r>
            </a:p>
          </p:txBody>
        </p:sp>
      </p:grpSp>
      <p:sp>
        <p:nvSpPr>
          <p:cNvPr id="24586" name="Text Box 11"/>
          <p:cNvSpPr txBox="1">
            <a:spLocks noChangeArrowheads="1"/>
          </p:cNvSpPr>
          <p:nvPr/>
        </p:nvSpPr>
        <p:spPr bwMode="auto">
          <a:xfrm>
            <a:off x="7380288" y="333375"/>
            <a:ext cx="17637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ko-KR">
                <a:solidFill>
                  <a:schemeClr val="bg1"/>
                </a:solidFill>
                <a:latin typeface="Tahoma" panose="020B0604030504040204" pitchFamily="34" charset="0"/>
              </a:rPr>
              <a:t>Ex vivo</a:t>
            </a:r>
          </a:p>
        </p:txBody>
      </p:sp>
      <p:grpSp>
        <p:nvGrpSpPr>
          <p:cNvPr id="12" name="Gruppo 11"/>
          <p:cNvGrpSpPr/>
          <p:nvPr/>
        </p:nvGrpSpPr>
        <p:grpSpPr>
          <a:xfrm>
            <a:off x="0" y="44624"/>
            <a:ext cx="9144000" cy="6768731"/>
            <a:chOff x="0" y="44624"/>
            <a:chExt cx="9144000" cy="6768731"/>
          </a:xfrm>
        </p:grpSpPr>
        <p:grpSp>
          <p:nvGrpSpPr>
            <p:cNvPr id="13" name="Gruppo 3"/>
            <p:cNvGrpSpPr/>
            <p:nvPr/>
          </p:nvGrpSpPr>
          <p:grpSpPr>
            <a:xfrm>
              <a:off x="0" y="6545480"/>
              <a:ext cx="9144000" cy="267875"/>
              <a:chOff x="0" y="6545480"/>
              <a:chExt cx="9144000" cy="267875"/>
            </a:xfrm>
          </p:grpSpPr>
          <p:sp>
            <p:nvSpPr>
              <p:cNvPr id="17" name="Rectangle 36"/>
              <p:cNvSpPr/>
              <p:nvPr/>
            </p:nvSpPr>
            <p:spPr>
              <a:xfrm>
                <a:off x="0" y="6545480"/>
                <a:ext cx="1643042" cy="2678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ctangle 37"/>
              <p:cNvSpPr/>
              <p:nvPr/>
            </p:nvSpPr>
            <p:spPr>
              <a:xfrm>
                <a:off x="1714480" y="6545480"/>
                <a:ext cx="7429520" cy="26787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4" name="Gruppo 13"/>
            <p:cNvGrpSpPr/>
            <p:nvPr/>
          </p:nvGrpSpPr>
          <p:grpSpPr>
            <a:xfrm>
              <a:off x="0" y="44624"/>
              <a:ext cx="9144000" cy="285628"/>
              <a:chOff x="0" y="44624"/>
              <a:chExt cx="9144000" cy="285628"/>
            </a:xfrm>
          </p:grpSpPr>
          <p:sp>
            <p:nvSpPr>
              <p:cNvPr id="15" name="Rectangle 13"/>
              <p:cNvSpPr/>
              <p:nvPr/>
            </p:nvSpPr>
            <p:spPr bwMode="auto">
              <a:xfrm>
                <a:off x="1714500" y="44624"/>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it-IT" dirty="0" err="1" smtClean="0">
                    <a:solidFill>
                      <a:schemeClr val="bg1"/>
                    </a:solidFill>
                    <a:latin typeface="Comic Sans MS" panose="030F0702030302020204" pitchFamily="66" charset="0"/>
                    <a:cs typeface="Arial" pitchFamily="34" charset="0"/>
                  </a:rPr>
                  <a:t>Molecular</a:t>
                </a:r>
                <a:r>
                  <a:rPr lang="it-IT" dirty="0" smtClean="0">
                    <a:solidFill>
                      <a:schemeClr val="bg1"/>
                    </a:solidFill>
                    <a:latin typeface="Comic Sans MS" panose="030F0702030302020204" pitchFamily="66" charset="0"/>
                    <a:cs typeface="Arial" pitchFamily="34" charset="0"/>
                  </a:rPr>
                  <a:t> </a:t>
                </a:r>
                <a:r>
                  <a:rPr lang="it-IT" dirty="0" err="1" smtClean="0">
                    <a:solidFill>
                      <a:schemeClr val="bg1"/>
                    </a:solidFill>
                    <a:latin typeface="Comic Sans MS" panose="030F0702030302020204" pitchFamily="66" charset="0"/>
                    <a:cs typeface="Arial" pitchFamily="34" charset="0"/>
                  </a:rPr>
                  <a:t>imaging</a:t>
                </a:r>
                <a:endParaRPr lang="it-IT" dirty="0">
                  <a:solidFill>
                    <a:schemeClr val="bg1"/>
                  </a:solidFill>
                  <a:latin typeface="Comic Sans MS" panose="030F0702030302020204" pitchFamily="66" charset="0"/>
                  <a:cs typeface="Arial" pitchFamily="34" charset="0"/>
                </a:endParaRPr>
              </a:p>
            </p:txBody>
          </p:sp>
          <p:sp>
            <p:nvSpPr>
              <p:cNvPr id="16" name="Rectangle 12"/>
              <p:cNvSpPr/>
              <p:nvPr/>
            </p:nvSpPr>
            <p:spPr bwMode="auto">
              <a:xfrm>
                <a:off x="0" y="44624"/>
                <a:ext cx="1643042" cy="2856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b="1" dirty="0">
                    <a:latin typeface="Comic Sans MS" pitchFamily="66" charset="0"/>
                  </a:rPr>
                  <a:t>5</a:t>
                </a:r>
                <a:r>
                  <a:rPr lang="it-IT" b="1" dirty="0" smtClean="0">
                    <a:latin typeface="Comic Sans MS" pitchFamily="66" charset="0"/>
                  </a:rPr>
                  <a:t>.</a:t>
                </a:r>
                <a:endParaRPr lang="it-IT" b="1" dirty="0">
                  <a:latin typeface="Comic Sans MS" pitchFamily="66" charset="0"/>
                </a:endParaRPr>
              </a:p>
            </p:txBody>
          </p:sp>
        </p:grpSp>
      </p:grpSp>
    </p:spTree>
    <p:extLst>
      <p:ext uri="{BB962C8B-B14F-4D97-AF65-F5344CB8AC3E}">
        <p14:creationId xmlns:p14="http://schemas.microsoft.com/office/powerpoint/2010/main" val="3697337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927716" y="782627"/>
            <a:ext cx="4572000" cy="2062103"/>
          </a:xfrm>
          <a:prstGeom prst="rect">
            <a:avLst/>
          </a:prstGeom>
        </p:spPr>
        <p:txBody>
          <a:bodyPr>
            <a:spAutoFit/>
          </a:bodyPr>
          <a:lstStyle/>
          <a:p>
            <a:r>
              <a:rPr lang="it-IT" sz="1600" b="0" i="0" u="none" strike="noStrike" dirty="0" smtClean="0">
                <a:solidFill>
                  <a:srgbClr val="222222"/>
                </a:solidFill>
                <a:effectLst/>
                <a:latin typeface="arial" panose="020B0604020202020204" pitchFamily="34" charset="0"/>
              </a:rPr>
              <a:t>MRI molecolare di un cervello di topo che presenta un'infiammazione acuta nell'emisfero destro. Mentre la risonanza magnetica convenzionale non ha rivelato alcuna differenza tra emisferi destro e sinistro, l'iniezione di un agente di contrasto mirato ai vasi infiammati consente di rivelare l'infiammazione specificamente nell'emisfero destro</a:t>
            </a:r>
            <a:endParaRPr lang="it-IT" sz="1600" dirty="0"/>
          </a:p>
        </p:txBody>
      </p:sp>
      <p:pic>
        <p:nvPicPr>
          <p:cNvPr id="5" name="Immagine 4"/>
          <p:cNvPicPr>
            <a:picLocks noChangeAspect="1"/>
          </p:cNvPicPr>
          <p:nvPr/>
        </p:nvPicPr>
        <p:blipFill>
          <a:blip r:embed="rId2"/>
          <a:stretch>
            <a:fillRect/>
          </a:stretch>
        </p:blipFill>
        <p:spPr>
          <a:xfrm>
            <a:off x="5597416" y="2479504"/>
            <a:ext cx="3133725" cy="1685925"/>
          </a:xfrm>
          <a:prstGeom prst="rect">
            <a:avLst/>
          </a:prstGeom>
        </p:spPr>
      </p:pic>
      <p:grpSp>
        <p:nvGrpSpPr>
          <p:cNvPr id="6" name="Gruppo 5"/>
          <p:cNvGrpSpPr/>
          <p:nvPr/>
        </p:nvGrpSpPr>
        <p:grpSpPr>
          <a:xfrm>
            <a:off x="0" y="44624"/>
            <a:ext cx="9144000" cy="6768731"/>
            <a:chOff x="0" y="44624"/>
            <a:chExt cx="9144000" cy="6768731"/>
          </a:xfrm>
        </p:grpSpPr>
        <p:grpSp>
          <p:nvGrpSpPr>
            <p:cNvPr id="7" name="Gruppo 3"/>
            <p:cNvGrpSpPr/>
            <p:nvPr/>
          </p:nvGrpSpPr>
          <p:grpSpPr>
            <a:xfrm>
              <a:off x="0" y="6545480"/>
              <a:ext cx="9144000" cy="267875"/>
              <a:chOff x="0" y="6545480"/>
              <a:chExt cx="9144000" cy="267875"/>
            </a:xfrm>
          </p:grpSpPr>
          <p:sp>
            <p:nvSpPr>
              <p:cNvPr id="11" name="Rectangle 36"/>
              <p:cNvSpPr/>
              <p:nvPr/>
            </p:nvSpPr>
            <p:spPr>
              <a:xfrm>
                <a:off x="0" y="6545480"/>
                <a:ext cx="1643042" cy="2678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ctangle 37"/>
              <p:cNvSpPr/>
              <p:nvPr/>
            </p:nvSpPr>
            <p:spPr>
              <a:xfrm>
                <a:off x="1714480" y="6545480"/>
                <a:ext cx="7429520" cy="26787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8" name="Gruppo 7"/>
            <p:cNvGrpSpPr/>
            <p:nvPr/>
          </p:nvGrpSpPr>
          <p:grpSpPr>
            <a:xfrm>
              <a:off x="0" y="44624"/>
              <a:ext cx="9144000" cy="285628"/>
              <a:chOff x="0" y="44624"/>
              <a:chExt cx="9144000" cy="285628"/>
            </a:xfrm>
          </p:grpSpPr>
          <p:sp>
            <p:nvSpPr>
              <p:cNvPr id="9" name="Rectangle 13"/>
              <p:cNvSpPr/>
              <p:nvPr/>
            </p:nvSpPr>
            <p:spPr bwMode="auto">
              <a:xfrm>
                <a:off x="1714500" y="44624"/>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it-IT" dirty="0" err="1" smtClean="0">
                    <a:solidFill>
                      <a:schemeClr val="bg1"/>
                    </a:solidFill>
                    <a:latin typeface="Comic Sans MS" panose="030F0702030302020204" pitchFamily="66" charset="0"/>
                    <a:cs typeface="Arial" pitchFamily="34" charset="0"/>
                  </a:rPr>
                  <a:t>Molecular</a:t>
                </a:r>
                <a:r>
                  <a:rPr lang="it-IT" dirty="0" smtClean="0">
                    <a:solidFill>
                      <a:schemeClr val="bg1"/>
                    </a:solidFill>
                    <a:latin typeface="Comic Sans MS" panose="030F0702030302020204" pitchFamily="66" charset="0"/>
                    <a:cs typeface="Arial" pitchFamily="34" charset="0"/>
                  </a:rPr>
                  <a:t> </a:t>
                </a:r>
                <a:r>
                  <a:rPr lang="it-IT" dirty="0" err="1" smtClean="0">
                    <a:solidFill>
                      <a:schemeClr val="bg1"/>
                    </a:solidFill>
                    <a:latin typeface="Comic Sans MS" panose="030F0702030302020204" pitchFamily="66" charset="0"/>
                    <a:cs typeface="Arial" pitchFamily="34" charset="0"/>
                  </a:rPr>
                  <a:t>imaging</a:t>
                </a:r>
                <a:endParaRPr lang="it-IT" dirty="0">
                  <a:solidFill>
                    <a:schemeClr val="bg1"/>
                  </a:solidFill>
                  <a:latin typeface="Comic Sans MS" panose="030F0702030302020204" pitchFamily="66" charset="0"/>
                  <a:cs typeface="Arial" pitchFamily="34" charset="0"/>
                </a:endParaRPr>
              </a:p>
            </p:txBody>
          </p:sp>
          <p:sp>
            <p:nvSpPr>
              <p:cNvPr id="10" name="Rectangle 12"/>
              <p:cNvSpPr/>
              <p:nvPr/>
            </p:nvSpPr>
            <p:spPr bwMode="auto">
              <a:xfrm>
                <a:off x="0" y="44624"/>
                <a:ext cx="1643042" cy="2856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b="1" dirty="0">
                    <a:latin typeface="Comic Sans MS" pitchFamily="66" charset="0"/>
                  </a:rPr>
                  <a:t>5</a:t>
                </a:r>
                <a:r>
                  <a:rPr lang="it-IT" b="1" dirty="0" smtClean="0">
                    <a:latin typeface="Comic Sans MS" pitchFamily="66" charset="0"/>
                  </a:rPr>
                  <a:t>.</a:t>
                </a:r>
                <a:endParaRPr lang="it-IT" b="1" dirty="0">
                  <a:latin typeface="Comic Sans MS" pitchFamily="66" charset="0"/>
                </a:endParaRPr>
              </a:p>
            </p:txBody>
          </p:sp>
        </p:grpSp>
      </p:grpSp>
      <p:pic>
        <p:nvPicPr>
          <p:cNvPr id="13" name="Immagine 12"/>
          <p:cNvPicPr>
            <a:picLocks noChangeAspect="1"/>
          </p:cNvPicPr>
          <p:nvPr/>
        </p:nvPicPr>
        <p:blipFill>
          <a:blip r:embed="rId3"/>
          <a:stretch>
            <a:fillRect/>
          </a:stretch>
        </p:blipFill>
        <p:spPr>
          <a:xfrm>
            <a:off x="821521" y="2948255"/>
            <a:ext cx="4296042" cy="3508758"/>
          </a:xfrm>
          <a:prstGeom prst="rect">
            <a:avLst/>
          </a:prstGeom>
        </p:spPr>
      </p:pic>
      <p:sp>
        <p:nvSpPr>
          <p:cNvPr id="14" name="CasellaDiTesto 13"/>
          <p:cNvSpPr txBox="1"/>
          <p:nvPr/>
        </p:nvSpPr>
        <p:spPr>
          <a:xfrm>
            <a:off x="5597416" y="4165429"/>
            <a:ext cx="3133725" cy="2031325"/>
          </a:xfrm>
          <a:prstGeom prst="rect">
            <a:avLst/>
          </a:prstGeom>
          <a:noFill/>
        </p:spPr>
        <p:txBody>
          <a:bodyPr wrap="square" rtlCol="0">
            <a:spAutoFit/>
          </a:bodyPr>
          <a:lstStyle/>
          <a:p>
            <a:r>
              <a:rPr lang="it-IT" sz="1400" dirty="0" smtClean="0"/>
              <a:t>VCAM-1 </a:t>
            </a:r>
            <a:r>
              <a:rPr lang="it-IT" sz="1400" dirty="0" err="1" smtClean="0"/>
              <a:t>imaging</a:t>
            </a:r>
            <a:r>
              <a:rPr lang="it-IT" sz="1400" dirty="0" smtClean="0"/>
              <a:t> can be </a:t>
            </a:r>
            <a:r>
              <a:rPr lang="it-IT" sz="1400" dirty="0" err="1" smtClean="0"/>
              <a:t>performed</a:t>
            </a:r>
            <a:r>
              <a:rPr lang="it-IT" sz="1400" dirty="0" smtClean="0"/>
              <a:t> </a:t>
            </a:r>
            <a:r>
              <a:rPr lang="it-IT" sz="1400" dirty="0" err="1" smtClean="0"/>
              <a:t>using</a:t>
            </a:r>
            <a:r>
              <a:rPr lang="it-IT" sz="1400" dirty="0" smtClean="0"/>
              <a:t> </a:t>
            </a:r>
            <a:r>
              <a:rPr lang="it-IT" sz="1400" dirty="0" err="1" smtClean="0"/>
              <a:t>microparticles</a:t>
            </a:r>
            <a:r>
              <a:rPr lang="it-IT" sz="1400" dirty="0" smtClean="0"/>
              <a:t> of </a:t>
            </a:r>
            <a:r>
              <a:rPr lang="it-IT" sz="1400" dirty="0" err="1" smtClean="0"/>
              <a:t>iron</a:t>
            </a:r>
            <a:r>
              <a:rPr lang="it-IT" sz="1400" dirty="0" smtClean="0"/>
              <a:t> </a:t>
            </a:r>
            <a:r>
              <a:rPr lang="it-IT" sz="1400" dirty="0" err="1" smtClean="0"/>
              <a:t>oxide</a:t>
            </a:r>
            <a:r>
              <a:rPr lang="it-IT" sz="1400" dirty="0" smtClean="0"/>
              <a:t> (MPIO, the </a:t>
            </a:r>
            <a:r>
              <a:rPr lang="it-IT" sz="1400" dirty="0" err="1" smtClean="0"/>
              <a:t>contrastophore</a:t>
            </a:r>
            <a:r>
              <a:rPr lang="it-IT" sz="1400" dirty="0" smtClean="0"/>
              <a:t>) </a:t>
            </a:r>
            <a:r>
              <a:rPr lang="it-IT" sz="1400" dirty="0" err="1" smtClean="0"/>
              <a:t>coupled</a:t>
            </a:r>
            <a:r>
              <a:rPr lang="it-IT" sz="1400" dirty="0" smtClean="0"/>
              <a:t> to </a:t>
            </a:r>
            <a:r>
              <a:rPr lang="it-IT" sz="1400" dirty="0" err="1" smtClean="0"/>
              <a:t>monoclonal</a:t>
            </a:r>
            <a:r>
              <a:rPr lang="it-IT" sz="1400" dirty="0" smtClean="0"/>
              <a:t> </a:t>
            </a:r>
            <a:r>
              <a:rPr lang="it-IT" sz="1400" dirty="0" err="1" smtClean="0"/>
              <a:t>antibodies</a:t>
            </a:r>
            <a:r>
              <a:rPr lang="it-IT" sz="1400" dirty="0" smtClean="0"/>
              <a:t> </a:t>
            </a:r>
            <a:r>
              <a:rPr lang="it-IT" sz="1400" dirty="0" err="1" smtClean="0"/>
              <a:t>targeting</a:t>
            </a:r>
            <a:r>
              <a:rPr lang="it-IT" sz="1400" dirty="0" smtClean="0"/>
              <a:t> VCAM-1 (the </a:t>
            </a:r>
            <a:r>
              <a:rPr lang="it-IT" sz="1400" dirty="0" err="1" smtClean="0"/>
              <a:t>pharmacophore</a:t>
            </a:r>
            <a:r>
              <a:rPr lang="it-IT" sz="1400" dirty="0" smtClean="0"/>
              <a:t>). </a:t>
            </a:r>
            <a:r>
              <a:rPr lang="it-IT" sz="1400" dirty="0" err="1" smtClean="0"/>
              <a:t>After</a:t>
            </a:r>
            <a:r>
              <a:rPr lang="it-IT" sz="1400" dirty="0" smtClean="0"/>
              <a:t> </a:t>
            </a:r>
            <a:r>
              <a:rPr lang="it-IT" sz="1400" dirty="0" err="1" smtClean="0"/>
              <a:t>intravenous</a:t>
            </a:r>
            <a:r>
              <a:rPr lang="it-IT" sz="1400" dirty="0" smtClean="0"/>
              <a:t> </a:t>
            </a:r>
            <a:r>
              <a:rPr lang="it-IT" sz="1400" dirty="0" err="1" smtClean="0"/>
              <a:t>injection</a:t>
            </a:r>
            <a:r>
              <a:rPr lang="it-IT" sz="1400" dirty="0" smtClean="0"/>
              <a:t>, </a:t>
            </a:r>
            <a:r>
              <a:rPr lang="it-IT" sz="1400" dirty="0" err="1" smtClean="0"/>
              <a:t>this</a:t>
            </a:r>
            <a:r>
              <a:rPr lang="it-IT" sz="1400" dirty="0" smtClean="0"/>
              <a:t> agent </a:t>
            </a:r>
            <a:r>
              <a:rPr lang="it-IT" sz="1400" dirty="0" err="1" smtClean="0"/>
              <a:t>binds</a:t>
            </a:r>
            <a:r>
              <a:rPr lang="it-IT" sz="1400" dirty="0" smtClean="0"/>
              <a:t> to </a:t>
            </a:r>
            <a:r>
              <a:rPr lang="it-IT" sz="1400" dirty="0" err="1" smtClean="0"/>
              <a:t>endothelial</a:t>
            </a:r>
            <a:r>
              <a:rPr lang="it-IT" sz="1400" dirty="0" smtClean="0"/>
              <a:t> VCAM-1 and </a:t>
            </a:r>
            <a:r>
              <a:rPr lang="it-IT" sz="1400" dirty="0" err="1" smtClean="0"/>
              <a:t>induces</a:t>
            </a:r>
            <a:r>
              <a:rPr lang="it-IT" sz="1400" dirty="0" smtClean="0"/>
              <a:t> T2* </a:t>
            </a:r>
            <a:r>
              <a:rPr lang="it-IT" sz="1400" dirty="0" err="1" smtClean="0"/>
              <a:t>effects</a:t>
            </a:r>
            <a:r>
              <a:rPr lang="it-IT" sz="1400" dirty="0" smtClean="0"/>
              <a:t> </a:t>
            </a:r>
            <a:r>
              <a:rPr lang="it-IT" sz="1400" dirty="0" err="1" smtClean="0"/>
              <a:t>leading</a:t>
            </a:r>
            <a:r>
              <a:rPr lang="it-IT" sz="1400" dirty="0" smtClean="0"/>
              <a:t> to </a:t>
            </a:r>
            <a:r>
              <a:rPr lang="it-IT" sz="1400" dirty="0" err="1" smtClean="0"/>
              <a:t>decreased</a:t>
            </a:r>
            <a:r>
              <a:rPr lang="it-IT" sz="1400" dirty="0" smtClean="0"/>
              <a:t> </a:t>
            </a:r>
            <a:r>
              <a:rPr lang="it-IT" sz="1400" dirty="0" err="1" smtClean="0"/>
              <a:t>signal</a:t>
            </a:r>
            <a:r>
              <a:rPr lang="it-IT" sz="1400" dirty="0" smtClean="0"/>
              <a:t> on T2*-</a:t>
            </a:r>
            <a:r>
              <a:rPr lang="it-IT" sz="1400" dirty="0" err="1" smtClean="0"/>
              <a:t>weighted</a:t>
            </a:r>
            <a:r>
              <a:rPr lang="it-IT" sz="1400" dirty="0" smtClean="0"/>
              <a:t> images (i.e., </a:t>
            </a:r>
            <a:r>
              <a:rPr lang="it-IT" sz="1400" dirty="0" err="1" smtClean="0"/>
              <a:t>signal</a:t>
            </a:r>
            <a:r>
              <a:rPr lang="it-IT" sz="1400" dirty="0" smtClean="0"/>
              <a:t> </a:t>
            </a:r>
            <a:r>
              <a:rPr lang="it-IT" sz="1400" dirty="0" err="1" smtClean="0"/>
              <a:t>voids</a:t>
            </a:r>
            <a:r>
              <a:rPr lang="it-IT" sz="1400" dirty="0" smtClean="0"/>
              <a:t>)</a:t>
            </a:r>
            <a:endParaRPr lang="it-IT" sz="1400" dirty="0"/>
          </a:p>
        </p:txBody>
      </p:sp>
    </p:spTree>
    <p:extLst>
      <p:ext uri="{BB962C8B-B14F-4D97-AF65-F5344CB8AC3E}">
        <p14:creationId xmlns:p14="http://schemas.microsoft.com/office/powerpoint/2010/main" val="29319043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1669001" y="2543851"/>
            <a:ext cx="6136457" cy="3595632"/>
          </a:xfrm>
          <a:prstGeom prst="rect">
            <a:avLst/>
          </a:prstGeom>
        </p:spPr>
      </p:pic>
      <p:sp>
        <p:nvSpPr>
          <p:cNvPr id="5" name="CasellaDiTesto 4"/>
          <p:cNvSpPr txBox="1"/>
          <p:nvPr/>
        </p:nvSpPr>
        <p:spPr>
          <a:xfrm>
            <a:off x="585926" y="727969"/>
            <a:ext cx="7688062" cy="1815882"/>
          </a:xfrm>
          <a:prstGeom prst="rect">
            <a:avLst/>
          </a:prstGeom>
          <a:noFill/>
        </p:spPr>
        <p:txBody>
          <a:bodyPr wrap="square" rtlCol="0">
            <a:spAutoFit/>
          </a:bodyPr>
          <a:lstStyle/>
          <a:p>
            <a:r>
              <a:rPr lang="it-IT" sz="1400" dirty="0" smtClean="0"/>
              <a:t>Fondamentalmente, sono disponibili due diverse classi di agenti di contrasto in MRI : gli agenti di contrasto T1 aumentano il segnale sulle immagini pesate in T1 accorciando il tempo di rilassamento dello spin-reticolo (costante T1). Gli agenti di contrasto T2 e T2 * diminuiscono il segnale sulle immagini pesate T2- e T2 * abbreviando il tempo di rilassamento spin-spin (costante T2) e sfasando i protoni adiacenti (modificando la loro velocità angolare di precessione). Pertanto, a seconda del materiale di contrasto iniettato, un bersaglio molecolare può essere rivelato da un aumento (agente di contrasto T1 paramagnetico, principalmente basato su Gadolinio) o una diminuzione (agente di contrasto T2 o T2 * </a:t>
            </a:r>
            <a:r>
              <a:rPr lang="it-IT" sz="1400" dirty="0" err="1" smtClean="0"/>
              <a:t>superparamagnetico</a:t>
            </a:r>
            <a:r>
              <a:rPr lang="it-IT" sz="1400" dirty="0" smtClean="0"/>
              <a:t>, principalmente a base di ossido di ferro) nel Segnale MRI</a:t>
            </a:r>
            <a:endParaRPr lang="it-IT" sz="1400" dirty="0"/>
          </a:p>
        </p:txBody>
      </p:sp>
      <p:grpSp>
        <p:nvGrpSpPr>
          <p:cNvPr id="6" name="Gruppo 5"/>
          <p:cNvGrpSpPr/>
          <p:nvPr/>
        </p:nvGrpSpPr>
        <p:grpSpPr>
          <a:xfrm>
            <a:off x="0" y="44624"/>
            <a:ext cx="9144000" cy="6768731"/>
            <a:chOff x="0" y="44624"/>
            <a:chExt cx="9144000" cy="6768731"/>
          </a:xfrm>
        </p:grpSpPr>
        <p:grpSp>
          <p:nvGrpSpPr>
            <p:cNvPr id="7" name="Gruppo 3"/>
            <p:cNvGrpSpPr/>
            <p:nvPr/>
          </p:nvGrpSpPr>
          <p:grpSpPr>
            <a:xfrm>
              <a:off x="0" y="6545480"/>
              <a:ext cx="9144000" cy="267875"/>
              <a:chOff x="0" y="6545480"/>
              <a:chExt cx="9144000" cy="267875"/>
            </a:xfrm>
          </p:grpSpPr>
          <p:sp>
            <p:nvSpPr>
              <p:cNvPr id="11" name="Rectangle 36"/>
              <p:cNvSpPr/>
              <p:nvPr/>
            </p:nvSpPr>
            <p:spPr>
              <a:xfrm>
                <a:off x="0" y="6545480"/>
                <a:ext cx="1643042" cy="2678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ctangle 37"/>
              <p:cNvSpPr/>
              <p:nvPr/>
            </p:nvSpPr>
            <p:spPr>
              <a:xfrm>
                <a:off x="1714480" y="6545480"/>
                <a:ext cx="7429520" cy="26787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8" name="Gruppo 7"/>
            <p:cNvGrpSpPr/>
            <p:nvPr/>
          </p:nvGrpSpPr>
          <p:grpSpPr>
            <a:xfrm>
              <a:off x="0" y="44624"/>
              <a:ext cx="9144000" cy="285628"/>
              <a:chOff x="0" y="44624"/>
              <a:chExt cx="9144000" cy="285628"/>
            </a:xfrm>
          </p:grpSpPr>
          <p:sp>
            <p:nvSpPr>
              <p:cNvPr id="9" name="Rectangle 13"/>
              <p:cNvSpPr/>
              <p:nvPr/>
            </p:nvSpPr>
            <p:spPr bwMode="auto">
              <a:xfrm>
                <a:off x="1714500" y="44624"/>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it-IT" dirty="0" err="1" smtClean="0">
                    <a:solidFill>
                      <a:schemeClr val="bg1"/>
                    </a:solidFill>
                    <a:latin typeface="Comic Sans MS" panose="030F0702030302020204" pitchFamily="66" charset="0"/>
                    <a:cs typeface="Arial" pitchFamily="34" charset="0"/>
                  </a:rPr>
                  <a:t>Molecular</a:t>
                </a:r>
                <a:r>
                  <a:rPr lang="it-IT" dirty="0" smtClean="0">
                    <a:solidFill>
                      <a:schemeClr val="bg1"/>
                    </a:solidFill>
                    <a:latin typeface="Comic Sans MS" panose="030F0702030302020204" pitchFamily="66" charset="0"/>
                    <a:cs typeface="Arial" pitchFamily="34" charset="0"/>
                  </a:rPr>
                  <a:t> </a:t>
                </a:r>
                <a:r>
                  <a:rPr lang="it-IT" dirty="0" err="1" smtClean="0">
                    <a:solidFill>
                      <a:schemeClr val="bg1"/>
                    </a:solidFill>
                    <a:latin typeface="Comic Sans MS" panose="030F0702030302020204" pitchFamily="66" charset="0"/>
                    <a:cs typeface="Arial" pitchFamily="34" charset="0"/>
                  </a:rPr>
                  <a:t>imaging</a:t>
                </a:r>
                <a:endParaRPr lang="it-IT" dirty="0">
                  <a:solidFill>
                    <a:schemeClr val="bg1"/>
                  </a:solidFill>
                  <a:latin typeface="Comic Sans MS" panose="030F0702030302020204" pitchFamily="66" charset="0"/>
                  <a:cs typeface="Arial" pitchFamily="34" charset="0"/>
                </a:endParaRPr>
              </a:p>
            </p:txBody>
          </p:sp>
          <p:sp>
            <p:nvSpPr>
              <p:cNvPr id="10" name="Rectangle 12"/>
              <p:cNvSpPr/>
              <p:nvPr/>
            </p:nvSpPr>
            <p:spPr bwMode="auto">
              <a:xfrm>
                <a:off x="0" y="44624"/>
                <a:ext cx="1643042" cy="2856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b="1" dirty="0">
                    <a:latin typeface="Comic Sans MS" pitchFamily="66" charset="0"/>
                  </a:rPr>
                  <a:t>5</a:t>
                </a:r>
                <a:r>
                  <a:rPr lang="it-IT" b="1" dirty="0" smtClean="0">
                    <a:latin typeface="Comic Sans MS" pitchFamily="66" charset="0"/>
                  </a:rPr>
                  <a:t>.</a:t>
                </a:r>
                <a:endParaRPr lang="it-IT" b="1" dirty="0">
                  <a:latin typeface="Comic Sans MS" pitchFamily="66" charset="0"/>
                </a:endParaRPr>
              </a:p>
            </p:txBody>
          </p:sp>
        </p:grpSp>
      </p:grpSp>
    </p:spTree>
    <p:extLst>
      <p:ext uri="{BB962C8B-B14F-4D97-AF65-F5344CB8AC3E}">
        <p14:creationId xmlns:p14="http://schemas.microsoft.com/office/powerpoint/2010/main" val="33667392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7430" y="4090988"/>
            <a:ext cx="1811775" cy="2041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113" y="4103688"/>
            <a:ext cx="1703629" cy="1998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 Box 6"/>
          <p:cNvSpPr txBox="1">
            <a:spLocks noChangeArrowheads="1"/>
          </p:cNvSpPr>
          <p:nvPr/>
        </p:nvSpPr>
        <p:spPr bwMode="auto">
          <a:xfrm>
            <a:off x="5508625" y="1152525"/>
            <a:ext cx="160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it-IT" sz="2400" dirty="0">
                <a:solidFill>
                  <a:srgbClr val="C00000"/>
                </a:solidFill>
                <a:ea typeface="MS PGothic" panose="020B0600070205080204" pitchFamily="34" charset="-128"/>
              </a:rPr>
              <a:t>D1 USPIO</a:t>
            </a:r>
          </a:p>
        </p:txBody>
      </p:sp>
      <p:sp>
        <p:nvSpPr>
          <p:cNvPr id="25605" name="Text Box 7"/>
          <p:cNvSpPr txBox="1">
            <a:spLocks noChangeArrowheads="1"/>
          </p:cNvSpPr>
          <p:nvPr/>
        </p:nvSpPr>
        <p:spPr bwMode="auto">
          <a:xfrm>
            <a:off x="2701925" y="1125538"/>
            <a:ext cx="574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it-IT" sz="2400" dirty="0">
                <a:solidFill>
                  <a:srgbClr val="C00000"/>
                </a:solidFill>
                <a:ea typeface="MS PGothic" panose="020B0600070205080204" pitchFamily="34" charset="-128"/>
              </a:rPr>
              <a:t>D0</a:t>
            </a:r>
          </a:p>
        </p:txBody>
      </p:sp>
      <p:pic>
        <p:nvPicPr>
          <p:cNvPr id="25607"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6291" y="1655763"/>
            <a:ext cx="1662240" cy="1965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4913" y="1582738"/>
            <a:ext cx="1596818" cy="1965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9" name="Text Box 14"/>
          <p:cNvSpPr txBox="1">
            <a:spLocks noChangeArrowheads="1"/>
          </p:cNvSpPr>
          <p:nvPr/>
        </p:nvSpPr>
        <p:spPr bwMode="auto">
          <a:xfrm>
            <a:off x="755650" y="2636838"/>
            <a:ext cx="7604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it-IT" sz="2400" dirty="0">
                <a:solidFill>
                  <a:srgbClr val="0000FF"/>
                </a:solidFill>
                <a:ea typeface="MS PGothic" panose="020B0600070205080204" pitchFamily="34" charset="-128"/>
              </a:rPr>
              <a:t>T1w</a:t>
            </a:r>
          </a:p>
        </p:txBody>
      </p:sp>
      <p:sp>
        <p:nvSpPr>
          <p:cNvPr id="25610" name="Text Box 15"/>
          <p:cNvSpPr txBox="1">
            <a:spLocks noChangeArrowheads="1"/>
          </p:cNvSpPr>
          <p:nvPr/>
        </p:nvSpPr>
        <p:spPr bwMode="auto">
          <a:xfrm>
            <a:off x="755650" y="5132388"/>
            <a:ext cx="7604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it-IT" sz="2400" dirty="0">
                <a:solidFill>
                  <a:srgbClr val="0000FF"/>
                </a:solidFill>
                <a:ea typeface="MS PGothic" panose="020B0600070205080204" pitchFamily="34" charset="-128"/>
              </a:rPr>
              <a:t>T2w</a:t>
            </a:r>
          </a:p>
        </p:txBody>
      </p:sp>
      <p:grpSp>
        <p:nvGrpSpPr>
          <p:cNvPr id="12" name="Gruppo 11"/>
          <p:cNvGrpSpPr/>
          <p:nvPr/>
        </p:nvGrpSpPr>
        <p:grpSpPr>
          <a:xfrm>
            <a:off x="0" y="44624"/>
            <a:ext cx="9144000" cy="6768731"/>
            <a:chOff x="0" y="44624"/>
            <a:chExt cx="9144000" cy="6768731"/>
          </a:xfrm>
        </p:grpSpPr>
        <p:grpSp>
          <p:nvGrpSpPr>
            <p:cNvPr id="13" name="Gruppo 3"/>
            <p:cNvGrpSpPr/>
            <p:nvPr/>
          </p:nvGrpSpPr>
          <p:grpSpPr>
            <a:xfrm>
              <a:off x="0" y="6545480"/>
              <a:ext cx="9144000" cy="267875"/>
              <a:chOff x="0" y="6545480"/>
              <a:chExt cx="9144000" cy="267875"/>
            </a:xfrm>
          </p:grpSpPr>
          <p:sp>
            <p:nvSpPr>
              <p:cNvPr id="17" name="Rectangle 36"/>
              <p:cNvSpPr/>
              <p:nvPr/>
            </p:nvSpPr>
            <p:spPr>
              <a:xfrm>
                <a:off x="0" y="6545480"/>
                <a:ext cx="1643042" cy="2678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ctangle 37"/>
              <p:cNvSpPr/>
              <p:nvPr/>
            </p:nvSpPr>
            <p:spPr>
              <a:xfrm>
                <a:off x="1714480" y="6545480"/>
                <a:ext cx="7429520" cy="26787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4" name="Gruppo 13"/>
            <p:cNvGrpSpPr/>
            <p:nvPr/>
          </p:nvGrpSpPr>
          <p:grpSpPr>
            <a:xfrm>
              <a:off x="0" y="44624"/>
              <a:ext cx="9144000" cy="285628"/>
              <a:chOff x="0" y="44624"/>
              <a:chExt cx="9144000" cy="285628"/>
            </a:xfrm>
          </p:grpSpPr>
          <p:sp>
            <p:nvSpPr>
              <p:cNvPr id="15" name="Rectangle 13"/>
              <p:cNvSpPr/>
              <p:nvPr/>
            </p:nvSpPr>
            <p:spPr bwMode="auto">
              <a:xfrm>
                <a:off x="1714500" y="44624"/>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it-IT" dirty="0" err="1" smtClean="0">
                    <a:solidFill>
                      <a:schemeClr val="bg1"/>
                    </a:solidFill>
                    <a:latin typeface="Comic Sans MS" panose="030F0702030302020204" pitchFamily="66" charset="0"/>
                    <a:cs typeface="Arial" pitchFamily="34" charset="0"/>
                  </a:rPr>
                  <a:t>Molecular</a:t>
                </a:r>
                <a:r>
                  <a:rPr lang="it-IT" dirty="0" smtClean="0">
                    <a:solidFill>
                      <a:schemeClr val="bg1"/>
                    </a:solidFill>
                    <a:latin typeface="Comic Sans MS" panose="030F0702030302020204" pitchFamily="66" charset="0"/>
                    <a:cs typeface="Arial" pitchFamily="34" charset="0"/>
                  </a:rPr>
                  <a:t> </a:t>
                </a:r>
                <a:r>
                  <a:rPr lang="it-IT" dirty="0" err="1" smtClean="0">
                    <a:solidFill>
                      <a:schemeClr val="bg1"/>
                    </a:solidFill>
                    <a:latin typeface="Comic Sans MS" panose="030F0702030302020204" pitchFamily="66" charset="0"/>
                    <a:cs typeface="Arial" pitchFamily="34" charset="0"/>
                  </a:rPr>
                  <a:t>imaging</a:t>
                </a:r>
                <a:endParaRPr lang="it-IT" dirty="0">
                  <a:solidFill>
                    <a:schemeClr val="bg1"/>
                  </a:solidFill>
                  <a:latin typeface="Comic Sans MS" panose="030F0702030302020204" pitchFamily="66" charset="0"/>
                  <a:cs typeface="Arial" pitchFamily="34" charset="0"/>
                </a:endParaRPr>
              </a:p>
            </p:txBody>
          </p:sp>
          <p:sp>
            <p:nvSpPr>
              <p:cNvPr id="16" name="Rectangle 12"/>
              <p:cNvSpPr/>
              <p:nvPr/>
            </p:nvSpPr>
            <p:spPr bwMode="auto">
              <a:xfrm>
                <a:off x="0" y="44624"/>
                <a:ext cx="1643042" cy="2856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b="1" dirty="0">
                    <a:latin typeface="Comic Sans MS" pitchFamily="66" charset="0"/>
                  </a:rPr>
                  <a:t>5</a:t>
                </a:r>
                <a:r>
                  <a:rPr lang="it-IT" b="1" dirty="0" smtClean="0">
                    <a:latin typeface="Comic Sans MS" pitchFamily="66" charset="0"/>
                  </a:rPr>
                  <a:t>.</a:t>
                </a:r>
                <a:endParaRPr lang="it-IT" b="1" dirty="0">
                  <a:latin typeface="Comic Sans MS" pitchFamily="66" charset="0"/>
                </a:endParaRPr>
              </a:p>
            </p:txBody>
          </p:sp>
        </p:grpSp>
      </p:grpSp>
    </p:spTree>
    <p:extLst>
      <p:ext uri="{BB962C8B-B14F-4D97-AF65-F5344CB8AC3E}">
        <p14:creationId xmlns:p14="http://schemas.microsoft.com/office/powerpoint/2010/main" val="253434823"/>
      </p:ext>
    </p:extLst>
  </p:cSld>
  <p:clrMapOvr>
    <a:masterClrMapping/>
  </p:clrMapOvr>
  <p:transition>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204787" y="1195387"/>
            <a:ext cx="8734425" cy="4467225"/>
          </a:xfrm>
          <a:prstGeom prst="rect">
            <a:avLst/>
          </a:prstGeom>
        </p:spPr>
      </p:pic>
      <p:grpSp>
        <p:nvGrpSpPr>
          <p:cNvPr id="5" name="Gruppo 4"/>
          <p:cNvGrpSpPr/>
          <p:nvPr/>
        </p:nvGrpSpPr>
        <p:grpSpPr>
          <a:xfrm>
            <a:off x="0" y="44624"/>
            <a:ext cx="9144000" cy="6768731"/>
            <a:chOff x="0" y="44624"/>
            <a:chExt cx="9144000" cy="6768731"/>
          </a:xfrm>
        </p:grpSpPr>
        <p:grpSp>
          <p:nvGrpSpPr>
            <p:cNvPr id="6" name="Gruppo 3"/>
            <p:cNvGrpSpPr/>
            <p:nvPr/>
          </p:nvGrpSpPr>
          <p:grpSpPr>
            <a:xfrm>
              <a:off x="0" y="6545480"/>
              <a:ext cx="9144000" cy="267875"/>
              <a:chOff x="0" y="6545480"/>
              <a:chExt cx="9144000" cy="267875"/>
            </a:xfrm>
          </p:grpSpPr>
          <p:sp>
            <p:nvSpPr>
              <p:cNvPr id="10" name="Rectangle 36"/>
              <p:cNvSpPr/>
              <p:nvPr/>
            </p:nvSpPr>
            <p:spPr>
              <a:xfrm>
                <a:off x="0" y="6545480"/>
                <a:ext cx="1643042" cy="2678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ctangle 37"/>
              <p:cNvSpPr/>
              <p:nvPr/>
            </p:nvSpPr>
            <p:spPr>
              <a:xfrm>
                <a:off x="1714480" y="6545480"/>
                <a:ext cx="7429520" cy="26787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7" name="Gruppo 6"/>
            <p:cNvGrpSpPr/>
            <p:nvPr/>
          </p:nvGrpSpPr>
          <p:grpSpPr>
            <a:xfrm>
              <a:off x="0" y="44624"/>
              <a:ext cx="9144000" cy="285628"/>
              <a:chOff x="0" y="44624"/>
              <a:chExt cx="9144000" cy="285628"/>
            </a:xfrm>
          </p:grpSpPr>
          <p:sp>
            <p:nvSpPr>
              <p:cNvPr id="8" name="Rectangle 13"/>
              <p:cNvSpPr/>
              <p:nvPr/>
            </p:nvSpPr>
            <p:spPr bwMode="auto">
              <a:xfrm>
                <a:off x="1714500" y="44624"/>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it-IT" dirty="0" err="1" smtClean="0">
                    <a:solidFill>
                      <a:schemeClr val="bg1"/>
                    </a:solidFill>
                    <a:latin typeface="Comic Sans MS" panose="030F0702030302020204" pitchFamily="66" charset="0"/>
                    <a:cs typeface="Arial" pitchFamily="34" charset="0"/>
                  </a:rPr>
                  <a:t>Molecular</a:t>
                </a:r>
                <a:r>
                  <a:rPr lang="it-IT" dirty="0" smtClean="0">
                    <a:solidFill>
                      <a:schemeClr val="bg1"/>
                    </a:solidFill>
                    <a:latin typeface="Comic Sans MS" panose="030F0702030302020204" pitchFamily="66" charset="0"/>
                    <a:cs typeface="Arial" pitchFamily="34" charset="0"/>
                  </a:rPr>
                  <a:t> </a:t>
                </a:r>
                <a:r>
                  <a:rPr lang="it-IT" dirty="0" err="1" smtClean="0">
                    <a:solidFill>
                      <a:schemeClr val="bg1"/>
                    </a:solidFill>
                    <a:latin typeface="Comic Sans MS" panose="030F0702030302020204" pitchFamily="66" charset="0"/>
                    <a:cs typeface="Arial" pitchFamily="34" charset="0"/>
                  </a:rPr>
                  <a:t>imaging</a:t>
                </a:r>
                <a:endParaRPr lang="it-IT" dirty="0">
                  <a:solidFill>
                    <a:schemeClr val="bg1"/>
                  </a:solidFill>
                  <a:latin typeface="Comic Sans MS" panose="030F0702030302020204" pitchFamily="66" charset="0"/>
                  <a:cs typeface="Arial" pitchFamily="34" charset="0"/>
                </a:endParaRPr>
              </a:p>
            </p:txBody>
          </p:sp>
          <p:sp>
            <p:nvSpPr>
              <p:cNvPr id="9" name="Rectangle 12"/>
              <p:cNvSpPr/>
              <p:nvPr/>
            </p:nvSpPr>
            <p:spPr bwMode="auto">
              <a:xfrm>
                <a:off x="0" y="44624"/>
                <a:ext cx="1643042" cy="2856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b="1" dirty="0">
                    <a:latin typeface="Comic Sans MS" pitchFamily="66" charset="0"/>
                  </a:rPr>
                  <a:t>5</a:t>
                </a:r>
                <a:r>
                  <a:rPr lang="it-IT" b="1" dirty="0" smtClean="0">
                    <a:latin typeface="Comic Sans MS" pitchFamily="66" charset="0"/>
                  </a:rPr>
                  <a:t>.</a:t>
                </a:r>
                <a:endParaRPr lang="it-IT" b="1" dirty="0">
                  <a:latin typeface="Comic Sans MS" pitchFamily="66" charset="0"/>
                </a:endParaRPr>
              </a:p>
            </p:txBody>
          </p:sp>
        </p:grpSp>
      </p:grpSp>
    </p:spTree>
    <p:extLst>
      <p:ext uri="{BB962C8B-B14F-4D97-AF65-F5344CB8AC3E}">
        <p14:creationId xmlns:p14="http://schemas.microsoft.com/office/powerpoint/2010/main" val="41681252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1305017" y="743797"/>
            <a:ext cx="6113814" cy="5750217"/>
          </a:xfrm>
          <a:prstGeom prst="rect">
            <a:avLst/>
          </a:prstGeom>
        </p:spPr>
      </p:pic>
      <p:grpSp>
        <p:nvGrpSpPr>
          <p:cNvPr id="5" name="Gruppo 4"/>
          <p:cNvGrpSpPr/>
          <p:nvPr/>
        </p:nvGrpSpPr>
        <p:grpSpPr>
          <a:xfrm>
            <a:off x="0" y="44624"/>
            <a:ext cx="9144000" cy="6768731"/>
            <a:chOff x="0" y="44624"/>
            <a:chExt cx="9144000" cy="6768731"/>
          </a:xfrm>
        </p:grpSpPr>
        <p:grpSp>
          <p:nvGrpSpPr>
            <p:cNvPr id="6" name="Gruppo 3"/>
            <p:cNvGrpSpPr/>
            <p:nvPr/>
          </p:nvGrpSpPr>
          <p:grpSpPr>
            <a:xfrm>
              <a:off x="0" y="6545480"/>
              <a:ext cx="9144000" cy="267875"/>
              <a:chOff x="0" y="6545480"/>
              <a:chExt cx="9144000" cy="267875"/>
            </a:xfrm>
          </p:grpSpPr>
          <p:sp>
            <p:nvSpPr>
              <p:cNvPr id="10" name="Rectangle 36"/>
              <p:cNvSpPr/>
              <p:nvPr/>
            </p:nvSpPr>
            <p:spPr>
              <a:xfrm>
                <a:off x="0" y="6545480"/>
                <a:ext cx="1643042" cy="2678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ctangle 37"/>
              <p:cNvSpPr/>
              <p:nvPr/>
            </p:nvSpPr>
            <p:spPr>
              <a:xfrm>
                <a:off x="1714480" y="6545480"/>
                <a:ext cx="7429520" cy="26787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7" name="Gruppo 6"/>
            <p:cNvGrpSpPr/>
            <p:nvPr/>
          </p:nvGrpSpPr>
          <p:grpSpPr>
            <a:xfrm>
              <a:off x="0" y="44624"/>
              <a:ext cx="9144000" cy="285628"/>
              <a:chOff x="0" y="44624"/>
              <a:chExt cx="9144000" cy="285628"/>
            </a:xfrm>
          </p:grpSpPr>
          <p:sp>
            <p:nvSpPr>
              <p:cNvPr id="8" name="Rectangle 13"/>
              <p:cNvSpPr/>
              <p:nvPr/>
            </p:nvSpPr>
            <p:spPr bwMode="auto">
              <a:xfrm>
                <a:off x="1714500" y="44624"/>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it-IT" dirty="0" err="1" smtClean="0">
                    <a:solidFill>
                      <a:schemeClr val="bg1"/>
                    </a:solidFill>
                    <a:latin typeface="Comic Sans MS" panose="030F0702030302020204" pitchFamily="66" charset="0"/>
                    <a:cs typeface="Arial" pitchFamily="34" charset="0"/>
                  </a:rPr>
                  <a:t>Molecular</a:t>
                </a:r>
                <a:r>
                  <a:rPr lang="it-IT" dirty="0" smtClean="0">
                    <a:solidFill>
                      <a:schemeClr val="bg1"/>
                    </a:solidFill>
                    <a:latin typeface="Comic Sans MS" panose="030F0702030302020204" pitchFamily="66" charset="0"/>
                    <a:cs typeface="Arial" pitchFamily="34" charset="0"/>
                  </a:rPr>
                  <a:t> </a:t>
                </a:r>
                <a:r>
                  <a:rPr lang="it-IT" dirty="0" err="1" smtClean="0">
                    <a:solidFill>
                      <a:schemeClr val="bg1"/>
                    </a:solidFill>
                    <a:latin typeface="Comic Sans MS" panose="030F0702030302020204" pitchFamily="66" charset="0"/>
                    <a:cs typeface="Arial" pitchFamily="34" charset="0"/>
                  </a:rPr>
                  <a:t>imaging</a:t>
                </a:r>
                <a:endParaRPr lang="it-IT" dirty="0">
                  <a:solidFill>
                    <a:schemeClr val="bg1"/>
                  </a:solidFill>
                  <a:latin typeface="Comic Sans MS" panose="030F0702030302020204" pitchFamily="66" charset="0"/>
                  <a:cs typeface="Arial" pitchFamily="34" charset="0"/>
                </a:endParaRPr>
              </a:p>
            </p:txBody>
          </p:sp>
          <p:sp>
            <p:nvSpPr>
              <p:cNvPr id="9" name="Rectangle 12"/>
              <p:cNvSpPr/>
              <p:nvPr/>
            </p:nvSpPr>
            <p:spPr bwMode="auto">
              <a:xfrm>
                <a:off x="0" y="44624"/>
                <a:ext cx="1643042" cy="2856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b="1" dirty="0">
                    <a:latin typeface="Comic Sans MS" pitchFamily="66" charset="0"/>
                  </a:rPr>
                  <a:t>5</a:t>
                </a:r>
                <a:r>
                  <a:rPr lang="it-IT" b="1" dirty="0" smtClean="0">
                    <a:latin typeface="Comic Sans MS" pitchFamily="66" charset="0"/>
                  </a:rPr>
                  <a:t>.</a:t>
                </a:r>
                <a:endParaRPr lang="it-IT" b="1" dirty="0">
                  <a:latin typeface="Comic Sans MS" pitchFamily="66" charset="0"/>
                </a:endParaRPr>
              </a:p>
            </p:txBody>
          </p:sp>
        </p:grpSp>
      </p:grpSp>
    </p:spTree>
    <p:extLst>
      <p:ext uri="{BB962C8B-B14F-4D97-AF65-F5344CB8AC3E}">
        <p14:creationId xmlns:p14="http://schemas.microsoft.com/office/powerpoint/2010/main" val="15033890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cstate="print"/>
          <a:srcRect/>
          <a:stretch>
            <a:fillRect/>
          </a:stretch>
        </p:blipFill>
        <p:spPr bwMode="auto">
          <a:xfrm>
            <a:off x="1503092" y="405442"/>
            <a:ext cx="5861769" cy="5196554"/>
          </a:xfrm>
          <a:prstGeom prst="rect">
            <a:avLst/>
          </a:prstGeom>
          <a:noFill/>
          <a:ln w="9525">
            <a:noFill/>
            <a:miter lim="800000"/>
            <a:headEnd/>
            <a:tailEnd/>
          </a:ln>
        </p:spPr>
      </p:pic>
      <p:grpSp>
        <p:nvGrpSpPr>
          <p:cNvPr id="5" name="Gruppo 4"/>
          <p:cNvGrpSpPr/>
          <p:nvPr/>
        </p:nvGrpSpPr>
        <p:grpSpPr>
          <a:xfrm>
            <a:off x="0" y="44624"/>
            <a:ext cx="9144000" cy="6768731"/>
            <a:chOff x="0" y="44624"/>
            <a:chExt cx="9144000" cy="6768731"/>
          </a:xfrm>
        </p:grpSpPr>
        <p:grpSp>
          <p:nvGrpSpPr>
            <p:cNvPr id="6" name="Gruppo 3"/>
            <p:cNvGrpSpPr/>
            <p:nvPr/>
          </p:nvGrpSpPr>
          <p:grpSpPr>
            <a:xfrm>
              <a:off x="0" y="6545480"/>
              <a:ext cx="9144000" cy="267875"/>
              <a:chOff x="0" y="6545480"/>
              <a:chExt cx="9144000" cy="267875"/>
            </a:xfrm>
          </p:grpSpPr>
          <p:sp>
            <p:nvSpPr>
              <p:cNvPr id="10" name="Rectangle 36"/>
              <p:cNvSpPr/>
              <p:nvPr/>
            </p:nvSpPr>
            <p:spPr>
              <a:xfrm>
                <a:off x="0" y="6545480"/>
                <a:ext cx="1643042" cy="2678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ctangle 37"/>
              <p:cNvSpPr/>
              <p:nvPr/>
            </p:nvSpPr>
            <p:spPr>
              <a:xfrm>
                <a:off x="1714480" y="6545480"/>
                <a:ext cx="7429520" cy="26787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7" name="Gruppo 6"/>
            <p:cNvGrpSpPr/>
            <p:nvPr/>
          </p:nvGrpSpPr>
          <p:grpSpPr>
            <a:xfrm>
              <a:off x="0" y="44624"/>
              <a:ext cx="9144000" cy="285628"/>
              <a:chOff x="0" y="44624"/>
              <a:chExt cx="9144000" cy="285628"/>
            </a:xfrm>
          </p:grpSpPr>
          <p:sp>
            <p:nvSpPr>
              <p:cNvPr id="8" name="Rectangle 13"/>
              <p:cNvSpPr/>
              <p:nvPr/>
            </p:nvSpPr>
            <p:spPr bwMode="auto">
              <a:xfrm>
                <a:off x="1714500" y="44624"/>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it-IT" dirty="0" err="1" smtClean="0">
                    <a:solidFill>
                      <a:schemeClr val="bg1"/>
                    </a:solidFill>
                    <a:latin typeface="Comic Sans MS" panose="030F0702030302020204" pitchFamily="66" charset="0"/>
                    <a:cs typeface="Arial" pitchFamily="34" charset="0"/>
                  </a:rPr>
                  <a:t>Molecular</a:t>
                </a:r>
                <a:r>
                  <a:rPr lang="it-IT" dirty="0" smtClean="0">
                    <a:solidFill>
                      <a:schemeClr val="bg1"/>
                    </a:solidFill>
                    <a:latin typeface="Comic Sans MS" panose="030F0702030302020204" pitchFamily="66" charset="0"/>
                    <a:cs typeface="Arial" pitchFamily="34" charset="0"/>
                  </a:rPr>
                  <a:t> </a:t>
                </a:r>
                <a:r>
                  <a:rPr lang="it-IT" dirty="0" err="1" smtClean="0">
                    <a:solidFill>
                      <a:schemeClr val="bg1"/>
                    </a:solidFill>
                    <a:latin typeface="Comic Sans MS" panose="030F0702030302020204" pitchFamily="66" charset="0"/>
                    <a:cs typeface="Arial" pitchFamily="34" charset="0"/>
                  </a:rPr>
                  <a:t>imaging</a:t>
                </a:r>
                <a:r>
                  <a:rPr lang="it-IT" dirty="0" smtClean="0">
                    <a:solidFill>
                      <a:schemeClr val="bg1"/>
                    </a:solidFill>
                    <a:latin typeface="Comic Sans MS" panose="030F0702030302020204" pitchFamily="66" charset="0"/>
                    <a:cs typeface="Arial" pitchFamily="34" charset="0"/>
                  </a:rPr>
                  <a:t>: 19F-MRI</a:t>
                </a:r>
                <a:endParaRPr lang="it-IT" dirty="0">
                  <a:solidFill>
                    <a:schemeClr val="bg1"/>
                  </a:solidFill>
                  <a:latin typeface="Comic Sans MS" panose="030F0702030302020204" pitchFamily="66" charset="0"/>
                  <a:cs typeface="Arial" pitchFamily="34" charset="0"/>
                </a:endParaRPr>
              </a:p>
            </p:txBody>
          </p:sp>
          <p:sp>
            <p:nvSpPr>
              <p:cNvPr id="9" name="Rectangle 12"/>
              <p:cNvSpPr/>
              <p:nvPr/>
            </p:nvSpPr>
            <p:spPr bwMode="auto">
              <a:xfrm>
                <a:off x="0" y="44624"/>
                <a:ext cx="1643042" cy="2856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b="1" dirty="0">
                    <a:latin typeface="Comic Sans MS" pitchFamily="66" charset="0"/>
                  </a:rPr>
                  <a:t>5</a:t>
                </a:r>
                <a:r>
                  <a:rPr lang="it-IT" b="1" dirty="0" smtClean="0">
                    <a:latin typeface="Comic Sans MS" pitchFamily="66" charset="0"/>
                  </a:rPr>
                  <a:t>.</a:t>
                </a:r>
                <a:endParaRPr lang="it-IT" b="1" dirty="0">
                  <a:latin typeface="Comic Sans MS" pitchFamily="66" charset="0"/>
                </a:endParaRPr>
              </a:p>
            </p:txBody>
          </p:sp>
        </p:grpSp>
      </p:grpSp>
      <p:sp>
        <p:nvSpPr>
          <p:cNvPr id="12" name="Rettangolo 11"/>
          <p:cNvSpPr/>
          <p:nvPr/>
        </p:nvSpPr>
        <p:spPr>
          <a:xfrm>
            <a:off x="1354345" y="3588590"/>
            <a:ext cx="6159261" cy="19840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p:cNvSpPr txBox="1"/>
          <p:nvPr/>
        </p:nvSpPr>
        <p:spPr>
          <a:xfrm>
            <a:off x="2123091" y="3786997"/>
            <a:ext cx="4056992" cy="2031325"/>
          </a:xfrm>
          <a:prstGeom prst="rect">
            <a:avLst/>
          </a:prstGeom>
          <a:solidFill>
            <a:srgbClr val="FF0000"/>
          </a:solidFill>
        </p:spPr>
        <p:txBody>
          <a:bodyPr wrap="square" rtlCol="0">
            <a:spAutoFit/>
          </a:bodyPr>
          <a:lstStyle/>
          <a:p>
            <a:r>
              <a:rPr lang="it-IT" dirty="0" smtClean="0"/>
              <a:t>19F-MRI</a:t>
            </a:r>
          </a:p>
          <a:p>
            <a:endParaRPr lang="it-IT" dirty="0"/>
          </a:p>
          <a:p>
            <a:pPr algn="ctr"/>
            <a:r>
              <a:rPr lang="it-IT" dirty="0" smtClean="0"/>
              <a:t>19F sensibilità </a:t>
            </a:r>
            <a:r>
              <a:rPr lang="it-IT" dirty="0" smtClean="0">
                <a:sym typeface="Symbol" panose="05050102010706020507" pitchFamily="18" charset="2"/>
              </a:rPr>
              <a:t> 1H </a:t>
            </a:r>
          </a:p>
          <a:p>
            <a:pPr algn="ctr"/>
            <a:r>
              <a:rPr lang="it-IT" dirty="0" smtClean="0">
                <a:sym typeface="Symbol" panose="05050102010706020507" pitchFamily="18" charset="2"/>
              </a:rPr>
              <a:t>Spin =1/2</a:t>
            </a:r>
            <a:endParaRPr lang="it-IT" dirty="0">
              <a:sym typeface="Symbol" panose="05050102010706020507" pitchFamily="18" charset="2"/>
            </a:endParaRPr>
          </a:p>
          <a:p>
            <a:pPr algn="ctr"/>
            <a:r>
              <a:rPr lang="it-IT" dirty="0" smtClean="0">
                <a:sym typeface="Symbol" panose="05050102010706020507" pitchFamily="18" charset="2"/>
              </a:rPr>
              <a:t>Assenza di segnale di fondo</a:t>
            </a:r>
            <a:endParaRPr lang="it-IT" dirty="0">
              <a:sym typeface="Symbol" panose="05050102010706020507" pitchFamily="18" charset="2"/>
            </a:endParaRPr>
          </a:p>
          <a:p>
            <a:pPr algn="ctr"/>
            <a:r>
              <a:rPr lang="it-IT" dirty="0" smtClean="0">
                <a:sym typeface="Symbol" panose="05050102010706020507" pitchFamily="18" charset="2"/>
              </a:rPr>
              <a:t>100% abbondanza isotopica</a:t>
            </a:r>
          </a:p>
          <a:p>
            <a:pPr algn="ctr"/>
            <a:endParaRPr lang="it-IT" dirty="0" smtClean="0">
              <a:sym typeface="Symbol" panose="05050102010706020507" pitchFamily="18" charset="2"/>
            </a:endParaRPr>
          </a:p>
        </p:txBody>
      </p:sp>
    </p:spTree>
    <p:extLst>
      <p:ext uri="{BB962C8B-B14F-4D97-AF65-F5344CB8AC3E}">
        <p14:creationId xmlns:p14="http://schemas.microsoft.com/office/powerpoint/2010/main" val="16406043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3"/>
          <p:cNvGrpSpPr/>
          <p:nvPr/>
        </p:nvGrpSpPr>
        <p:grpSpPr>
          <a:xfrm>
            <a:off x="0" y="44624"/>
            <a:ext cx="9144000" cy="6768731"/>
            <a:chOff x="0" y="44624"/>
            <a:chExt cx="9144000" cy="6768731"/>
          </a:xfrm>
        </p:grpSpPr>
        <p:grpSp>
          <p:nvGrpSpPr>
            <p:cNvPr id="5" name="Gruppo 3"/>
            <p:cNvGrpSpPr/>
            <p:nvPr/>
          </p:nvGrpSpPr>
          <p:grpSpPr>
            <a:xfrm>
              <a:off x="0" y="6545480"/>
              <a:ext cx="9144000" cy="267875"/>
              <a:chOff x="0" y="6545480"/>
              <a:chExt cx="9144000" cy="267875"/>
            </a:xfrm>
          </p:grpSpPr>
          <p:sp>
            <p:nvSpPr>
              <p:cNvPr id="9" name="Rectangle 36"/>
              <p:cNvSpPr/>
              <p:nvPr/>
            </p:nvSpPr>
            <p:spPr>
              <a:xfrm>
                <a:off x="0" y="6545480"/>
                <a:ext cx="1643042" cy="2678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ctangle 37"/>
              <p:cNvSpPr/>
              <p:nvPr/>
            </p:nvSpPr>
            <p:spPr>
              <a:xfrm>
                <a:off x="1714480" y="6545480"/>
                <a:ext cx="7429520" cy="26787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6" name="Gruppo 5"/>
            <p:cNvGrpSpPr/>
            <p:nvPr/>
          </p:nvGrpSpPr>
          <p:grpSpPr>
            <a:xfrm>
              <a:off x="0" y="44624"/>
              <a:ext cx="9144000" cy="285628"/>
              <a:chOff x="0" y="44624"/>
              <a:chExt cx="9144000" cy="285628"/>
            </a:xfrm>
          </p:grpSpPr>
          <p:sp>
            <p:nvSpPr>
              <p:cNvPr id="7" name="Rectangle 13"/>
              <p:cNvSpPr/>
              <p:nvPr/>
            </p:nvSpPr>
            <p:spPr bwMode="auto">
              <a:xfrm>
                <a:off x="1714500" y="44624"/>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it-IT" dirty="0" err="1" smtClean="0">
                    <a:solidFill>
                      <a:schemeClr val="bg1"/>
                    </a:solidFill>
                    <a:latin typeface="Comic Sans MS" panose="030F0702030302020204" pitchFamily="66" charset="0"/>
                    <a:cs typeface="Arial" pitchFamily="34" charset="0"/>
                  </a:rPr>
                  <a:t>Molecular</a:t>
                </a:r>
                <a:r>
                  <a:rPr lang="it-IT" dirty="0" smtClean="0">
                    <a:solidFill>
                      <a:schemeClr val="bg1"/>
                    </a:solidFill>
                    <a:latin typeface="Comic Sans MS" panose="030F0702030302020204" pitchFamily="66" charset="0"/>
                    <a:cs typeface="Arial" pitchFamily="34" charset="0"/>
                  </a:rPr>
                  <a:t> </a:t>
                </a:r>
                <a:r>
                  <a:rPr lang="it-IT" dirty="0" err="1" smtClean="0">
                    <a:solidFill>
                      <a:schemeClr val="bg1"/>
                    </a:solidFill>
                    <a:latin typeface="Comic Sans MS" panose="030F0702030302020204" pitchFamily="66" charset="0"/>
                    <a:cs typeface="Arial" pitchFamily="34" charset="0"/>
                  </a:rPr>
                  <a:t>imaging</a:t>
                </a:r>
                <a:endParaRPr lang="it-IT" dirty="0">
                  <a:solidFill>
                    <a:schemeClr val="bg1"/>
                  </a:solidFill>
                  <a:latin typeface="Comic Sans MS" panose="030F0702030302020204" pitchFamily="66" charset="0"/>
                  <a:cs typeface="Arial" pitchFamily="34" charset="0"/>
                </a:endParaRPr>
              </a:p>
            </p:txBody>
          </p:sp>
          <p:sp>
            <p:nvSpPr>
              <p:cNvPr id="8" name="Rectangle 12"/>
              <p:cNvSpPr/>
              <p:nvPr/>
            </p:nvSpPr>
            <p:spPr bwMode="auto">
              <a:xfrm>
                <a:off x="0" y="44624"/>
                <a:ext cx="1643042" cy="2856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b="1" dirty="0">
                    <a:latin typeface="Comic Sans MS" pitchFamily="66" charset="0"/>
                  </a:rPr>
                  <a:t>5</a:t>
                </a:r>
                <a:r>
                  <a:rPr lang="it-IT" b="1" dirty="0" smtClean="0">
                    <a:latin typeface="Comic Sans MS" pitchFamily="66" charset="0"/>
                  </a:rPr>
                  <a:t>.</a:t>
                </a:r>
                <a:endParaRPr lang="it-IT" b="1" dirty="0">
                  <a:latin typeface="Comic Sans MS" pitchFamily="66" charset="0"/>
                </a:endParaRPr>
              </a:p>
            </p:txBody>
          </p:sp>
        </p:grpSp>
      </p:grpSp>
      <p:pic>
        <p:nvPicPr>
          <p:cNvPr id="12" name="Immagine 11"/>
          <p:cNvPicPr>
            <a:picLocks noChangeAspect="1"/>
          </p:cNvPicPr>
          <p:nvPr/>
        </p:nvPicPr>
        <p:blipFill>
          <a:blip r:embed="rId2"/>
          <a:stretch>
            <a:fillRect/>
          </a:stretch>
        </p:blipFill>
        <p:spPr>
          <a:xfrm>
            <a:off x="4130154" y="960121"/>
            <a:ext cx="4877212" cy="4597982"/>
          </a:xfrm>
          <a:prstGeom prst="rect">
            <a:avLst/>
          </a:prstGeom>
        </p:spPr>
      </p:pic>
      <p:pic>
        <p:nvPicPr>
          <p:cNvPr id="13" name="Immagine 12"/>
          <p:cNvPicPr>
            <a:picLocks noChangeAspect="1"/>
          </p:cNvPicPr>
          <p:nvPr/>
        </p:nvPicPr>
        <p:blipFill>
          <a:blip r:embed="rId3"/>
          <a:stretch>
            <a:fillRect/>
          </a:stretch>
        </p:blipFill>
        <p:spPr>
          <a:xfrm>
            <a:off x="730469" y="2350939"/>
            <a:ext cx="3352800" cy="2362200"/>
          </a:xfrm>
          <a:prstGeom prst="rect">
            <a:avLst/>
          </a:prstGeom>
        </p:spPr>
      </p:pic>
      <p:pic>
        <p:nvPicPr>
          <p:cNvPr id="14" name="Immagine 13"/>
          <p:cNvPicPr>
            <a:picLocks noChangeAspect="1"/>
          </p:cNvPicPr>
          <p:nvPr/>
        </p:nvPicPr>
        <p:blipFill>
          <a:blip r:embed="rId4"/>
          <a:stretch>
            <a:fillRect/>
          </a:stretch>
        </p:blipFill>
        <p:spPr>
          <a:xfrm>
            <a:off x="653499" y="4855553"/>
            <a:ext cx="3506740" cy="1405098"/>
          </a:xfrm>
          <a:prstGeom prst="rect">
            <a:avLst/>
          </a:prstGeom>
        </p:spPr>
      </p:pic>
      <p:pic>
        <p:nvPicPr>
          <p:cNvPr id="2" name="Immagin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1072" y="422357"/>
            <a:ext cx="2466975" cy="1857375"/>
          </a:xfrm>
          <a:prstGeom prst="rect">
            <a:avLst/>
          </a:prstGeom>
        </p:spPr>
      </p:pic>
    </p:spTree>
    <p:extLst>
      <p:ext uri="{BB962C8B-B14F-4D97-AF65-F5344CB8AC3E}">
        <p14:creationId xmlns:p14="http://schemas.microsoft.com/office/powerpoint/2010/main" val="37323434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1527776" y="711090"/>
            <a:ext cx="6067425" cy="5772150"/>
          </a:xfrm>
          <a:prstGeom prst="rect">
            <a:avLst/>
          </a:prstGeom>
        </p:spPr>
      </p:pic>
      <p:grpSp>
        <p:nvGrpSpPr>
          <p:cNvPr id="5" name="Gruppo 4"/>
          <p:cNvGrpSpPr/>
          <p:nvPr/>
        </p:nvGrpSpPr>
        <p:grpSpPr>
          <a:xfrm>
            <a:off x="0" y="44624"/>
            <a:ext cx="9144000" cy="6768731"/>
            <a:chOff x="0" y="44624"/>
            <a:chExt cx="9144000" cy="6768731"/>
          </a:xfrm>
        </p:grpSpPr>
        <p:grpSp>
          <p:nvGrpSpPr>
            <p:cNvPr id="6" name="Gruppo 3"/>
            <p:cNvGrpSpPr/>
            <p:nvPr/>
          </p:nvGrpSpPr>
          <p:grpSpPr>
            <a:xfrm>
              <a:off x="0" y="6545480"/>
              <a:ext cx="9144000" cy="267875"/>
              <a:chOff x="0" y="6545480"/>
              <a:chExt cx="9144000" cy="267875"/>
            </a:xfrm>
          </p:grpSpPr>
          <p:sp>
            <p:nvSpPr>
              <p:cNvPr id="10" name="Rectangle 36"/>
              <p:cNvSpPr/>
              <p:nvPr/>
            </p:nvSpPr>
            <p:spPr>
              <a:xfrm>
                <a:off x="0" y="6545480"/>
                <a:ext cx="1643042" cy="2678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ctangle 37"/>
              <p:cNvSpPr/>
              <p:nvPr/>
            </p:nvSpPr>
            <p:spPr>
              <a:xfrm>
                <a:off x="1714480" y="6545480"/>
                <a:ext cx="7429520" cy="26787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t>P. Porcari, S. Capuani et al. </a:t>
                </a:r>
                <a:r>
                  <a:rPr lang="it-IT" sz="1400" dirty="0" err="1" smtClean="0"/>
                  <a:t>Phys</a:t>
                </a:r>
                <a:r>
                  <a:rPr lang="it-IT" sz="1400" dirty="0" smtClean="0"/>
                  <a:t> </a:t>
                </a:r>
                <a:r>
                  <a:rPr lang="it-IT" sz="1400" dirty="0" err="1" smtClean="0"/>
                  <a:t>Med</a:t>
                </a:r>
                <a:r>
                  <a:rPr lang="it-IT" sz="1400" dirty="0" smtClean="0"/>
                  <a:t> </a:t>
                </a:r>
                <a:r>
                  <a:rPr lang="it-IT" sz="1400" dirty="0" err="1" smtClean="0"/>
                  <a:t>Biol</a:t>
                </a:r>
                <a:r>
                  <a:rPr lang="it-IT" sz="1400" dirty="0" smtClean="0"/>
                  <a:t> 2008</a:t>
                </a:r>
                <a:endParaRPr lang="it-IT" sz="1400" dirty="0"/>
              </a:p>
            </p:txBody>
          </p:sp>
        </p:grpSp>
        <p:grpSp>
          <p:nvGrpSpPr>
            <p:cNvPr id="7" name="Gruppo 6"/>
            <p:cNvGrpSpPr/>
            <p:nvPr/>
          </p:nvGrpSpPr>
          <p:grpSpPr>
            <a:xfrm>
              <a:off x="0" y="44624"/>
              <a:ext cx="9144000" cy="285628"/>
              <a:chOff x="0" y="44624"/>
              <a:chExt cx="9144000" cy="285628"/>
            </a:xfrm>
          </p:grpSpPr>
          <p:sp>
            <p:nvSpPr>
              <p:cNvPr id="8" name="Rectangle 13"/>
              <p:cNvSpPr/>
              <p:nvPr/>
            </p:nvSpPr>
            <p:spPr bwMode="auto">
              <a:xfrm>
                <a:off x="1714500" y="44624"/>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it-IT" dirty="0" err="1" smtClean="0">
                    <a:solidFill>
                      <a:schemeClr val="bg1"/>
                    </a:solidFill>
                    <a:latin typeface="Comic Sans MS" panose="030F0702030302020204" pitchFamily="66" charset="0"/>
                    <a:cs typeface="Arial" pitchFamily="34" charset="0"/>
                  </a:rPr>
                  <a:t>Molecular</a:t>
                </a:r>
                <a:r>
                  <a:rPr lang="it-IT" dirty="0" smtClean="0">
                    <a:solidFill>
                      <a:schemeClr val="bg1"/>
                    </a:solidFill>
                    <a:latin typeface="Comic Sans MS" panose="030F0702030302020204" pitchFamily="66" charset="0"/>
                    <a:cs typeface="Arial" pitchFamily="34" charset="0"/>
                  </a:rPr>
                  <a:t> </a:t>
                </a:r>
                <a:r>
                  <a:rPr lang="it-IT" dirty="0" err="1" smtClean="0">
                    <a:solidFill>
                      <a:schemeClr val="bg1"/>
                    </a:solidFill>
                    <a:latin typeface="Comic Sans MS" panose="030F0702030302020204" pitchFamily="66" charset="0"/>
                    <a:cs typeface="Arial" pitchFamily="34" charset="0"/>
                  </a:rPr>
                  <a:t>imaging</a:t>
                </a:r>
                <a:endParaRPr lang="it-IT" dirty="0">
                  <a:solidFill>
                    <a:schemeClr val="bg1"/>
                  </a:solidFill>
                  <a:latin typeface="Comic Sans MS" panose="030F0702030302020204" pitchFamily="66" charset="0"/>
                  <a:cs typeface="Arial" pitchFamily="34" charset="0"/>
                </a:endParaRPr>
              </a:p>
            </p:txBody>
          </p:sp>
          <p:sp>
            <p:nvSpPr>
              <p:cNvPr id="9" name="Rectangle 12"/>
              <p:cNvSpPr/>
              <p:nvPr/>
            </p:nvSpPr>
            <p:spPr bwMode="auto">
              <a:xfrm>
                <a:off x="0" y="44624"/>
                <a:ext cx="1643042" cy="2856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b="1" dirty="0">
                    <a:latin typeface="Comic Sans MS" pitchFamily="66" charset="0"/>
                  </a:rPr>
                  <a:t>5</a:t>
                </a:r>
                <a:r>
                  <a:rPr lang="it-IT" b="1" dirty="0" smtClean="0">
                    <a:latin typeface="Comic Sans MS" pitchFamily="66" charset="0"/>
                  </a:rPr>
                  <a:t>.</a:t>
                </a:r>
                <a:endParaRPr lang="it-IT" b="1" dirty="0">
                  <a:latin typeface="Comic Sans MS" pitchFamily="66" charset="0"/>
                </a:endParaRPr>
              </a:p>
            </p:txBody>
          </p:sp>
        </p:grpSp>
      </p:grpSp>
    </p:spTree>
    <p:extLst>
      <p:ext uri="{BB962C8B-B14F-4D97-AF65-F5344CB8AC3E}">
        <p14:creationId xmlns:p14="http://schemas.microsoft.com/office/powerpoint/2010/main" val="31055938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905522" y="1154097"/>
            <a:ext cx="7528264" cy="1200329"/>
          </a:xfrm>
          <a:prstGeom prst="rect">
            <a:avLst/>
          </a:prstGeom>
          <a:noFill/>
        </p:spPr>
        <p:txBody>
          <a:bodyPr wrap="square" rtlCol="0">
            <a:spAutoFit/>
          </a:bodyPr>
          <a:lstStyle/>
          <a:p>
            <a:r>
              <a:rPr lang="it-IT" dirty="0" smtClean="0"/>
              <a:t>Le molteplici e numerose potenzialità di questo campo sono: diagnosi </a:t>
            </a:r>
            <a:r>
              <a:rPr lang="it-IT" dirty="0" err="1" smtClean="0"/>
              <a:t>piu’</a:t>
            </a:r>
            <a:r>
              <a:rPr lang="it-IT" dirty="0" smtClean="0"/>
              <a:t> «precisa» di malattie come il cancro e malattie neurologiche e cardiovascolari. Questa tecnica contribuisce anche a migliorare il trattamento di questi disturbi ottimizzando i test pre-clinici e clinici di nuovi farmaci</a:t>
            </a:r>
            <a:endParaRPr lang="it-IT" dirty="0"/>
          </a:p>
        </p:txBody>
      </p:sp>
      <p:sp>
        <p:nvSpPr>
          <p:cNvPr id="5" name="CasellaDiTesto 4"/>
          <p:cNvSpPr txBox="1"/>
          <p:nvPr/>
        </p:nvSpPr>
        <p:spPr>
          <a:xfrm>
            <a:off x="834501" y="2920755"/>
            <a:ext cx="4829453" cy="2585323"/>
          </a:xfrm>
          <a:prstGeom prst="rect">
            <a:avLst/>
          </a:prstGeom>
          <a:noFill/>
        </p:spPr>
        <p:txBody>
          <a:bodyPr wrap="square" rtlCol="0">
            <a:spAutoFit/>
          </a:bodyPr>
          <a:lstStyle/>
          <a:p>
            <a:r>
              <a:rPr lang="it-IT" dirty="0" smtClean="0"/>
              <a:t>Tecniche:</a:t>
            </a:r>
          </a:p>
          <a:p>
            <a:r>
              <a:rPr lang="en-US" sz="1600" b="1" dirty="0" smtClean="0">
                <a:solidFill>
                  <a:srgbClr val="0000FF"/>
                </a:solidFill>
              </a:rPr>
              <a:t>Single photon emission computed tomography (SPECT)</a:t>
            </a:r>
          </a:p>
          <a:p>
            <a:endParaRPr lang="it-IT" sz="1600" b="1" dirty="0" smtClean="0">
              <a:solidFill>
                <a:srgbClr val="0000FF"/>
              </a:solidFill>
            </a:endParaRPr>
          </a:p>
          <a:p>
            <a:r>
              <a:rPr lang="it-IT" sz="1600" b="1" dirty="0" smtClean="0">
                <a:solidFill>
                  <a:srgbClr val="0000FF"/>
                </a:solidFill>
              </a:rPr>
              <a:t>Optical </a:t>
            </a:r>
            <a:r>
              <a:rPr lang="it-IT" sz="1600" b="1" dirty="0" err="1" smtClean="0">
                <a:solidFill>
                  <a:srgbClr val="0000FF"/>
                </a:solidFill>
              </a:rPr>
              <a:t>imaging</a:t>
            </a:r>
            <a:r>
              <a:rPr lang="it-IT" sz="1600" b="1" dirty="0" smtClean="0">
                <a:solidFill>
                  <a:srgbClr val="0000FF"/>
                </a:solidFill>
              </a:rPr>
              <a:t> </a:t>
            </a:r>
          </a:p>
          <a:p>
            <a:r>
              <a:rPr lang="it-IT" sz="1600" dirty="0" smtClean="0">
                <a:solidFill>
                  <a:srgbClr val="0000FF"/>
                </a:solidFill>
              </a:rPr>
              <a:t>(</a:t>
            </a:r>
            <a:r>
              <a:rPr lang="it-IT" sz="1600" dirty="0" err="1" smtClean="0">
                <a:solidFill>
                  <a:srgbClr val="0000FF"/>
                </a:solidFill>
              </a:rPr>
              <a:t>fluorescence</a:t>
            </a:r>
            <a:r>
              <a:rPr lang="it-IT" sz="1600" dirty="0" smtClean="0">
                <a:solidFill>
                  <a:srgbClr val="0000FF"/>
                </a:solidFill>
              </a:rPr>
              <a:t>, </a:t>
            </a:r>
            <a:r>
              <a:rPr lang="it-IT" sz="1600" dirty="0" err="1" smtClean="0">
                <a:solidFill>
                  <a:srgbClr val="0000FF"/>
                </a:solidFill>
              </a:rPr>
              <a:t>bioluminescence</a:t>
            </a:r>
            <a:r>
              <a:rPr lang="it-IT" sz="1600" dirty="0" smtClean="0">
                <a:solidFill>
                  <a:srgbClr val="0000FF"/>
                </a:solidFill>
              </a:rPr>
              <a:t>, </a:t>
            </a:r>
            <a:r>
              <a:rPr lang="it-IT" sz="1600" dirty="0" err="1" smtClean="0">
                <a:solidFill>
                  <a:srgbClr val="0000FF"/>
                </a:solidFill>
              </a:rPr>
              <a:t>near</a:t>
            </a:r>
            <a:r>
              <a:rPr lang="it-IT" sz="1600" dirty="0" smtClean="0">
                <a:solidFill>
                  <a:srgbClr val="0000FF"/>
                </a:solidFill>
              </a:rPr>
              <a:t> </a:t>
            </a:r>
            <a:r>
              <a:rPr lang="it-IT" sz="1600" dirty="0" err="1" smtClean="0">
                <a:solidFill>
                  <a:srgbClr val="0000FF"/>
                </a:solidFill>
              </a:rPr>
              <a:t>infrared</a:t>
            </a:r>
            <a:r>
              <a:rPr lang="it-IT" sz="1600" dirty="0" smtClean="0">
                <a:solidFill>
                  <a:srgbClr val="0000FF"/>
                </a:solidFill>
              </a:rPr>
              <a:t> </a:t>
            </a:r>
            <a:r>
              <a:rPr lang="it-IT" sz="1600" dirty="0" err="1" smtClean="0">
                <a:solidFill>
                  <a:srgbClr val="0000FF"/>
                </a:solidFill>
              </a:rPr>
              <a:t>imaging</a:t>
            </a:r>
            <a:r>
              <a:rPr lang="it-IT" sz="1600" dirty="0" smtClean="0">
                <a:solidFill>
                  <a:srgbClr val="0000FF"/>
                </a:solidFill>
              </a:rPr>
              <a:t>)</a:t>
            </a:r>
          </a:p>
          <a:p>
            <a:endParaRPr lang="en-US" sz="1600" b="1" dirty="0" smtClean="0">
              <a:solidFill>
                <a:srgbClr val="0000FF"/>
              </a:solidFill>
            </a:endParaRPr>
          </a:p>
          <a:p>
            <a:r>
              <a:rPr lang="it-IT" sz="1600" b="1" dirty="0" err="1">
                <a:solidFill>
                  <a:srgbClr val="0000FF"/>
                </a:solidFill>
              </a:rPr>
              <a:t>Positron</a:t>
            </a:r>
            <a:r>
              <a:rPr lang="it-IT" sz="1600" b="1" dirty="0">
                <a:solidFill>
                  <a:srgbClr val="0000FF"/>
                </a:solidFill>
              </a:rPr>
              <a:t> </a:t>
            </a:r>
            <a:r>
              <a:rPr lang="it-IT" sz="1600" b="1" dirty="0" err="1">
                <a:solidFill>
                  <a:srgbClr val="0000FF"/>
                </a:solidFill>
              </a:rPr>
              <a:t>emission</a:t>
            </a:r>
            <a:r>
              <a:rPr lang="it-IT" sz="1600" b="1" dirty="0">
                <a:solidFill>
                  <a:srgbClr val="0000FF"/>
                </a:solidFill>
              </a:rPr>
              <a:t> </a:t>
            </a:r>
            <a:r>
              <a:rPr lang="it-IT" sz="1600" b="1" dirty="0" err="1" smtClean="0">
                <a:solidFill>
                  <a:srgbClr val="0000FF"/>
                </a:solidFill>
              </a:rPr>
              <a:t>tomography</a:t>
            </a:r>
            <a:r>
              <a:rPr lang="it-IT" sz="1600" b="1" dirty="0" smtClean="0">
                <a:solidFill>
                  <a:srgbClr val="0000FF"/>
                </a:solidFill>
              </a:rPr>
              <a:t> (</a:t>
            </a:r>
            <a:r>
              <a:rPr lang="en-US" sz="1600" b="1" dirty="0" smtClean="0">
                <a:solidFill>
                  <a:srgbClr val="0000FF"/>
                </a:solidFill>
              </a:rPr>
              <a:t>PET)</a:t>
            </a:r>
            <a:r>
              <a:rPr lang="it-IT" sz="1600" dirty="0" smtClean="0">
                <a:solidFill>
                  <a:srgbClr val="0000FF"/>
                </a:solidFill>
              </a:rPr>
              <a:t> </a:t>
            </a:r>
          </a:p>
          <a:p>
            <a:endParaRPr lang="it-IT" sz="1600" b="1" dirty="0">
              <a:solidFill>
                <a:srgbClr val="0000FF"/>
              </a:solidFill>
            </a:endParaRPr>
          </a:p>
          <a:p>
            <a:r>
              <a:rPr lang="it-IT" sz="1600" b="1" dirty="0" err="1" smtClean="0">
                <a:solidFill>
                  <a:srgbClr val="0000FF"/>
                </a:solidFill>
              </a:rPr>
              <a:t>Magnetic</a:t>
            </a:r>
            <a:r>
              <a:rPr lang="it-IT" sz="1600" b="1" dirty="0" smtClean="0">
                <a:solidFill>
                  <a:srgbClr val="0000FF"/>
                </a:solidFill>
              </a:rPr>
              <a:t> </a:t>
            </a:r>
            <a:r>
              <a:rPr lang="it-IT" sz="1600" b="1" dirty="0" err="1" smtClean="0">
                <a:solidFill>
                  <a:srgbClr val="0000FF"/>
                </a:solidFill>
              </a:rPr>
              <a:t>resonance</a:t>
            </a:r>
            <a:r>
              <a:rPr lang="it-IT" sz="1600" b="1" dirty="0" smtClean="0">
                <a:solidFill>
                  <a:srgbClr val="0000FF"/>
                </a:solidFill>
              </a:rPr>
              <a:t> </a:t>
            </a:r>
            <a:r>
              <a:rPr lang="it-IT" sz="1600" b="1" dirty="0" err="1" smtClean="0">
                <a:solidFill>
                  <a:srgbClr val="0000FF"/>
                </a:solidFill>
              </a:rPr>
              <a:t>imaging</a:t>
            </a:r>
            <a:r>
              <a:rPr lang="it-IT" sz="1600" b="1" dirty="0" smtClean="0">
                <a:solidFill>
                  <a:srgbClr val="0000FF"/>
                </a:solidFill>
              </a:rPr>
              <a:t> (MRI)</a:t>
            </a:r>
          </a:p>
          <a:p>
            <a:endParaRPr lang="it-IT" sz="1600" dirty="0" smtClean="0">
              <a:solidFill>
                <a:srgbClr val="0000FF"/>
              </a:solidFill>
            </a:endParaRPr>
          </a:p>
        </p:txBody>
      </p:sp>
      <p:sp>
        <p:nvSpPr>
          <p:cNvPr id="6" name="CasellaDiTesto 5"/>
          <p:cNvSpPr txBox="1"/>
          <p:nvPr/>
        </p:nvSpPr>
        <p:spPr>
          <a:xfrm>
            <a:off x="6143347" y="2920755"/>
            <a:ext cx="2290439" cy="3293209"/>
          </a:xfrm>
          <a:prstGeom prst="rect">
            <a:avLst/>
          </a:prstGeom>
          <a:noFill/>
        </p:spPr>
        <p:txBody>
          <a:bodyPr wrap="square" rtlCol="0">
            <a:spAutoFit/>
          </a:bodyPr>
          <a:lstStyle/>
          <a:p>
            <a:r>
              <a:rPr lang="it-IT" sz="1600" dirty="0" smtClean="0"/>
              <a:t>             </a:t>
            </a:r>
            <a:r>
              <a:rPr lang="it-IT" sz="1600" dirty="0" smtClean="0">
                <a:solidFill>
                  <a:srgbClr val="0000FF"/>
                </a:solidFill>
              </a:rPr>
              <a:t>SPECT</a:t>
            </a:r>
          </a:p>
          <a:p>
            <a:r>
              <a:rPr lang="it-IT" sz="1600" dirty="0" smtClean="0"/>
              <a:t>I radioisotopi hanno emivite relativamente lunghe (poche ore o pochi giorni) che li rendono facili da produrre e relativamente economici. SPECT significativamente più economico rispetto a PET o MRI. Tuttavia manca di buona risoluzione spaziale o temporale. </a:t>
            </a:r>
          </a:p>
        </p:txBody>
      </p:sp>
      <p:grpSp>
        <p:nvGrpSpPr>
          <p:cNvPr id="7" name="Gruppo 6"/>
          <p:cNvGrpSpPr/>
          <p:nvPr/>
        </p:nvGrpSpPr>
        <p:grpSpPr>
          <a:xfrm>
            <a:off x="0" y="44624"/>
            <a:ext cx="9144000" cy="6768731"/>
            <a:chOff x="0" y="44624"/>
            <a:chExt cx="9144000" cy="6768731"/>
          </a:xfrm>
        </p:grpSpPr>
        <p:grpSp>
          <p:nvGrpSpPr>
            <p:cNvPr id="8" name="Gruppo 3"/>
            <p:cNvGrpSpPr/>
            <p:nvPr/>
          </p:nvGrpSpPr>
          <p:grpSpPr>
            <a:xfrm>
              <a:off x="0" y="6545480"/>
              <a:ext cx="9144000" cy="267875"/>
              <a:chOff x="0" y="6545480"/>
              <a:chExt cx="9144000" cy="267875"/>
            </a:xfrm>
          </p:grpSpPr>
          <p:sp>
            <p:nvSpPr>
              <p:cNvPr id="12" name="Rectangle 36"/>
              <p:cNvSpPr/>
              <p:nvPr/>
            </p:nvSpPr>
            <p:spPr>
              <a:xfrm>
                <a:off x="0" y="6545480"/>
                <a:ext cx="1643042" cy="2678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ctangle 37"/>
              <p:cNvSpPr/>
              <p:nvPr/>
            </p:nvSpPr>
            <p:spPr>
              <a:xfrm>
                <a:off x="1714480" y="6545480"/>
                <a:ext cx="7429520" cy="26787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9" name="Gruppo 8"/>
            <p:cNvGrpSpPr/>
            <p:nvPr/>
          </p:nvGrpSpPr>
          <p:grpSpPr>
            <a:xfrm>
              <a:off x="0" y="44624"/>
              <a:ext cx="9144000" cy="285628"/>
              <a:chOff x="0" y="44624"/>
              <a:chExt cx="9144000" cy="285628"/>
            </a:xfrm>
          </p:grpSpPr>
          <p:sp>
            <p:nvSpPr>
              <p:cNvPr id="10" name="Rectangle 13"/>
              <p:cNvSpPr/>
              <p:nvPr/>
            </p:nvSpPr>
            <p:spPr bwMode="auto">
              <a:xfrm>
                <a:off x="1714500" y="44624"/>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it-IT" dirty="0" err="1" smtClean="0">
                    <a:solidFill>
                      <a:schemeClr val="bg1"/>
                    </a:solidFill>
                    <a:latin typeface="Comic Sans MS" panose="030F0702030302020204" pitchFamily="66" charset="0"/>
                    <a:cs typeface="Arial" pitchFamily="34" charset="0"/>
                  </a:rPr>
                  <a:t>Molecular</a:t>
                </a:r>
                <a:r>
                  <a:rPr lang="it-IT" dirty="0" smtClean="0">
                    <a:solidFill>
                      <a:schemeClr val="bg1"/>
                    </a:solidFill>
                    <a:latin typeface="Comic Sans MS" panose="030F0702030302020204" pitchFamily="66" charset="0"/>
                    <a:cs typeface="Arial" pitchFamily="34" charset="0"/>
                  </a:rPr>
                  <a:t> </a:t>
                </a:r>
                <a:r>
                  <a:rPr lang="it-IT" dirty="0" err="1" smtClean="0">
                    <a:solidFill>
                      <a:schemeClr val="bg1"/>
                    </a:solidFill>
                    <a:latin typeface="Comic Sans MS" panose="030F0702030302020204" pitchFamily="66" charset="0"/>
                    <a:cs typeface="Arial" pitchFamily="34" charset="0"/>
                  </a:rPr>
                  <a:t>imaging</a:t>
                </a:r>
                <a:endParaRPr lang="it-IT" dirty="0">
                  <a:solidFill>
                    <a:schemeClr val="bg1"/>
                  </a:solidFill>
                  <a:latin typeface="Comic Sans MS" panose="030F0702030302020204" pitchFamily="66" charset="0"/>
                  <a:cs typeface="Arial" pitchFamily="34" charset="0"/>
                </a:endParaRPr>
              </a:p>
            </p:txBody>
          </p:sp>
          <p:sp>
            <p:nvSpPr>
              <p:cNvPr id="11" name="Rectangle 12"/>
              <p:cNvSpPr/>
              <p:nvPr/>
            </p:nvSpPr>
            <p:spPr bwMode="auto">
              <a:xfrm>
                <a:off x="0" y="44624"/>
                <a:ext cx="1643042" cy="2856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b="1" dirty="0">
                    <a:latin typeface="Comic Sans MS" pitchFamily="66" charset="0"/>
                  </a:rPr>
                  <a:t>5</a:t>
                </a:r>
                <a:r>
                  <a:rPr lang="it-IT" b="1" dirty="0" smtClean="0">
                    <a:latin typeface="Comic Sans MS" pitchFamily="66" charset="0"/>
                  </a:rPr>
                  <a:t>.</a:t>
                </a:r>
                <a:endParaRPr lang="it-IT" b="1" dirty="0">
                  <a:latin typeface="Comic Sans MS" pitchFamily="66" charset="0"/>
                </a:endParaRPr>
              </a:p>
            </p:txBody>
          </p:sp>
        </p:grpSp>
      </p:grpSp>
      <p:sp>
        <p:nvSpPr>
          <p:cNvPr id="14" name="CasellaDiTesto 13"/>
          <p:cNvSpPr txBox="1"/>
          <p:nvPr/>
        </p:nvSpPr>
        <p:spPr>
          <a:xfrm>
            <a:off x="6143347" y="2920755"/>
            <a:ext cx="2476870" cy="2954655"/>
          </a:xfrm>
          <a:prstGeom prst="rect">
            <a:avLst/>
          </a:prstGeom>
          <a:noFill/>
        </p:spPr>
        <p:txBody>
          <a:bodyPr wrap="square" rtlCol="0">
            <a:spAutoFit/>
          </a:bodyPr>
          <a:lstStyle/>
          <a:p>
            <a:r>
              <a:rPr lang="it-IT" sz="1600" dirty="0" smtClean="0">
                <a:solidFill>
                  <a:srgbClr val="0000FF"/>
                </a:solidFill>
              </a:rPr>
              <a:t>    Optical </a:t>
            </a:r>
            <a:r>
              <a:rPr lang="it-IT" sz="1600" dirty="0" err="1" smtClean="0">
                <a:solidFill>
                  <a:srgbClr val="0000FF"/>
                </a:solidFill>
              </a:rPr>
              <a:t>imaging</a:t>
            </a:r>
            <a:r>
              <a:rPr lang="it-IT" sz="1600" dirty="0" smtClean="0">
                <a:solidFill>
                  <a:srgbClr val="0000FF"/>
                </a:solidFill>
              </a:rPr>
              <a:t> </a:t>
            </a:r>
          </a:p>
          <a:p>
            <a:r>
              <a:rPr lang="it-IT" sz="1400" dirty="0" err="1" smtClean="0"/>
              <a:t>Fluorofori</a:t>
            </a:r>
            <a:r>
              <a:rPr lang="it-IT" sz="1400" dirty="0" smtClean="0"/>
              <a:t>. </a:t>
            </a:r>
          </a:p>
          <a:p>
            <a:r>
              <a:rPr lang="it-IT" sz="1400" dirty="0" smtClean="0"/>
              <a:t>Mancanza di profondità di penetrazione (solo pochi mm) Poiché il coefficiente di assorbimento del tessuto è considerevolmente inferiore nella regione dell'infrarosso vicino (NIR) (700-900 nm), la luce può penetrare più profondamente, fino a profondità di qualche centimetro</a:t>
            </a:r>
            <a:endParaRPr lang="it-IT" sz="1400" dirty="0"/>
          </a:p>
        </p:txBody>
      </p:sp>
      <p:sp>
        <p:nvSpPr>
          <p:cNvPr id="15" name="CasellaDiTesto 14"/>
          <p:cNvSpPr txBox="1"/>
          <p:nvPr/>
        </p:nvSpPr>
        <p:spPr>
          <a:xfrm>
            <a:off x="5812548" y="2349638"/>
            <a:ext cx="2952036" cy="3970318"/>
          </a:xfrm>
          <a:prstGeom prst="rect">
            <a:avLst/>
          </a:prstGeom>
          <a:noFill/>
        </p:spPr>
        <p:txBody>
          <a:bodyPr wrap="square" rtlCol="0">
            <a:spAutoFit/>
          </a:bodyPr>
          <a:lstStyle/>
          <a:p>
            <a:r>
              <a:rPr lang="it-IT" sz="1400" dirty="0" smtClean="0"/>
              <a:t>                       </a:t>
            </a:r>
            <a:r>
              <a:rPr lang="it-IT" sz="1600" dirty="0" smtClean="0">
                <a:solidFill>
                  <a:srgbClr val="0000FF"/>
                </a:solidFill>
              </a:rPr>
              <a:t>PET</a:t>
            </a:r>
          </a:p>
          <a:p>
            <a:r>
              <a:rPr lang="it-IT" sz="1400" dirty="0" smtClean="0"/>
              <a:t>Una molecola è etichettata con un isotopo emettitore di positroni. I positroni si annichilano con elettroni vicini, emettendo due fotoni. Questi fotoni vengono quindi rilevati dallo scanner, che può stimare la densità di annichilazione di positroni in un'area specifica quindi  può essere misurata in </a:t>
            </a:r>
            <a:r>
              <a:rPr lang="it-IT" sz="1400" dirty="0" smtClean="0"/>
              <a:t>quell'area </a:t>
            </a:r>
            <a:r>
              <a:rPr lang="it-IT" sz="1400" dirty="0" smtClean="0"/>
              <a:t>la densità della molecola originale.  Isotopo </a:t>
            </a:r>
            <a:r>
              <a:rPr lang="it-IT" sz="1400" dirty="0" err="1" smtClean="0"/>
              <a:t>piu’</a:t>
            </a:r>
            <a:r>
              <a:rPr lang="it-IT" sz="1400" dirty="0" smtClean="0"/>
              <a:t> usato 18F . Uno dei principali svantaggi del PET è che le sonde hanno un'emivita misurata in ore, costringendo il ciclotrone ad essere sul posto. </a:t>
            </a:r>
          </a:p>
          <a:p>
            <a:r>
              <a:rPr lang="it-IT" sz="1400" dirty="0" smtClean="0"/>
              <a:t>Vantaggi: la sua sensibilità.</a:t>
            </a:r>
          </a:p>
          <a:p>
            <a:r>
              <a:rPr lang="it-IT" sz="1400" dirty="0"/>
              <a:t>P</a:t>
            </a:r>
            <a:r>
              <a:rPr lang="it-IT" sz="1400" dirty="0" smtClean="0"/>
              <a:t>uò rilevare concentrazioni comprese tra 10</a:t>
            </a:r>
            <a:r>
              <a:rPr lang="it-IT" sz="1400" baseline="30000" dirty="0" smtClean="0"/>
              <a:t>-11</a:t>
            </a:r>
            <a:r>
              <a:rPr lang="it-IT" sz="1400" dirty="0" smtClean="0"/>
              <a:t> </a:t>
            </a:r>
            <a:r>
              <a:rPr lang="it-IT" sz="1400" dirty="0" err="1" smtClean="0"/>
              <a:t>mol</a:t>
            </a:r>
            <a:r>
              <a:rPr lang="it-IT" sz="1400" dirty="0" smtClean="0"/>
              <a:t> / L e 10</a:t>
            </a:r>
            <a:r>
              <a:rPr lang="it-IT" sz="1400" baseline="30000" dirty="0" smtClean="0"/>
              <a:t>-12</a:t>
            </a:r>
            <a:r>
              <a:rPr lang="it-IT" sz="1400" dirty="0" smtClean="0"/>
              <a:t> </a:t>
            </a:r>
            <a:r>
              <a:rPr lang="it-IT" sz="1400" dirty="0" err="1" smtClean="0"/>
              <a:t>mol</a:t>
            </a:r>
            <a:r>
              <a:rPr lang="it-IT" sz="1400" dirty="0" smtClean="0"/>
              <a:t> / L.</a:t>
            </a:r>
            <a:endParaRPr lang="it-IT" sz="1400" dirty="0"/>
          </a:p>
        </p:txBody>
      </p:sp>
      <p:sp>
        <p:nvSpPr>
          <p:cNvPr id="16" name="CasellaDiTesto 15"/>
          <p:cNvSpPr txBox="1"/>
          <p:nvPr/>
        </p:nvSpPr>
        <p:spPr>
          <a:xfrm>
            <a:off x="5814873" y="2699607"/>
            <a:ext cx="2805344" cy="2954655"/>
          </a:xfrm>
          <a:prstGeom prst="rect">
            <a:avLst/>
          </a:prstGeom>
          <a:noFill/>
        </p:spPr>
        <p:txBody>
          <a:bodyPr wrap="square" rtlCol="0">
            <a:spAutoFit/>
          </a:bodyPr>
          <a:lstStyle/>
          <a:p>
            <a:r>
              <a:rPr lang="it-IT" b="1" dirty="0" smtClean="0">
                <a:solidFill>
                  <a:srgbClr val="0000FF"/>
                </a:solidFill>
              </a:rPr>
              <a:t>                  </a:t>
            </a:r>
            <a:r>
              <a:rPr lang="it-IT" dirty="0" smtClean="0">
                <a:solidFill>
                  <a:srgbClr val="0000FF"/>
                </a:solidFill>
              </a:rPr>
              <a:t>MRI</a:t>
            </a:r>
          </a:p>
          <a:p>
            <a:r>
              <a:rPr lang="it-IT" sz="1400" dirty="0"/>
              <a:t>M</a:t>
            </a:r>
            <a:r>
              <a:rPr lang="it-IT" sz="1400" dirty="0" smtClean="0"/>
              <a:t>ezzi di contrasto ad alta </a:t>
            </a:r>
            <a:r>
              <a:rPr lang="it-IT" sz="1400" dirty="0" err="1" smtClean="0"/>
              <a:t>relassività</a:t>
            </a:r>
            <a:r>
              <a:rPr lang="it-IT" sz="1400" dirty="0"/>
              <a:t> </a:t>
            </a:r>
            <a:r>
              <a:rPr lang="it-IT" sz="1400" dirty="0" smtClean="0"/>
              <a:t>(sostanze paramagnetiche, ferromagnetiche) oppure marcata con 19F </a:t>
            </a:r>
          </a:p>
          <a:p>
            <a:r>
              <a:rPr lang="it-IT" sz="1400" dirty="0" smtClean="0"/>
              <a:t>Vantaggio: risoluzione spaziale molto elevata ed alto contrasto nei tessuti molli. Non utilizza radiazioni ionizzanti.</a:t>
            </a:r>
          </a:p>
          <a:p>
            <a:r>
              <a:rPr lang="it-IT" sz="1400" dirty="0" smtClean="0"/>
              <a:t>Svantaggi: ha una sensibilità di circa 10</a:t>
            </a:r>
            <a:r>
              <a:rPr lang="it-IT" sz="1400" baseline="30000" dirty="0" smtClean="0"/>
              <a:t>-3</a:t>
            </a:r>
            <a:r>
              <a:rPr lang="it-IT" sz="1400" dirty="0" smtClean="0"/>
              <a:t> </a:t>
            </a:r>
            <a:r>
              <a:rPr lang="it-IT" sz="1400" dirty="0" err="1" smtClean="0"/>
              <a:t>mol</a:t>
            </a:r>
            <a:r>
              <a:rPr lang="it-IT" sz="1400" dirty="0" smtClean="0"/>
              <a:t> / L a 10</a:t>
            </a:r>
            <a:r>
              <a:rPr lang="it-IT" sz="1400" baseline="30000" dirty="0" smtClean="0"/>
              <a:t>-5</a:t>
            </a:r>
            <a:r>
              <a:rPr lang="it-IT" sz="1400" dirty="0" smtClean="0"/>
              <a:t> </a:t>
            </a:r>
            <a:r>
              <a:rPr lang="it-IT" sz="1400" dirty="0" err="1" smtClean="0"/>
              <a:t>mol</a:t>
            </a:r>
            <a:r>
              <a:rPr lang="it-IT" sz="1400" dirty="0" smtClean="0"/>
              <a:t> / L che, rispetto ad altri tipi di </a:t>
            </a:r>
            <a:r>
              <a:rPr lang="it-IT" sz="1400" dirty="0" err="1" smtClean="0"/>
              <a:t>imaging</a:t>
            </a:r>
            <a:r>
              <a:rPr lang="it-IT" sz="1400" dirty="0" smtClean="0"/>
              <a:t>, può essere molto limitante.</a:t>
            </a:r>
            <a:endParaRPr lang="it-IT" sz="1400" dirty="0"/>
          </a:p>
        </p:txBody>
      </p:sp>
    </p:spTree>
    <p:extLst>
      <p:ext uri="{BB962C8B-B14F-4D97-AF65-F5344CB8AC3E}">
        <p14:creationId xmlns:p14="http://schemas.microsoft.com/office/powerpoint/2010/main" val="1983633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1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up)">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4" grpId="0"/>
      <p:bldP spid="14" grpId="1"/>
      <p:bldP spid="15" grpId="0"/>
      <p:bldP spid="15" grpId="1"/>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1530075" y="1169109"/>
            <a:ext cx="5705475" cy="3514725"/>
          </a:xfrm>
          <a:prstGeom prst="rect">
            <a:avLst/>
          </a:prstGeom>
        </p:spPr>
      </p:pic>
      <p:sp>
        <p:nvSpPr>
          <p:cNvPr id="5" name="CasellaDiTesto 4"/>
          <p:cNvSpPr txBox="1"/>
          <p:nvPr/>
        </p:nvSpPr>
        <p:spPr>
          <a:xfrm>
            <a:off x="2028497" y="726037"/>
            <a:ext cx="4876800" cy="369332"/>
          </a:xfrm>
          <a:prstGeom prst="rect">
            <a:avLst/>
          </a:prstGeom>
          <a:noFill/>
        </p:spPr>
        <p:txBody>
          <a:bodyPr wrap="square" rtlCol="0">
            <a:spAutoFit/>
          </a:bodyPr>
          <a:lstStyle/>
          <a:p>
            <a:r>
              <a:rPr lang="it-IT" dirty="0" smtClean="0">
                <a:solidFill>
                  <a:srgbClr val="FF0000"/>
                </a:solidFill>
              </a:rPr>
              <a:t>19F-MRI @ 7T           C=</a:t>
            </a:r>
            <a:r>
              <a:rPr lang="it-IT" dirty="0" err="1" smtClean="0">
                <a:solidFill>
                  <a:srgbClr val="FF0000"/>
                </a:solidFill>
              </a:rPr>
              <a:t>mM</a:t>
            </a:r>
            <a:r>
              <a:rPr lang="it-IT" dirty="0" smtClean="0">
                <a:solidFill>
                  <a:srgbClr val="FF0000"/>
                </a:solidFill>
              </a:rPr>
              <a:t>       N(19F)=1               </a:t>
            </a:r>
            <a:endParaRPr lang="it-IT" dirty="0">
              <a:solidFill>
                <a:srgbClr val="FF0000"/>
              </a:solidFill>
            </a:endParaRPr>
          </a:p>
        </p:txBody>
      </p:sp>
      <p:grpSp>
        <p:nvGrpSpPr>
          <p:cNvPr id="6" name="Gruppo 5"/>
          <p:cNvGrpSpPr/>
          <p:nvPr/>
        </p:nvGrpSpPr>
        <p:grpSpPr>
          <a:xfrm>
            <a:off x="0" y="44624"/>
            <a:ext cx="9144000" cy="6768731"/>
            <a:chOff x="0" y="44624"/>
            <a:chExt cx="9144000" cy="6768731"/>
          </a:xfrm>
        </p:grpSpPr>
        <p:grpSp>
          <p:nvGrpSpPr>
            <p:cNvPr id="7" name="Gruppo 3"/>
            <p:cNvGrpSpPr/>
            <p:nvPr/>
          </p:nvGrpSpPr>
          <p:grpSpPr>
            <a:xfrm>
              <a:off x="0" y="6545480"/>
              <a:ext cx="9144000" cy="267875"/>
              <a:chOff x="0" y="6545480"/>
              <a:chExt cx="9144000" cy="267875"/>
            </a:xfrm>
          </p:grpSpPr>
          <p:sp>
            <p:nvSpPr>
              <p:cNvPr id="11" name="Rectangle 36"/>
              <p:cNvSpPr/>
              <p:nvPr/>
            </p:nvSpPr>
            <p:spPr>
              <a:xfrm>
                <a:off x="0" y="6545480"/>
                <a:ext cx="1643042" cy="2678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ctangle 37"/>
              <p:cNvSpPr/>
              <p:nvPr/>
            </p:nvSpPr>
            <p:spPr>
              <a:xfrm>
                <a:off x="1714480" y="6545480"/>
                <a:ext cx="7429520" cy="26787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8" name="Gruppo 7"/>
            <p:cNvGrpSpPr/>
            <p:nvPr/>
          </p:nvGrpSpPr>
          <p:grpSpPr>
            <a:xfrm>
              <a:off x="0" y="44624"/>
              <a:ext cx="9144000" cy="285628"/>
              <a:chOff x="0" y="44624"/>
              <a:chExt cx="9144000" cy="285628"/>
            </a:xfrm>
          </p:grpSpPr>
          <p:sp>
            <p:nvSpPr>
              <p:cNvPr id="9" name="Rectangle 13"/>
              <p:cNvSpPr/>
              <p:nvPr/>
            </p:nvSpPr>
            <p:spPr bwMode="auto">
              <a:xfrm>
                <a:off x="1714500" y="44624"/>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it-IT" dirty="0" err="1" smtClean="0">
                    <a:solidFill>
                      <a:schemeClr val="bg1"/>
                    </a:solidFill>
                    <a:latin typeface="Comic Sans MS" panose="030F0702030302020204" pitchFamily="66" charset="0"/>
                    <a:cs typeface="Arial" pitchFamily="34" charset="0"/>
                  </a:rPr>
                  <a:t>Molecular</a:t>
                </a:r>
                <a:r>
                  <a:rPr lang="it-IT" dirty="0" smtClean="0">
                    <a:solidFill>
                      <a:schemeClr val="bg1"/>
                    </a:solidFill>
                    <a:latin typeface="Comic Sans MS" panose="030F0702030302020204" pitchFamily="66" charset="0"/>
                    <a:cs typeface="Arial" pitchFamily="34" charset="0"/>
                  </a:rPr>
                  <a:t> </a:t>
                </a:r>
                <a:r>
                  <a:rPr lang="it-IT" dirty="0" err="1" smtClean="0">
                    <a:solidFill>
                      <a:schemeClr val="bg1"/>
                    </a:solidFill>
                    <a:latin typeface="Comic Sans MS" panose="030F0702030302020204" pitchFamily="66" charset="0"/>
                    <a:cs typeface="Arial" pitchFamily="34" charset="0"/>
                  </a:rPr>
                  <a:t>imaging</a:t>
                </a:r>
                <a:endParaRPr lang="it-IT" dirty="0">
                  <a:solidFill>
                    <a:schemeClr val="bg1"/>
                  </a:solidFill>
                  <a:latin typeface="Comic Sans MS" panose="030F0702030302020204" pitchFamily="66" charset="0"/>
                  <a:cs typeface="Arial" pitchFamily="34" charset="0"/>
                </a:endParaRPr>
              </a:p>
            </p:txBody>
          </p:sp>
          <p:sp>
            <p:nvSpPr>
              <p:cNvPr id="10" name="Rectangle 12"/>
              <p:cNvSpPr/>
              <p:nvPr/>
            </p:nvSpPr>
            <p:spPr bwMode="auto">
              <a:xfrm>
                <a:off x="0" y="44624"/>
                <a:ext cx="1643042" cy="2856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b="1" dirty="0">
                    <a:latin typeface="Comic Sans MS" pitchFamily="66" charset="0"/>
                  </a:rPr>
                  <a:t>5</a:t>
                </a:r>
                <a:r>
                  <a:rPr lang="it-IT" b="1" dirty="0" smtClean="0">
                    <a:latin typeface="Comic Sans MS" pitchFamily="66" charset="0"/>
                  </a:rPr>
                  <a:t>.</a:t>
                </a:r>
                <a:endParaRPr lang="it-IT" b="1" dirty="0">
                  <a:latin typeface="Comic Sans MS" pitchFamily="66" charset="0"/>
                </a:endParaRPr>
              </a:p>
            </p:txBody>
          </p:sp>
        </p:grpSp>
      </p:grpSp>
      <p:pic>
        <p:nvPicPr>
          <p:cNvPr id="16" name="Immagine 15"/>
          <p:cNvPicPr>
            <a:picLocks noChangeAspect="1"/>
          </p:cNvPicPr>
          <p:nvPr/>
        </p:nvPicPr>
        <p:blipFill>
          <a:blip r:embed="rId3"/>
          <a:stretch>
            <a:fillRect/>
          </a:stretch>
        </p:blipFill>
        <p:spPr>
          <a:xfrm>
            <a:off x="642609" y="4757574"/>
            <a:ext cx="3381375" cy="1504950"/>
          </a:xfrm>
          <a:prstGeom prst="rect">
            <a:avLst/>
          </a:prstGeom>
        </p:spPr>
      </p:pic>
    </p:spTree>
    <p:extLst>
      <p:ext uri="{BB962C8B-B14F-4D97-AF65-F5344CB8AC3E}">
        <p14:creationId xmlns:p14="http://schemas.microsoft.com/office/powerpoint/2010/main" val="9243353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374716" y="487737"/>
            <a:ext cx="5174746" cy="3575868"/>
          </a:xfrm>
          <a:prstGeom prst="rect">
            <a:avLst/>
          </a:prstGeom>
        </p:spPr>
      </p:pic>
      <p:sp>
        <p:nvSpPr>
          <p:cNvPr id="5" name="Rettangolo 4"/>
          <p:cNvSpPr/>
          <p:nvPr/>
        </p:nvSpPr>
        <p:spPr>
          <a:xfrm>
            <a:off x="5015883" y="6241002"/>
            <a:ext cx="3583927" cy="281231"/>
          </a:xfrm>
          <a:prstGeom prst="rect">
            <a:avLst/>
          </a:prstGeom>
        </p:spPr>
        <p:txBody>
          <a:bodyPr wrap="square">
            <a:spAutoFit/>
          </a:bodyPr>
          <a:lstStyle/>
          <a:p>
            <a:pPr>
              <a:lnSpc>
                <a:spcPct val="107000"/>
              </a:lnSpc>
              <a:spcAft>
                <a:spcPts val="800"/>
              </a:spcAft>
            </a:pPr>
            <a:r>
              <a:rPr lang="en-US" sz="1200" dirty="0" err="1" smtClean="0">
                <a:effectLst/>
                <a:latin typeface="Calibri" panose="020F0502020204030204" pitchFamily="34" charset="0"/>
                <a:ea typeface="Calibri" panose="020F0502020204030204" pitchFamily="34" charset="0"/>
                <a:cs typeface="Times New Roman" panose="02020603050405020304" pitchFamily="18" charset="0"/>
              </a:rPr>
              <a:t>Inorg</a:t>
            </a: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 Chem., 2017, 56 (3), pp 1546–1557</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7" name="Gruppo 6"/>
          <p:cNvGrpSpPr/>
          <p:nvPr/>
        </p:nvGrpSpPr>
        <p:grpSpPr>
          <a:xfrm>
            <a:off x="0" y="44624"/>
            <a:ext cx="9144000" cy="6768731"/>
            <a:chOff x="0" y="44624"/>
            <a:chExt cx="9144000" cy="6768731"/>
          </a:xfrm>
        </p:grpSpPr>
        <p:grpSp>
          <p:nvGrpSpPr>
            <p:cNvPr id="8" name="Gruppo 3"/>
            <p:cNvGrpSpPr/>
            <p:nvPr/>
          </p:nvGrpSpPr>
          <p:grpSpPr>
            <a:xfrm>
              <a:off x="0" y="6545480"/>
              <a:ext cx="9144000" cy="267875"/>
              <a:chOff x="0" y="6545480"/>
              <a:chExt cx="9144000" cy="267875"/>
            </a:xfrm>
          </p:grpSpPr>
          <p:sp>
            <p:nvSpPr>
              <p:cNvPr id="12" name="Rectangle 36"/>
              <p:cNvSpPr/>
              <p:nvPr/>
            </p:nvSpPr>
            <p:spPr>
              <a:xfrm>
                <a:off x="0" y="6545480"/>
                <a:ext cx="1643042" cy="2678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ctangle 37"/>
              <p:cNvSpPr/>
              <p:nvPr/>
            </p:nvSpPr>
            <p:spPr>
              <a:xfrm>
                <a:off x="1714480" y="6545480"/>
                <a:ext cx="7429520" cy="26787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9" name="Gruppo 8"/>
            <p:cNvGrpSpPr/>
            <p:nvPr/>
          </p:nvGrpSpPr>
          <p:grpSpPr>
            <a:xfrm>
              <a:off x="0" y="44624"/>
              <a:ext cx="9144000" cy="285628"/>
              <a:chOff x="0" y="44624"/>
              <a:chExt cx="9144000" cy="285628"/>
            </a:xfrm>
          </p:grpSpPr>
          <p:sp>
            <p:nvSpPr>
              <p:cNvPr id="10" name="Rectangle 13"/>
              <p:cNvSpPr/>
              <p:nvPr/>
            </p:nvSpPr>
            <p:spPr bwMode="auto">
              <a:xfrm>
                <a:off x="1714500" y="44624"/>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it-IT" dirty="0" err="1" smtClean="0">
                    <a:solidFill>
                      <a:schemeClr val="bg1"/>
                    </a:solidFill>
                    <a:latin typeface="Comic Sans MS" panose="030F0702030302020204" pitchFamily="66" charset="0"/>
                    <a:cs typeface="Arial" pitchFamily="34" charset="0"/>
                  </a:rPr>
                  <a:t>Molecular</a:t>
                </a:r>
                <a:r>
                  <a:rPr lang="it-IT" dirty="0" smtClean="0">
                    <a:solidFill>
                      <a:schemeClr val="bg1"/>
                    </a:solidFill>
                    <a:latin typeface="Comic Sans MS" panose="030F0702030302020204" pitchFamily="66" charset="0"/>
                    <a:cs typeface="Arial" pitchFamily="34" charset="0"/>
                  </a:rPr>
                  <a:t> </a:t>
                </a:r>
                <a:r>
                  <a:rPr lang="it-IT" dirty="0" err="1" smtClean="0">
                    <a:solidFill>
                      <a:schemeClr val="bg1"/>
                    </a:solidFill>
                    <a:latin typeface="Comic Sans MS" panose="030F0702030302020204" pitchFamily="66" charset="0"/>
                    <a:cs typeface="Arial" pitchFamily="34" charset="0"/>
                  </a:rPr>
                  <a:t>imaging</a:t>
                </a:r>
                <a:endParaRPr lang="it-IT" dirty="0">
                  <a:solidFill>
                    <a:schemeClr val="bg1"/>
                  </a:solidFill>
                  <a:latin typeface="Comic Sans MS" panose="030F0702030302020204" pitchFamily="66" charset="0"/>
                  <a:cs typeface="Arial" pitchFamily="34" charset="0"/>
                </a:endParaRPr>
              </a:p>
            </p:txBody>
          </p:sp>
          <p:sp>
            <p:nvSpPr>
              <p:cNvPr id="11" name="Rectangle 12"/>
              <p:cNvSpPr/>
              <p:nvPr/>
            </p:nvSpPr>
            <p:spPr bwMode="auto">
              <a:xfrm>
                <a:off x="0" y="44624"/>
                <a:ext cx="1643042" cy="2856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b="1" dirty="0">
                    <a:latin typeface="Comic Sans MS" pitchFamily="66" charset="0"/>
                  </a:rPr>
                  <a:t>5</a:t>
                </a:r>
                <a:r>
                  <a:rPr lang="it-IT" b="1" dirty="0" smtClean="0">
                    <a:latin typeface="Comic Sans MS" pitchFamily="66" charset="0"/>
                  </a:rPr>
                  <a:t>.</a:t>
                </a:r>
                <a:endParaRPr lang="it-IT" b="1" dirty="0">
                  <a:latin typeface="Comic Sans MS" pitchFamily="66" charset="0"/>
                </a:endParaRPr>
              </a:p>
            </p:txBody>
          </p:sp>
        </p:grpSp>
      </p:grpSp>
      <p:pic>
        <p:nvPicPr>
          <p:cNvPr id="15" name="Immagine 14"/>
          <p:cNvPicPr>
            <a:picLocks noChangeAspect="1"/>
          </p:cNvPicPr>
          <p:nvPr/>
        </p:nvPicPr>
        <p:blipFill>
          <a:blip r:embed="rId3"/>
          <a:stretch>
            <a:fillRect/>
          </a:stretch>
        </p:blipFill>
        <p:spPr>
          <a:xfrm>
            <a:off x="4529959" y="3900191"/>
            <a:ext cx="3939243" cy="2280614"/>
          </a:xfrm>
          <a:prstGeom prst="rect">
            <a:avLst/>
          </a:prstGeom>
        </p:spPr>
      </p:pic>
      <p:sp>
        <p:nvSpPr>
          <p:cNvPr id="16" name="CasellaDiTesto 15"/>
          <p:cNvSpPr txBox="1"/>
          <p:nvPr/>
        </p:nvSpPr>
        <p:spPr>
          <a:xfrm>
            <a:off x="7252138" y="3720662"/>
            <a:ext cx="1217064" cy="369332"/>
          </a:xfrm>
          <a:prstGeom prst="rect">
            <a:avLst/>
          </a:prstGeom>
          <a:noFill/>
        </p:spPr>
        <p:txBody>
          <a:bodyPr wrap="square" rtlCol="0">
            <a:spAutoFit/>
          </a:bodyPr>
          <a:lstStyle/>
          <a:p>
            <a:r>
              <a:rPr lang="it-IT" dirty="0" smtClean="0"/>
              <a:t>TR&gt; T1</a:t>
            </a:r>
            <a:endParaRPr lang="it-IT" dirty="0"/>
          </a:p>
        </p:txBody>
      </p:sp>
    </p:spTree>
    <p:extLst>
      <p:ext uri="{BB962C8B-B14F-4D97-AF65-F5344CB8AC3E}">
        <p14:creationId xmlns:p14="http://schemas.microsoft.com/office/powerpoint/2010/main" val="34274125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1986251" y="1348740"/>
            <a:ext cx="4997431" cy="3107646"/>
          </a:xfrm>
          <a:prstGeom prst="rect">
            <a:avLst/>
          </a:prstGeom>
        </p:spPr>
      </p:pic>
      <p:sp>
        <p:nvSpPr>
          <p:cNvPr id="5" name="Rettangolo 4"/>
          <p:cNvSpPr/>
          <p:nvPr/>
        </p:nvSpPr>
        <p:spPr>
          <a:xfrm>
            <a:off x="4666594" y="4782207"/>
            <a:ext cx="3799490" cy="577209"/>
          </a:xfrm>
          <a:prstGeom prst="rect">
            <a:avLst/>
          </a:prstGeom>
        </p:spPr>
        <p:txBody>
          <a:bodyPr wrap="square">
            <a:spAutoFit/>
          </a:bodyPr>
          <a:lstStyle/>
          <a:p>
            <a:pPr>
              <a:lnSpc>
                <a:spcPct val="107000"/>
              </a:lnSpc>
              <a:spcAft>
                <a:spcPts val="800"/>
              </a:spcAft>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DOI: 10.1021/acs.inorgchem.6b02631</a:t>
            </a:r>
            <a:endParaRPr lang="it-IT" sz="1200"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err="1" smtClean="0">
                <a:effectLst/>
                <a:latin typeface="Calibri" panose="020F0502020204030204" pitchFamily="34" charset="0"/>
                <a:ea typeface="Calibri" panose="020F0502020204030204" pitchFamily="34" charset="0"/>
                <a:cs typeface="Times New Roman" panose="02020603050405020304" pitchFamily="18" charset="0"/>
              </a:rPr>
              <a:t>Inorg</a:t>
            </a: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 Chem.</a:t>
            </a:r>
            <a:endParaRPr lang="it-IT" sz="1200" dirty="0"/>
          </a:p>
        </p:txBody>
      </p:sp>
      <p:grpSp>
        <p:nvGrpSpPr>
          <p:cNvPr id="6" name="Gruppo 5"/>
          <p:cNvGrpSpPr/>
          <p:nvPr/>
        </p:nvGrpSpPr>
        <p:grpSpPr>
          <a:xfrm>
            <a:off x="0" y="44624"/>
            <a:ext cx="9144000" cy="6768731"/>
            <a:chOff x="0" y="44624"/>
            <a:chExt cx="9144000" cy="6768731"/>
          </a:xfrm>
        </p:grpSpPr>
        <p:grpSp>
          <p:nvGrpSpPr>
            <p:cNvPr id="7" name="Gruppo 3"/>
            <p:cNvGrpSpPr/>
            <p:nvPr/>
          </p:nvGrpSpPr>
          <p:grpSpPr>
            <a:xfrm>
              <a:off x="0" y="6545480"/>
              <a:ext cx="9144000" cy="267875"/>
              <a:chOff x="0" y="6545480"/>
              <a:chExt cx="9144000" cy="267875"/>
            </a:xfrm>
          </p:grpSpPr>
          <p:sp>
            <p:nvSpPr>
              <p:cNvPr id="11" name="Rectangle 36"/>
              <p:cNvSpPr/>
              <p:nvPr/>
            </p:nvSpPr>
            <p:spPr>
              <a:xfrm>
                <a:off x="0" y="6545480"/>
                <a:ext cx="1643042" cy="2678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ctangle 37"/>
              <p:cNvSpPr/>
              <p:nvPr/>
            </p:nvSpPr>
            <p:spPr>
              <a:xfrm>
                <a:off x="1714480" y="6545480"/>
                <a:ext cx="7429520" cy="26787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8" name="Gruppo 7"/>
            <p:cNvGrpSpPr/>
            <p:nvPr/>
          </p:nvGrpSpPr>
          <p:grpSpPr>
            <a:xfrm>
              <a:off x="0" y="44624"/>
              <a:ext cx="9144000" cy="285628"/>
              <a:chOff x="0" y="44624"/>
              <a:chExt cx="9144000" cy="285628"/>
            </a:xfrm>
          </p:grpSpPr>
          <p:sp>
            <p:nvSpPr>
              <p:cNvPr id="9" name="Rectangle 13"/>
              <p:cNvSpPr/>
              <p:nvPr/>
            </p:nvSpPr>
            <p:spPr bwMode="auto">
              <a:xfrm>
                <a:off x="1714500" y="44624"/>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it-IT" dirty="0" err="1" smtClean="0">
                    <a:solidFill>
                      <a:schemeClr val="bg1"/>
                    </a:solidFill>
                    <a:latin typeface="Comic Sans MS" panose="030F0702030302020204" pitchFamily="66" charset="0"/>
                    <a:cs typeface="Arial" pitchFamily="34" charset="0"/>
                  </a:rPr>
                  <a:t>Molecular</a:t>
                </a:r>
                <a:r>
                  <a:rPr lang="it-IT" dirty="0" smtClean="0">
                    <a:solidFill>
                      <a:schemeClr val="bg1"/>
                    </a:solidFill>
                    <a:latin typeface="Comic Sans MS" panose="030F0702030302020204" pitchFamily="66" charset="0"/>
                    <a:cs typeface="Arial" pitchFamily="34" charset="0"/>
                  </a:rPr>
                  <a:t> </a:t>
                </a:r>
                <a:r>
                  <a:rPr lang="it-IT" dirty="0" err="1" smtClean="0">
                    <a:solidFill>
                      <a:schemeClr val="bg1"/>
                    </a:solidFill>
                    <a:latin typeface="Comic Sans MS" panose="030F0702030302020204" pitchFamily="66" charset="0"/>
                    <a:cs typeface="Arial" pitchFamily="34" charset="0"/>
                  </a:rPr>
                  <a:t>imaging</a:t>
                </a:r>
                <a:endParaRPr lang="it-IT" dirty="0">
                  <a:solidFill>
                    <a:schemeClr val="bg1"/>
                  </a:solidFill>
                  <a:latin typeface="Comic Sans MS" panose="030F0702030302020204" pitchFamily="66" charset="0"/>
                  <a:cs typeface="Arial" pitchFamily="34" charset="0"/>
                </a:endParaRPr>
              </a:p>
            </p:txBody>
          </p:sp>
          <p:sp>
            <p:nvSpPr>
              <p:cNvPr id="10" name="Rectangle 12"/>
              <p:cNvSpPr/>
              <p:nvPr/>
            </p:nvSpPr>
            <p:spPr bwMode="auto">
              <a:xfrm>
                <a:off x="0" y="44624"/>
                <a:ext cx="1643042" cy="2856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b="1" dirty="0">
                    <a:latin typeface="Comic Sans MS" pitchFamily="66" charset="0"/>
                  </a:rPr>
                  <a:t>5</a:t>
                </a:r>
                <a:r>
                  <a:rPr lang="it-IT" b="1" dirty="0" smtClean="0">
                    <a:latin typeface="Comic Sans MS" pitchFamily="66" charset="0"/>
                  </a:rPr>
                  <a:t>.</a:t>
                </a:r>
                <a:endParaRPr lang="it-IT" b="1" dirty="0">
                  <a:latin typeface="Comic Sans MS" pitchFamily="66" charset="0"/>
                </a:endParaRPr>
              </a:p>
            </p:txBody>
          </p:sp>
        </p:grpSp>
      </p:grpSp>
      <p:sp>
        <p:nvSpPr>
          <p:cNvPr id="2" name="Ovale 1"/>
          <p:cNvSpPr/>
          <p:nvPr/>
        </p:nvSpPr>
        <p:spPr>
          <a:xfrm>
            <a:off x="5132070" y="3257550"/>
            <a:ext cx="628650" cy="3385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3240022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4977442" y="743883"/>
            <a:ext cx="3804709" cy="1689260"/>
          </a:xfrm>
          <a:prstGeom prst="rect">
            <a:avLst/>
          </a:prstGeom>
        </p:spPr>
      </p:pic>
      <p:pic>
        <p:nvPicPr>
          <p:cNvPr id="6" name="Immagine 5"/>
          <p:cNvPicPr>
            <a:picLocks noChangeAspect="1"/>
          </p:cNvPicPr>
          <p:nvPr/>
        </p:nvPicPr>
        <p:blipFill>
          <a:blip r:embed="rId3"/>
          <a:stretch>
            <a:fillRect/>
          </a:stretch>
        </p:blipFill>
        <p:spPr>
          <a:xfrm>
            <a:off x="805791" y="572031"/>
            <a:ext cx="3862562" cy="5768384"/>
          </a:xfrm>
          <a:prstGeom prst="rect">
            <a:avLst/>
          </a:prstGeom>
        </p:spPr>
      </p:pic>
      <p:grpSp>
        <p:nvGrpSpPr>
          <p:cNvPr id="7" name="Gruppo 6"/>
          <p:cNvGrpSpPr/>
          <p:nvPr/>
        </p:nvGrpSpPr>
        <p:grpSpPr>
          <a:xfrm>
            <a:off x="0" y="44624"/>
            <a:ext cx="9144000" cy="6768731"/>
            <a:chOff x="0" y="44624"/>
            <a:chExt cx="9144000" cy="6768731"/>
          </a:xfrm>
        </p:grpSpPr>
        <p:grpSp>
          <p:nvGrpSpPr>
            <p:cNvPr id="8" name="Gruppo 3"/>
            <p:cNvGrpSpPr/>
            <p:nvPr/>
          </p:nvGrpSpPr>
          <p:grpSpPr>
            <a:xfrm>
              <a:off x="0" y="6545480"/>
              <a:ext cx="9144000" cy="267875"/>
              <a:chOff x="0" y="6545480"/>
              <a:chExt cx="9144000" cy="267875"/>
            </a:xfrm>
          </p:grpSpPr>
          <p:sp>
            <p:nvSpPr>
              <p:cNvPr id="12" name="Rectangle 36"/>
              <p:cNvSpPr/>
              <p:nvPr/>
            </p:nvSpPr>
            <p:spPr>
              <a:xfrm>
                <a:off x="0" y="6545480"/>
                <a:ext cx="1643042" cy="2678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ctangle 37"/>
              <p:cNvSpPr/>
              <p:nvPr/>
            </p:nvSpPr>
            <p:spPr>
              <a:xfrm>
                <a:off x="1714480" y="6545480"/>
                <a:ext cx="7429520" cy="26787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9" name="Gruppo 8"/>
            <p:cNvGrpSpPr/>
            <p:nvPr/>
          </p:nvGrpSpPr>
          <p:grpSpPr>
            <a:xfrm>
              <a:off x="0" y="44624"/>
              <a:ext cx="9144000" cy="285628"/>
              <a:chOff x="0" y="44624"/>
              <a:chExt cx="9144000" cy="285628"/>
            </a:xfrm>
          </p:grpSpPr>
          <p:sp>
            <p:nvSpPr>
              <p:cNvPr id="10" name="Rectangle 13"/>
              <p:cNvSpPr/>
              <p:nvPr/>
            </p:nvSpPr>
            <p:spPr bwMode="auto">
              <a:xfrm>
                <a:off x="1714500" y="44624"/>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it-IT" dirty="0" err="1" smtClean="0">
                    <a:solidFill>
                      <a:schemeClr val="bg1"/>
                    </a:solidFill>
                    <a:latin typeface="Comic Sans MS" panose="030F0702030302020204" pitchFamily="66" charset="0"/>
                    <a:cs typeface="Arial" pitchFamily="34" charset="0"/>
                  </a:rPr>
                  <a:t>Molecular</a:t>
                </a:r>
                <a:r>
                  <a:rPr lang="it-IT" dirty="0" smtClean="0">
                    <a:solidFill>
                      <a:schemeClr val="bg1"/>
                    </a:solidFill>
                    <a:latin typeface="Comic Sans MS" panose="030F0702030302020204" pitchFamily="66" charset="0"/>
                    <a:cs typeface="Arial" pitchFamily="34" charset="0"/>
                  </a:rPr>
                  <a:t> </a:t>
                </a:r>
                <a:r>
                  <a:rPr lang="it-IT" dirty="0" err="1" smtClean="0">
                    <a:solidFill>
                      <a:schemeClr val="bg1"/>
                    </a:solidFill>
                    <a:latin typeface="Comic Sans MS" panose="030F0702030302020204" pitchFamily="66" charset="0"/>
                    <a:cs typeface="Arial" pitchFamily="34" charset="0"/>
                  </a:rPr>
                  <a:t>imaging</a:t>
                </a:r>
                <a:endParaRPr lang="it-IT" dirty="0">
                  <a:solidFill>
                    <a:schemeClr val="bg1"/>
                  </a:solidFill>
                  <a:latin typeface="Comic Sans MS" panose="030F0702030302020204" pitchFamily="66" charset="0"/>
                  <a:cs typeface="Arial" pitchFamily="34" charset="0"/>
                </a:endParaRPr>
              </a:p>
            </p:txBody>
          </p:sp>
          <p:sp>
            <p:nvSpPr>
              <p:cNvPr id="11" name="Rectangle 12"/>
              <p:cNvSpPr/>
              <p:nvPr/>
            </p:nvSpPr>
            <p:spPr bwMode="auto">
              <a:xfrm>
                <a:off x="0" y="44624"/>
                <a:ext cx="1643042" cy="2856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b="1" dirty="0">
                    <a:latin typeface="Comic Sans MS" pitchFamily="66" charset="0"/>
                  </a:rPr>
                  <a:t>5</a:t>
                </a:r>
                <a:r>
                  <a:rPr lang="it-IT" b="1" dirty="0" smtClean="0">
                    <a:latin typeface="Comic Sans MS" pitchFamily="66" charset="0"/>
                  </a:rPr>
                  <a:t>.</a:t>
                </a:r>
                <a:endParaRPr lang="it-IT" b="1" dirty="0">
                  <a:latin typeface="Comic Sans MS" pitchFamily="66" charset="0"/>
                </a:endParaRPr>
              </a:p>
            </p:txBody>
          </p:sp>
        </p:grpSp>
      </p:grpSp>
      <p:sp>
        <p:nvSpPr>
          <p:cNvPr id="14" name="CasellaDiTesto 13"/>
          <p:cNvSpPr txBox="1"/>
          <p:nvPr/>
        </p:nvSpPr>
        <p:spPr>
          <a:xfrm>
            <a:off x="5234152" y="2795752"/>
            <a:ext cx="3426372" cy="369332"/>
          </a:xfrm>
          <a:prstGeom prst="rect">
            <a:avLst/>
          </a:prstGeom>
          <a:noFill/>
        </p:spPr>
        <p:txBody>
          <a:bodyPr wrap="square" rtlCol="0">
            <a:spAutoFit/>
          </a:bodyPr>
          <a:lstStyle/>
          <a:p>
            <a:r>
              <a:rPr lang="it-IT" dirty="0" smtClean="0"/>
              <a:t>R1=1/T1                  R2=1/T2</a:t>
            </a:r>
            <a:endParaRPr lang="it-IT" dirty="0"/>
          </a:p>
        </p:txBody>
      </p:sp>
      <p:cxnSp>
        <p:nvCxnSpPr>
          <p:cNvPr id="3" name="Connettore 1 2"/>
          <p:cNvCxnSpPr/>
          <p:nvPr/>
        </p:nvCxnSpPr>
        <p:spPr>
          <a:xfrm>
            <a:off x="6702136" y="1381991"/>
            <a:ext cx="1766455" cy="1039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Connettore 1 14"/>
          <p:cNvCxnSpPr/>
          <p:nvPr/>
        </p:nvCxnSpPr>
        <p:spPr>
          <a:xfrm flipV="1">
            <a:off x="5579918" y="1714500"/>
            <a:ext cx="862446" cy="1039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6" name="Immagine 15"/>
          <p:cNvPicPr>
            <a:picLocks noChangeAspect="1"/>
          </p:cNvPicPr>
          <p:nvPr/>
        </p:nvPicPr>
        <p:blipFill>
          <a:blip r:embed="rId4"/>
          <a:stretch>
            <a:fillRect/>
          </a:stretch>
        </p:blipFill>
        <p:spPr>
          <a:xfrm>
            <a:off x="5129212" y="3693307"/>
            <a:ext cx="1171575" cy="1219200"/>
          </a:xfrm>
          <a:prstGeom prst="rect">
            <a:avLst/>
          </a:prstGeom>
        </p:spPr>
      </p:pic>
      <p:pic>
        <p:nvPicPr>
          <p:cNvPr id="17" name="Immagine 16"/>
          <p:cNvPicPr>
            <a:picLocks noChangeAspect="1"/>
          </p:cNvPicPr>
          <p:nvPr/>
        </p:nvPicPr>
        <p:blipFill>
          <a:blip r:embed="rId5"/>
          <a:stretch>
            <a:fillRect/>
          </a:stretch>
        </p:blipFill>
        <p:spPr>
          <a:xfrm>
            <a:off x="6879796" y="3370149"/>
            <a:ext cx="1285875" cy="1552575"/>
          </a:xfrm>
          <a:prstGeom prst="rect">
            <a:avLst/>
          </a:prstGeom>
        </p:spPr>
      </p:pic>
      <p:sp>
        <p:nvSpPr>
          <p:cNvPr id="18" name="CasellaDiTesto 17"/>
          <p:cNvSpPr txBox="1"/>
          <p:nvPr/>
        </p:nvSpPr>
        <p:spPr>
          <a:xfrm>
            <a:off x="5429240" y="5082662"/>
            <a:ext cx="2736431" cy="923330"/>
          </a:xfrm>
          <a:prstGeom prst="rect">
            <a:avLst/>
          </a:prstGeom>
          <a:noFill/>
        </p:spPr>
        <p:txBody>
          <a:bodyPr wrap="square" rtlCol="0">
            <a:spAutoFit/>
          </a:bodyPr>
          <a:lstStyle/>
          <a:p>
            <a:r>
              <a:rPr lang="it-IT" dirty="0" smtClean="0"/>
              <a:t>Simmetria:</a:t>
            </a:r>
          </a:p>
          <a:p>
            <a:r>
              <a:rPr lang="it-IT" dirty="0" smtClean="0"/>
              <a:t>No </a:t>
            </a:r>
            <a:r>
              <a:rPr lang="it-IT" dirty="0" err="1" smtClean="0"/>
              <a:t>chemical</a:t>
            </a:r>
            <a:r>
              <a:rPr lang="it-IT" dirty="0" smtClean="0"/>
              <a:t> </a:t>
            </a:r>
            <a:r>
              <a:rPr lang="it-IT" dirty="0" err="1" smtClean="0"/>
              <a:t>shift</a:t>
            </a:r>
            <a:r>
              <a:rPr lang="it-IT" dirty="0" smtClean="0"/>
              <a:t> </a:t>
            </a:r>
          </a:p>
          <a:p>
            <a:r>
              <a:rPr lang="it-IT" dirty="0" smtClean="0"/>
              <a:t>No J-</a:t>
            </a:r>
            <a:r>
              <a:rPr lang="it-IT" dirty="0" err="1" smtClean="0"/>
              <a:t>coupling</a:t>
            </a:r>
            <a:endParaRPr lang="it-IT" dirty="0"/>
          </a:p>
        </p:txBody>
      </p:sp>
    </p:spTree>
    <p:extLst>
      <p:ext uri="{BB962C8B-B14F-4D97-AF65-F5344CB8AC3E}">
        <p14:creationId xmlns:p14="http://schemas.microsoft.com/office/powerpoint/2010/main" val="799048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674702" y="310024"/>
            <a:ext cx="7776839" cy="4101484"/>
          </a:xfrm>
          <a:prstGeom prst="rect">
            <a:avLst/>
          </a:prstGeom>
        </p:spPr>
      </p:pic>
      <p:pic>
        <p:nvPicPr>
          <p:cNvPr id="6" name="Immagine 5"/>
          <p:cNvPicPr>
            <a:picLocks noChangeAspect="1"/>
          </p:cNvPicPr>
          <p:nvPr/>
        </p:nvPicPr>
        <p:blipFill>
          <a:blip r:embed="rId3"/>
          <a:stretch>
            <a:fillRect/>
          </a:stretch>
        </p:blipFill>
        <p:spPr>
          <a:xfrm>
            <a:off x="5157926" y="4411508"/>
            <a:ext cx="3111392" cy="1874409"/>
          </a:xfrm>
          <a:prstGeom prst="rect">
            <a:avLst/>
          </a:prstGeom>
        </p:spPr>
      </p:pic>
      <p:pic>
        <p:nvPicPr>
          <p:cNvPr id="8" name="Immagine 7"/>
          <p:cNvPicPr>
            <a:picLocks noChangeAspect="1"/>
          </p:cNvPicPr>
          <p:nvPr/>
        </p:nvPicPr>
        <p:blipFill>
          <a:blip r:embed="rId4"/>
          <a:stretch>
            <a:fillRect/>
          </a:stretch>
        </p:blipFill>
        <p:spPr>
          <a:xfrm>
            <a:off x="1713226" y="674703"/>
            <a:ext cx="3586741" cy="4909351"/>
          </a:xfrm>
          <a:prstGeom prst="rect">
            <a:avLst/>
          </a:prstGeom>
        </p:spPr>
      </p:pic>
      <p:cxnSp>
        <p:nvCxnSpPr>
          <p:cNvPr id="10" name="Connettore 1 9"/>
          <p:cNvCxnSpPr/>
          <p:nvPr/>
        </p:nvCxnSpPr>
        <p:spPr>
          <a:xfrm flipV="1">
            <a:off x="828136" y="3717985"/>
            <a:ext cx="483079" cy="862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 name="Gruppo 10"/>
          <p:cNvGrpSpPr/>
          <p:nvPr/>
        </p:nvGrpSpPr>
        <p:grpSpPr>
          <a:xfrm>
            <a:off x="0" y="44624"/>
            <a:ext cx="9144000" cy="6768731"/>
            <a:chOff x="0" y="44624"/>
            <a:chExt cx="9144000" cy="6768731"/>
          </a:xfrm>
        </p:grpSpPr>
        <p:grpSp>
          <p:nvGrpSpPr>
            <p:cNvPr id="12" name="Gruppo 3"/>
            <p:cNvGrpSpPr/>
            <p:nvPr/>
          </p:nvGrpSpPr>
          <p:grpSpPr>
            <a:xfrm>
              <a:off x="0" y="6545480"/>
              <a:ext cx="9144000" cy="267875"/>
              <a:chOff x="0" y="6545480"/>
              <a:chExt cx="9144000" cy="267875"/>
            </a:xfrm>
          </p:grpSpPr>
          <p:sp>
            <p:nvSpPr>
              <p:cNvPr id="16" name="Rectangle 36"/>
              <p:cNvSpPr/>
              <p:nvPr/>
            </p:nvSpPr>
            <p:spPr>
              <a:xfrm>
                <a:off x="0" y="6545480"/>
                <a:ext cx="1643042" cy="2678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ctangle 37"/>
              <p:cNvSpPr/>
              <p:nvPr/>
            </p:nvSpPr>
            <p:spPr>
              <a:xfrm>
                <a:off x="1714480" y="6545480"/>
                <a:ext cx="7429520" cy="26787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3" name="Gruppo 12"/>
            <p:cNvGrpSpPr/>
            <p:nvPr/>
          </p:nvGrpSpPr>
          <p:grpSpPr>
            <a:xfrm>
              <a:off x="0" y="44624"/>
              <a:ext cx="9144000" cy="285628"/>
              <a:chOff x="0" y="44624"/>
              <a:chExt cx="9144000" cy="285628"/>
            </a:xfrm>
          </p:grpSpPr>
          <p:sp>
            <p:nvSpPr>
              <p:cNvPr id="14" name="Rectangle 13"/>
              <p:cNvSpPr/>
              <p:nvPr/>
            </p:nvSpPr>
            <p:spPr bwMode="auto">
              <a:xfrm>
                <a:off x="1714500" y="44624"/>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it-IT" dirty="0" err="1" smtClean="0">
                    <a:solidFill>
                      <a:schemeClr val="bg1"/>
                    </a:solidFill>
                    <a:latin typeface="Comic Sans MS" panose="030F0702030302020204" pitchFamily="66" charset="0"/>
                    <a:cs typeface="Arial" pitchFamily="34" charset="0"/>
                  </a:rPr>
                  <a:t>Molecular</a:t>
                </a:r>
                <a:r>
                  <a:rPr lang="it-IT" dirty="0" smtClean="0">
                    <a:solidFill>
                      <a:schemeClr val="bg1"/>
                    </a:solidFill>
                    <a:latin typeface="Comic Sans MS" panose="030F0702030302020204" pitchFamily="66" charset="0"/>
                    <a:cs typeface="Arial" pitchFamily="34" charset="0"/>
                  </a:rPr>
                  <a:t> </a:t>
                </a:r>
                <a:r>
                  <a:rPr lang="it-IT" dirty="0" err="1" smtClean="0">
                    <a:solidFill>
                      <a:schemeClr val="bg1"/>
                    </a:solidFill>
                    <a:latin typeface="Comic Sans MS" panose="030F0702030302020204" pitchFamily="66" charset="0"/>
                    <a:cs typeface="Arial" pitchFamily="34" charset="0"/>
                  </a:rPr>
                  <a:t>imaging</a:t>
                </a:r>
                <a:endParaRPr lang="it-IT" dirty="0">
                  <a:solidFill>
                    <a:schemeClr val="bg1"/>
                  </a:solidFill>
                  <a:latin typeface="Comic Sans MS" panose="030F0702030302020204" pitchFamily="66" charset="0"/>
                  <a:cs typeface="Arial" pitchFamily="34" charset="0"/>
                </a:endParaRPr>
              </a:p>
            </p:txBody>
          </p:sp>
          <p:sp>
            <p:nvSpPr>
              <p:cNvPr id="15" name="Rectangle 12"/>
              <p:cNvSpPr/>
              <p:nvPr/>
            </p:nvSpPr>
            <p:spPr bwMode="auto">
              <a:xfrm>
                <a:off x="0" y="44624"/>
                <a:ext cx="1643042" cy="2856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b="1" dirty="0">
                    <a:latin typeface="Comic Sans MS" pitchFamily="66" charset="0"/>
                  </a:rPr>
                  <a:t>5</a:t>
                </a:r>
                <a:r>
                  <a:rPr lang="it-IT" b="1" dirty="0" smtClean="0">
                    <a:latin typeface="Comic Sans MS" pitchFamily="66" charset="0"/>
                  </a:rPr>
                  <a:t>.</a:t>
                </a:r>
                <a:endParaRPr lang="it-IT" b="1" dirty="0">
                  <a:latin typeface="Comic Sans MS" pitchFamily="66" charset="0"/>
                </a:endParaRPr>
              </a:p>
            </p:txBody>
          </p:sp>
        </p:grpSp>
      </p:grpSp>
    </p:spTree>
    <p:extLst>
      <p:ext uri="{BB962C8B-B14F-4D97-AF65-F5344CB8AC3E}">
        <p14:creationId xmlns:p14="http://schemas.microsoft.com/office/powerpoint/2010/main" val="1231623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3706144" y="929626"/>
            <a:ext cx="5000625" cy="5467350"/>
          </a:xfrm>
          <a:prstGeom prst="rect">
            <a:avLst/>
          </a:prstGeom>
        </p:spPr>
      </p:pic>
      <p:pic>
        <p:nvPicPr>
          <p:cNvPr id="5" name="Immagine 4"/>
          <p:cNvPicPr>
            <a:picLocks noChangeAspect="1"/>
          </p:cNvPicPr>
          <p:nvPr/>
        </p:nvPicPr>
        <p:blipFill>
          <a:blip r:embed="rId3"/>
          <a:stretch>
            <a:fillRect/>
          </a:stretch>
        </p:blipFill>
        <p:spPr>
          <a:xfrm>
            <a:off x="515007" y="1066261"/>
            <a:ext cx="4243387" cy="2887512"/>
          </a:xfrm>
          <a:prstGeom prst="rect">
            <a:avLst/>
          </a:prstGeom>
        </p:spPr>
      </p:pic>
      <p:cxnSp>
        <p:nvCxnSpPr>
          <p:cNvPr id="7" name="Connettore 1 6"/>
          <p:cNvCxnSpPr/>
          <p:nvPr/>
        </p:nvCxnSpPr>
        <p:spPr>
          <a:xfrm>
            <a:off x="2175641" y="3037490"/>
            <a:ext cx="9669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8" name="Gruppo 7"/>
          <p:cNvGrpSpPr/>
          <p:nvPr/>
        </p:nvGrpSpPr>
        <p:grpSpPr>
          <a:xfrm>
            <a:off x="0" y="44624"/>
            <a:ext cx="9144000" cy="6768731"/>
            <a:chOff x="0" y="44624"/>
            <a:chExt cx="9144000" cy="6768731"/>
          </a:xfrm>
        </p:grpSpPr>
        <p:grpSp>
          <p:nvGrpSpPr>
            <p:cNvPr id="9" name="Gruppo 3"/>
            <p:cNvGrpSpPr/>
            <p:nvPr/>
          </p:nvGrpSpPr>
          <p:grpSpPr>
            <a:xfrm>
              <a:off x="0" y="6545480"/>
              <a:ext cx="9144000" cy="267875"/>
              <a:chOff x="0" y="6545480"/>
              <a:chExt cx="9144000" cy="267875"/>
            </a:xfrm>
          </p:grpSpPr>
          <p:sp>
            <p:nvSpPr>
              <p:cNvPr id="13" name="Rectangle 36"/>
              <p:cNvSpPr/>
              <p:nvPr/>
            </p:nvSpPr>
            <p:spPr>
              <a:xfrm>
                <a:off x="0" y="6545480"/>
                <a:ext cx="1643042" cy="2678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ctangle 37"/>
              <p:cNvSpPr/>
              <p:nvPr/>
            </p:nvSpPr>
            <p:spPr>
              <a:xfrm>
                <a:off x="1714480" y="6545480"/>
                <a:ext cx="7429520" cy="26787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0" name="Gruppo 9"/>
            <p:cNvGrpSpPr/>
            <p:nvPr/>
          </p:nvGrpSpPr>
          <p:grpSpPr>
            <a:xfrm>
              <a:off x="0" y="44624"/>
              <a:ext cx="9144000" cy="285628"/>
              <a:chOff x="0" y="44624"/>
              <a:chExt cx="9144000" cy="285628"/>
            </a:xfrm>
          </p:grpSpPr>
          <p:sp>
            <p:nvSpPr>
              <p:cNvPr id="11" name="Rectangle 13"/>
              <p:cNvSpPr/>
              <p:nvPr/>
            </p:nvSpPr>
            <p:spPr bwMode="auto">
              <a:xfrm>
                <a:off x="1714500" y="44624"/>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it-IT" dirty="0" err="1" smtClean="0">
                    <a:solidFill>
                      <a:schemeClr val="bg1"/>
                    </a:solidFill>
                    <a:latin typeface="Comic Sans MS" panose="030F0702030302020204" pitchFamily="66" charset="0"/>
                    <a:cs typeface="Arial" pitchFamily="34" charset="0"/>
                  </a:rPr>
                  <a:t>Molecular</a:t>
                </a:r>
                <a:r>
                  <a:rPr lang="it-IT" dirty="0" smtClean="0">
                    <a:solidFill>
                      <a:schemeClr val="bg1"/>
                    </a:solidFill>
                    <a:latin typeface="Comic Sans MS" panose="030F0702030302020204" pitchFamily="66" charset="0"/>
                    <a:cs typeface="Arial" pitchFamily="34" charset="0"/>
                  </a:rPr>
                  <a:t> </a:t>
                </a:r>
                <a:r>
                  <a:rPr lang="it-IT" dirty="0" err="1" smtClean="0">
                    <a:solidFill>
                      <a:schemeClr val="bg1"/>
                    </a:solidFill>
                    <a:latin typeface="Comic Sans MS" panose="030F0702030302020204" pitchFamily="66" charset="0"/>
                    <a:cs typeface="Arial" pitchFamily="34" charset="0"/>
                  </a:rPr>
                  <a:t>imaging</a:t>
                </a:r>
                <a:endParaRPr lang="it-IT" dirty="0">
                  <a:solidFill>
                    <a:schemeClr val="bg1"/>
                  </a:solidFill>
                  <a:latin typeface="Comic Sans MS" panose="030F0702030302020204" pitchFamily="66" charset="0"/>
                  <a:cs typeface="Arial" pitchFamily="34" charset="0"/>
                </a:endParaRPr>
              </a:p>
            </p:txBody>
          </p:sp>
          <p:sp>
            <p:nvSpPr>
              <p:cNvPr id="12" name="Rectangle 12"/>
              <p:cNvSpPr/>
              <p:nvPr/>
            </p:nvSpPr>
            <p:spPr bwMode="auto">
              <a:xfrm>
                <a:off x="0" y="44624"/>
                <a:ext cx="1643042" cy="2856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b="1" dirty="0">
                    <a:latin typeface="Comic Sans MS" pitchFamily="66" charset="0"/>
                  </a:rPr>
                  <a:t>5</a:t>
                </a:r>
                <a:r>
                  <a:rPr lang="it-IT" b="1" dirty="0" smtClean="0">
                    <a:latin typeface="Comic Sans MS" pitchFamily="66" charset="0"/>
                  </a:rPr>
                  <a:t>.</a:t>
                </a:r>
                <a:endParaRPr lang="it-IT" b="1" dirty="0">
                  <a:latin typeface="Comic Sans MS" pitchFamily="66" charset="0"/>
                </a:endParaRPr>
              </a:p>
            </p:txBody>
          </p:sp>
        </p:grpSp>
      </p:grpSp>
    </p:spTree>
    <p:extLst>
      <p:ext uri="{BB962C8B-B14F-4D97-AF65-F5344CB8AC3E}">
        <p14:creationId xmlns:p14="http://schemas.microsoft.com/office/powerpoint/2010/main" val="34451307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ttangolo 17"/>
          <p:cNvSpPr/>
          <p:nvPr/>
        </p:nvSpPr>
        <p:spPr>
          <a:xfrm>
            <a:off x="880500" y="4540200"/>
            <a:ext cx="1507682" cy="15716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34" name="Gruppo 33"/>
          <p:cNvGrpSpPr/>
          <p:nvPr/>
        </p:nvGrpSpPr>
        <p:grpSpPr>
          <a:xfrm>
            <a:off x="635723" y="3291610"/>
            <a:ext cx="2228850" cy="1468139"/>
            <a:chOff x="500640" y="3291610"/>
            <a:chExt cx="2228850" cy="1468139"/>
          </a:xfrm>
        </p:grpSpPr>
        <p:pic>
          <p:nvPicPr>
            <p:cNvPr id="10" name="Immagine 9"/>
            <p:cNvPicPr>
              <a:picLocks noChangeAspect="1"/>
            </p:cNvPicPr>
            <p:nvPr/>
          </p:nvPicPr>
          <p:blipFill>
            <a:blip r:embed="rId2"/>
            <a:stretch>
              <a:fillRect/>
            </a:stretch>
          </p:blipFill>
          <p:spPr>
            <a:xfrm>
              <a:off x="500640" y="3291610"/>
              <a:ext cx="2228850" cy="1047750"/>
            </a:xfrm>
            <a:prstGeom prst="rect">
              <a:avLst/>
            </a:prstGeom>
          </p:spPr>
        </p:pic>
        <p:sp>
          <p:nvSpPr>
            <p:cNvPr id="17" name="Freccia in giù 16"/>
            <p:cNvSpPr/>
            <p:nvPr/>
          </p:nvSpPr>
          <p:spPr>
            <a:xfrm>
              <a:off x="1533730" y="4183675"/>
              <a:ext cx="126352" cy="35652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CasellaDiTesto 18"/>
            <p:cNvSpPr txBox="1"/>
            <p:nvPr/>
          </p:nvSpPr>
          <p:spPr>
            <a:xfrm>
              <a:off x="1267386" y="4482750"/>
              <a:ext cx="1285875" cy="276999"/>
            </a:xfrm>
            <a:prstGeom prst="rect">
              <a:avLst/>
            </a:prstGeom>
            <a:noFill/>
          </p:spPr>
          <p:txBody>
            <a:bodyPr wrap="square" rtlCol="0">
              <a:spAutoFit/>
            </a:bodyPr>
            <a:lstStyle/>
            <a:p>
              <a:r>
                <a:rPr lang="it-IT" sz="1200" dirty="0" smtClean="0"/>
                <a:t>target</a:t>
              </a:r>
              <a:endParaRPr lang="it-IT" sz="1200" dirty="0"/>
            </a:p>
          </p:txBody>
        </p:sp>
      </p:grpSp>
      <p:pic>
        <p:nvPicPr>
          <p:cNvPr id="5" name="Immagine 4"/>
          <p:cNvPicPr>
            <a:picLocks noChangeAspect="1"/>
          </p:cNvPicPr>
          <p:nvPr/>
        </p:nvPicPr>
        <p:blipFill>
          <a:blip r:embed="rId3"/>
          <a:stretch>
            <a:fillRect/>
          </a:stretch>
        </p:blipFill>
        <p:spPr>
          <a:xfrm>
            <a:off x="331070" y="1051625"/>
            <a:ext cx="3072006" cy="1754210"/>
          </a:xfrm>
          <a:prstGeom prst="rect">
            <a:avLst/>
          </a:prstGeom>
        </p:spPr>
      </p:pic>
      <p:pic>
        <p:nvPicPr>
          <p:cNvPr id="8" name="Immagine 7"/>
          <p:cNvPicPr>
            <a:picLocks noChangeAspect="1"/>
          </p:cNvPicPr>
          <p:nvPr/>
        </p:nvPicPr>
        <p:blipFill>
          <a:blip r:embed="rId4"/>
          <a:stretch>
            <a:fillRect/>
          </a:stretch>
        </p:blipFill>
        <p:spPr>
          <a:xfrm>
            <a:off x="3498950" y="932009"/>
            <a:ext cx="5478847" cy="3910827"/>
          </a:xfrm>
          <a:prstGeom prst="rect">
            <a:avLst/>
          </a:prstGeom>
        </p:spPr>
      </p:pic>
      <p:pic>
        <p:nvPicPr>
          <p:cNvPr id="9" name="Immagine 8"/>
          <p:cNvPicPr>
            <a:picLocks noChangeAspect="1"/>
          </p:cNvPicPr>
          <p:nvPr/>
        </p:nvPicPr>
        <p:blipFill>
          <a:blip r:embed="rId5"/>
          <a:stretch>
            <a:fillRect/>
          </a:stretch>
        </p:blipFill>
        <p:spPr>
          <a:xfrm>
            <a:off x="469467" y="4963886"/>
            <a:ext cx="8382368" cy="1366909"/>
          </a:xfrm>
          <a:prstGeom prst="rect">
            <a:avLst/>
          </a:prstGeom>
        </p:spPr>
      </p:pic>
      <p:sp>
        <p:nvSpPr>
          <p:cNvPr id="12" name="Arco 11"/>
          <p:cNvSpPr/>
          <p:nvPr/>
        </p:nvSpPr>
        <p:spPr>
          <a:xfrm rot="15527583">
            <a:off x="690444" y="3492315"/>
            <a:ext cx="830425" cy="736383"/>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grpSp>
        <p:nvGrpSpPr>
          <p:cNvPr id="32" name="Gruppo 31"/>
          <p:cNvGrpSpPr/>
          <p:nvPr/>
        </p:nvGrpSpPr>
        <p:grpSpPr>
          <a:xfrm>
            <a:off x="705717" y="3447293"/>
            <a:ext cx="383598" cy="557969"/>
            <a:chOff x="684935" y="3447293"/>
            <a:chExt cx="383598" cy="557969"/>
          </a:xfrm>
        </p:grpSpPr>
        <p:cxnSp>
          <p:nvCxnSpPr>
            <p:cNvPr id="24" name="Connettore 2 23"/>
            <p:cNvCxnSpPr>
              <a:stCxn id="12" idx="2"/>
            </p:cNvCxnSpPr>
            <p:nvPr/>
          </p:nvCxnSpPr>
          <p:spPr>
            <a:xfrm flipV="1">
              <a:off x="1024959" y="3447293"/>
              <a:ext cx="43574" cy="591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riangolo isoscele 24"/>
            <p:cNvSpPr/>
            <p:nvPr/>
          </p:nvSpPr>
          <p:spPr>
            <a:xfrm flipV="1">
              <a:off x="684935" y="3938587"/>
              <a:ext cx="80963" cy="66675"/>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3" name="Gruppo 32"/>
          <p:cNvGrpSpPr/>
          <p:nvPr/>
        </p:nvGrpSpPr>
        <p:grpSpPr>
          <a:xfrm>
            <a:off x="2189938" y="3405061"/>
            <a:ext cx="835999" cy="778615"/>
            <a:chOff x="2034073" y="3405061"/>
            <a:chExt cx="835999" cy="778615"/>
          </a:xfrm>
        </p:grpSpPr>
        <p:sp>
          <p:nvSpPr>
            <p:cNvPr id="11" name="Arco 10"/>
            <p:cNvSpPr/>
            <p:nvPr/>
          </p:nvSpPr>
          <p:spPr>
            <a:xfrm>
              <a:off x="2034073" y="3447293"/>
              <a:ext cx="830425" cy="736383"/>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cxnSp>
          <p:nvCxnSpPr>
            <p:cNvPr id="26" name="Connettore 2 25"/>
            <p:cNvCxnSpPr/>
            <p:nvPr/>
          </p:nvCxnSpPr>
          <p:spPr>
            <a:xfrm>
              <a:off x="2858923" y="3773559"/>
              <a:ext cx="11149" cy="11130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riangolo isoscele 30"/>
            <p:cNvSpPr/>
            <p:nvPr/>
          </p:nvSpPr>
          <p:spPr>
            <a:xfrm flipV="1">
              <a:off x="2391476" y="3405061"/>
              <a:ext cx="101372" cy="84461"/>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35" name="Freccia circolare a destra 34"/>
          <p:cNvSpPr/>
          <p:nvPr/>
        </p:nvSpPr>
        <p:spPr>
          <a:xfrm>
            <a:off x="1416836" y="4237008"/>
            <a:ext cx="251977" cy="190712"/>
          </a:xfrm>
          <a:prstGeom prst="curv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36" name="Cornice 35"/>
          <p:cNvSpPr/>
          <p:nvPr/>
        </p:nvSpPr>
        <p:spPr>
          <a:xfrm>
            <a:off x="247942" y="841664"/>
            <a:ext cx="3201840" cy="4001172"/>
          </a:xfrm>
          <a:prstGeom prst="frame">
            <a:avLst>
              <a:gd name="adj1" fmla="val 21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grpSp>
        <p:nvGrpSpPr>
          <p:cNvPr id="37" name="Gruppo 36"/>
          <p:cNvGrpSpPr/>
          <p:nvPr/>
        </p:nvGrpSpPr>
        <p:grpSpPr>
          <a:xfrm>
            <a:off x="0" y="44624"/>
            <a:ext cx="9144000" cy="6768731"/>
            <a:chOff x="0" y="44624"/>
            <a:chExt cx="9144000" cy="6768731"/>
          </a:xfrm>
        </p:grpSpPr>
        <p:grpSp>
          <p:nvGrpSpPr>
            <p:cNvPr id="38" name="Gruppo 3"/>
            <p:cNvGrpSpPr/>
            <p:nvPr/>
          </p:nvGrpSpPr>
          <p:grpSpPr>
            <a:xfrm>
              <a:off x="0" y="6545480"/>
              <a:ext cx="9144000" cy="267875"/>
              <a:chOff x="0" y="6545480"/>
              <a:chExt cx="9144000" cy="267875"/>
            </a:xfrm>
          </p:grpSpPr>
          <p:sp>
            <p:nvSpPr>
              <p:cNvPr id="42" name="Rectangle 36"/>
              <p:cNvSpPr/>
              <p:nvPr/>
            </p:nvSpPr>
            <p:spPr>
              <a:xfrm>
                <a:off x="0" y="6545480"/>
                <a:ext cx="1643042" cy="2678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 name="Rectangle 37"/>
              <p:cNvSpPr/>
              <p:nvPr/>
            </p:nvSpPr>
            <p:spPr>
              <a:xfrm>
                <a:off x="1714480" y="6545480"/>
                <a:ext cx="7429520" cy="26787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9" name="Gruppo 38"/>
            <p:cNvGrpSpPr/>
            <p:nvPr/>
          </p:nvGrpSpPr>
          <p:grpSpPr>
            <a:xfrm>
              <a:off x="0" y="44624"/>
              <a:ext cx="9144000" cy="285628"/>
              <a:chOff x="0" y="44624"/>
              <a:chExt cx="9144000" cy="285628"/>
            </a:xfrm>
          </p:grpSpPr>
          <p:sp>
            <p:nvSpPr>
              <p:cNvPr id="40" name="Rectangle 13"/>
              <p:cNvSpPr/>
              <p:nvPr/>
            </p:nvSpPr>
            <p:spPr bwMode="auto">
              <a:xfrm>
                <a:off x="1714500" y="44624"/>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it-IT" dirty="0" err="1" smtClean="0">
                    <a:solidFill>
                      <a:schemeClr val="bg1"/>
                    </a:solidFill>
                    <a:latin typeface="Comic Sans MS" panose="030F0702030302020204" pitchFamily="66" charset="0"/>
                    <a:cs typeface="Arial" pitchFamily="34" charset="0"/>
                  </a:rPr>
                  <a:t>Molecular</a:t>
                </a:r>
                <a:r>
                  <a:rPr lang="it-IT" dirty="0" smtClean="0">
                    <a:solidFill>
                      <a:schemeClr val="bg1"/>
                    </a:solidFill>
                    <a:latin typeface="Comic Sans MS" panose="030F0702030302020204" pitchFamily="66" charset="0"/>
                    <a:cs typeface="Arial" pitchFamily="34" charset="0"/>
                  </a:rPr>
                  <a:t> </a:t>
                </a:r>
                <a:r>
                  <a:rPr lang="it-IT" dirty="0" err="1" smtClean="0">
                    <a:solidFill>
                      <a:schemeClr val="bg1"/>
                    </a:solidFill>
                    <a:latin typeface="Comic Sans MS" panose="030F0702030302020204" pitchFamily="66" charset="0"/>
                    <a:cs typeface="Arial" pitchFamily="34" charset="0"/>
                  </a:rPr>
                  <a:t>imaging</a:t>
                </a:r>
                <a:endParaRPr lang="it-IT" dirty="0">
                  <a:solidFill>
                    <a:schemeClr val="bg1"/>
                  </a:solidFill>
                  <a:latin typeface="Comic Sans MS" panose="030F0702030302020204" pitchFamily="66" charset="0"/>
                  <a:cs typeface="Arial" pitchFamily="34" charset="0"/>
                </a:endParaRPr>
              </a:p>
            </p:txBody>
          </p:sp>
          <p:sp>
            <p:nvSpPr>
              <p:cNvPr id="41" name="Rectangle 12"/>
              <p:cNvSpPr/>
              <p:nvPr/>
            </p:nvSpPr>
            <p:spPr bwMode="auto">
              <a:xfrm>
                <a:off x="0" y="44624"/>
                <a:ext cx="1643042" cy="2856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b="1" dirty="0">
                    <a:latin typeface="Comic Sans MS" pitchFamily="66" charset="0"/>
                  </a:rPr>
                  <a:t>5</a:t>
                </a:r>
                <a:r>
                  <a:rPr lang="it-IT" b="1" dirty="0" smtClean="0">
                    <a:latin typeface="Comic Sans MS" pitchFamily="66" charset="0"/>
                  </a:rPr>
                  <a:t>.</a:t>
                </a:r>
                <a:endParaRPr lang="it-IT" b="1" dirty="0">
                  <a:latin typeface="Comic Sans MS" pitchFamily="66" charset="0"/>
                </a:endParaRPr>
              </a:p>
            </p:txBody>
          </p:sp>
        </p:grpSp>
      </p:grpSp>
    </p:spTree>
    <p:extLst>
      <p:ext uri="{BB962C8B-B14F-4D97-AF65-F5344CB8AC3E}">
        <p14:creationId xmlns:p14="http://schemas.microsoft.com/office/powerpoint/2010/main" val="138509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43200000">
                                      <p:cBhvr>
                                        <p:cTn id="6" dur="2000" fill="hold"/>
                                        <p:tgtEl>
                                          <p:spTgt spid="12"/>
                                        </p:tgtEl>
                                        <p:attrNameLst>
                                          <p:attrName>r</p:attrName>
                                        </p:attrNameLst>
                                      </p:cBhvr>
                                    </p:animRot>
                                  </p:childTnLst>
                                </p:cTn>
                              </p:par>
                              <p:par>
                                <p:cTn id="7" presetID="8" presetClass="emph" presetSubtype="0" fill="hold" nodeType="withEffect">
                                  <p:stCondLst>
                                    <p:cond delay="0"/>
                                  </p:stCondLst>
                                  <p:childTnLst>
                                    <p:animRot by="43200000">
                                      <p:cBhvr>
                                        <p:cTn id="8" dur="2000" fill="hold"/>
                                        <p:tgtEl>
                                          <p:spTgt spid="3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4980" y="1359406"/>
            <a:ext cx="4943077" cy="2037277"/>
          </a:xfrm>
          <a:prstGeom prst="rect">
            <a:avLst/>
          </a:prstGeom>
        </p:spPr>
      </p:pic>
      <p:pic>
        <p:nvPicPr>
          <p:cNvPr id="5" name="Immagine 4"/>
          <p:cNvPicPr>
            <a:picLocks noChangeAspect="1"/>
          </p:cNvPicPr>
          <p:nvPr/>
        </p:nvPicPr>
        <p:blipFill>
          <a:blip r:embed="rId3"/>
          <a:stretch>
            <a:fillRect/>
          </a:stretch>
        </p:blipFill>
        <p:spPr>
          <a:xfrm>
            <a:off x="2365224" y="3755404"/>
            <a:ext cx="4069960" cy="2039010"/>
          </a:xfrm>
          <a:prstGeom prst="rect">
            <a:avLst/>
          </a:prstGeom>
        </p:spPr>
      </p:pic>
      <p:grpSp>
        <p:nvGrpSpPr>
          <p:cNvPr id="6" name="Gruppo 5"/>
          <p:cNvGrpSpPr/>
          <p:nvPr/>
        </p:nvGrpSpPr>
        <p:grpSpPr>
          <a:xfrm>
            <a:off x="0" y="44624"/>
            <a:ext cx="9144000" cy="6768731"/>
            <a:chOff x="0" y="44624"/>
            <a:chExt cx="9144000" cy="6768731"/>
          </a:xfrm>
        </p:grpSpPr>
        <p:grpSp>
          <p:nvGrpSpPr>
            <p:cNvPr id="7" name="Gruppo 3"/>
            <p:cNvGrpSpPr/>
            <p:nvPr/>
          </p:nvGrpSpPr>
          <p:grpSpPr>
            <a:xfrm>
              <a:off x="0" y="6545480"/>
              <a:ext cx="9144000" cy="267875"/>
              <a:chOff x="0" y="6545480"/>
              <a:chExt cx="9144000" cy="267875"/>
            </a:xfrm>
          </p:grpSpPr>
          <p:sp>
            <p:nvSpPr>
              <p:cNvPr id="11" name="Rectangle 36"/>
              <p:cNvSpPr/>
              <p:nvPr/>
            </p:nvSpPr>
            <p:spPr>
              <a:xfrm>
                <a:off x="0" y="6545480"/>
                <a:ext cx="1643042" cy="2678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ctangle 37"/>
              <p:cNvSpPr/>
              <p:nvPr/>
            </p:nvSpPr>
            <p:spPr>
              <a:xfrm>
                <a:off x="1714480" y="6545480"/>
                <a:ext cx="7429520" cy="26787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8" name="Gruppo 7"/>
            <p:cNvGrpSpPr/>
            <p:nvPr/>
          </p:nvGrpSpPr>
          <p:grpSpPr>
            <a:xfrm>
              <a:off x="0" y="44624"/>
              <a:ext cx="9144000" cy="285628"/>
              <a:chOff x="0" y="44624"/>
              <a:chExt cx="9144000" cy="285628"/>
            </a:xfrm>
          </p:grpSpPr>
          <p:sp>
            <p:nvSpPr>
              <p:cNvPr id="9" name="Rectangle 13"/>
              <p:cNvSpPr/>
              <p:nvPr/>
            </p:nvSpPr>
            <p:spPr bwMode="auto">
              <a:xfrm>
                <a:off x="1714500" y="44624"/>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it-IT" dirty="0" err="1" smtClean="0">
                    <a:solidFill>
                      <a:schemeClr val="bg1"/>
                    </a:solidFill>
                    <a:latin typeface="Comic Sans MS" panose="030F0702030302020204" pitchFamily="66" charset="0"/>
                    <a:cs typeface="Arial" pitchFamily="34" charset="0"/>
                  </a:rPr>
                  <a:t>Molecular</a:t>
                </a:r>
                <a:r>
                  <a:rPr lang="it-IT" dirty="0" smtClean="0">
                    <a:solidFill>
                      <a:schemeClr val="bg1"/>
                    </a:solidFill>
                    <a:latin typeface="Comic Sans MS" panose="030F0702030302020204" pitchFamily="66" charset="0"/>
                    <a:cs typeface="Arial" pitchFamily="34" charset="0"/>
                  </a:rPr>
                  <a:t> </a:t>
                </a:r>
                <a:r>
                  <a:rPr lang="it-IT" dirty="0" err="1" smtClean="0">
                    <a:solidFill>
                      <a:schemeClr val="bg1"/>
                    </a:solidFill>
                    <a:latin typeface="Comic Sans MS" panose="030F0702030302020204" pitchFamily="66" charset="0"/>
                    <a:cs typeface="Arial" pitchFamily="34" charset="0"/>
                  </a:rPr>
                  <a:t>imaging</a:t>
                </a:r>
                <a:endParaRPr lang="it-IT" dirty="0">
                  <a:solidFill>
                    <a:schemeClr val="bg1"/>
                  </a:solidFill>
                  <a:latin typeface="Comic Sans MS" panose="030F0702030302020204" pitchFamily="66" charset="0"/>
                  <a:cs typeface="Arial" pitchFamily="34" charset="0"/>
                </a:endParaRPr>
              </a:p>
            </p:txBody>
          </p:sp>
          <p:sp>
            <p:nvSpPr>
              <p:cNvPr id="10" name="Rectangle 12"/>
              <p:cNvSpPr/>
              <p:nvPr/>
            </p:nvSpPr>
            <p:spPr bwMode="auto">
              <a:xfrm>
                <a:off x="0" y="44624"/>
                <a:ext cx="1643042" cy="2856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b="1" dirty="0">
                    <a:latin typeface="Comic Sans MS" pitchFamily="66" charset="0"/>
                  </a:rPr>
                  <a:t>5</a:t>
                </a:r>
                <a:r>
                  <a:rPr lang="it-IT" b="1" dirty="0" smtClean="0">
                    <a:latin typeface="Comic Sans MS" pitchFamily="66" charset="0"/>
                  </a:rPr>
                  <a:t>.</a:t>
                </a:r>
                <a:endParaRPr lang="it-IT" b="1" dirty="0">
                  <a:latin typeface="Comic Sans MS" pitchFamily="66" charset="0"/>
                </a:endParaRPr>
              </a:p>
            </p:txBody>
          </p:sp>
        </p:grpSp>
      </p:grpSp>
    </p:spTree>
    <p:extLst>
      <p:ext uri="{BB962C8B-B14F-4D97-AF65-F5344CB8AC3E}">
        <p14:creationId xmlns:p14="http://schemas.microsoft.com/office/powerpoint/2010/main" val="21710257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1348739" y="864461"/>
            <a:ext cx="6650355" cy="2009171"/>
          </a:xfrm>
          <a:prstGeom prst="rect">
            <a:avLst/>
          </a:prstGeom>
        </p:spPr>
      </p:pic>
      <p:pic>
        <p:nvPicPr>
          <p:cNvPr id="5" name="Immagine 4"/>
          <p:cNvPicPr>
            <a:picLocks noChangeAspect="1"/>
          </p:cNvPicPr>
          <p:nvPr/>
        </p:nvPicPr>
        <p:blipFill>
          <a:blip r:embed="rId3"/>
          <a:stretch>
            <a:fillRect/>
          </a:stretch>
        </p:blipFill>
        <p:spPr>
          <a:xfrm>
            <a:off x="1514456" y="2765629"/>
            <a:ext cx="5881835" cy="2830830"/>
          </a:xfrm>
          <a:prstGeom prst="rect">
            <a:avLst/>
          </a:prstGeom>
        </p:spPr>
      </p:pic>
      <p:sp>
        <p:nvSpPr>
          <p:cNvPr id="6" name="Rettangolo 5"/>
          <p:cNvSpPr/>
          <p:nvPr/>
        </p:nvSpPr>
        <p:spPr>
          <a:xfrm>
            <a:off x="1514457" y="5551855"/>
            <a:ext cx="6484637" cy="276999"/>
          </a:xfrm>
          <a:prstGeom prst="rect">
            <a:avLst/>
          </a:prstGeom>
        </p:spPr>
        <p:txBody>
          <a:bodyPr wrap="square">
            <a:spAutoFit/>
          </a:bodyPr>
          <a:lstStyle/>
          <a:p>
            <a:r>
              <a:rPr lang="it-IT" sz="1200" b="1" dirty="0"/>
              <a:t>19F </a:t>
            </a:r>
            <a:r>
              <a:rPr lang="it-IT" sz="1200" b="1" dirty="0" err="1"/>
              <a:t>transceive</a:t>
            </a:r>
            <a:r>
              <a:rPr lang="it-IT" sz="1200" b="1" dirty="0"/>
              <a:t> </a:t>
            </a:r>
            <a:r>
              <a:rPr lang="it-IT" sz="1200" b="1" dirty="0" err="1"/>
              <a:t>cryogenic</a:t>
            </a:r>
            <a:r>
              <a:rPr lang="it-IT" sz="1200" b="1" dirty="0"/>
              <a:t> quadrature RF probe (</a:t>
            </a:r>
            <a:r>
              <a:rPr lang="it-IT" sz="1200" b="1" i="1" dirty="0"/>
              <a:t>19F</a:t>
            </a:r>
            <a:r>
              <a:rPr lang="it-IT" sz="1200" b="1" dirty="0"/>
              <a:t>-</a:t>
            </a:r>
            <a:r>
              <a:rPr lang="it-IT" sz="1200" b="1" i="1" dirty="0"/>
              <a:t>CRP</a:t>
            </a:r>
            <a:r>
              <a:rPr lang="it-IT" sz="1200" b="1" dirty="0"/>
              <a:t>)</a:t>
            </a:r>
            <a:endParaRPr lang="it-IT" sz="1200" dirty="0"/>
          </a:p>
        </p:txBody>
      </p:sp>
      <p:sp>
        <p:nvSpPr>
          <p:cNvPr id="7" name="Rettangolo 6"/>
          <p:cNvSpPr/>
          <p:nvPr/>
        </p:nvSpPr>
        <p:spPr>
          <a:xfrm>
            <a:off x="1514456" y="5805548"/>
            <a:ext cx="4572000" cy="276999"/>
          </a:xfrm>
          <a:prstGeom prst="rect">
            <a:avLst/>
          </a:prstGeom>
        </p:spPr>
        <p:txBody>
          <a:bodyPr>
            <a:spAutoFit/>
          </a:bodyPr>
          <a:lstStyle/>
          <a:p>
            <a:r>
              <a:rPr lang="en-US" sz="1200" b="1" dirty="0">
                <a:latin typeface="Corbel-Bold"/>
              </a:rPr>
              <a:t>room temperature (RT) 19F radiofrequency (RF) coils</a:t>
            </a:r>
            <a:endParaRPr lang="it-IT" sz="1200" dirty="0"/>
          </a:p>
        </p:txBody>
      </p:sp>
      <p:sp>
        <p:nvSpPr>
          <p:cNvPr id="8" name="Rettangolo 7"/>
          <p:cNvSpPr/>
          <p:nvPr/>
        </p:nvSpPr>
        <p:spPr>
          <a:xfrm>
            <a:off x="4572000" y="6079168"/>
            <a:ext cx="4572000" cy="276999"/>
          </a:xfrm>
          <a:prstGeom prst="rect">
            <a:avLst/>
          </a:prstGeom>
        </p:spPr>
        <p:txBody>
          <a:bodyPr>
            <a:spAutoFit/>
          </a:bodyPr>
          <a:lstStyle/>
          <a:p>
            <a:r>
              <a:rPr lang="en-US" sz="1200" dirty="0" smtClean="0">
                <a:latin typeface="Corbel2"/>
              </a:rPr>
              <a:t>SCIENTIFIC </a:t>
            </a:r>
            <a:r>
              <a:rPr lang="en-US" sz="1200" b="1" dirty="0" err="1">
                <a:latin typeface="Corbel-Bold2"/>
              </a:rPr>
              <a:t>ReportS</a:t>
            </a:r>
            <a:r>
              <a:rPr lang="en-US" sz="1200" b="1" dirty="0">
                <a:latin typeface="Corbel-Bold2"/>
              </a:rPr>
              <a:t> </a:t>
            </a:r>
            <a:r>
              <a:rPr lang="en-US" sz="1200" dirty="0">
                <a:latin typeface="Corbel" panose="020B0503020204020204" pitchFamily="34" charset="0"/>
              </a:rPr>
              <a:t>| 7: </a:t>
            </a:r>
            <a:r>
              <a:rPr lang="en-US" sz="1200" i="1" dirty="0">
                <a:latin typeface="MyriadPro-It" panose="020B0503030403090204" pitchFamily="34" charset="0"/>
              </a:rPr>
              <a:t>9808 </a:t>
            </a:r>
            <a:r>
              <a:rPr lang="en-US" sz="1200" dirty="0">
                <a:latin typeface="Corbel" panose="020B0503020204020204" pitchFamily="34" charset="0"/>
              </a:rPr>
              <a:t>| DOI:10.1038/s41598-017-09622-2</a:t>
            </a:r>
            <a:endParaRPr lang="it-IT" sz="1200" dirty="0"/>
          </a:p>
        </p:txBody>
      </p:sp>
      <p:grpSp>
        <p:nvGrpSpPr>
          <p:cNvPr id="9" name="Gruppo 8"/>
          <p:cNvGrpSpPr/>
          <p:nvPr/>
        </p:nvGrpSpPr>
        <p:grpSpPr>
          <a:xfrm>
            <a:off x="0" y="44624"/>
            <a:ext cx="9144000" cy="6768731"/>
            <a:chOff x="0" y="44624"/>
            <a:chExt cx="9144000" cy="6768731"/>
          </a:xfrm>
        </p:grpSpPr>
        <p:grpSp>
          <p:nvGrpSpPr>
            <p:cNvPr id="10" name="Gruppo 3"/>
            <p:cNvGrpSpPr/>
            <p:nvPr/>
          </p:nvGrpSpPr>
          <p:grpSpPr>
            <a:xfrm>
              <a:off x="0" y="6545480"/>
              <a:ext cx="9144000" cy="267875"/>
              <a:chOff x="0" y="6545480"/>
              <a:chExt cx="9144000" cy="267875"/>
            </a:xfrm>
          </p:grpSpPr>
          <p:sp>
            <p:nvSpPr>
              <p:cNvPr id="14" name="Rectangle 36"/>
              <p:cNvSpPr/>
              <p:nvPr/>
            </p:nvSpPr>
            <p:spPr>
              <a:xfrm>
                <a:off x="0" y="6545480"/>
                <a:ext cx="1643042" cy="2678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ctangle 37"/>
              <p:cNvSpPr/>
              <p:nvPr/>
            </p:nvSpPr>
            <p:spPr>
              <a:xfrm>
                <a:off x="1714480" y="6545480"/>
                <a:ext cx="7429520" cy="26787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1" name="Gruppo 10"/>
            <p:cNvGrpSpPr/>
            <p:nvPr/>
          </p:nvGrpSpPr>
          <p:grpSpPr>
            <a:xfrm>
              <a:off x="0" y="44624"/>
              <a:ext cx="9144000" cy="285628"/>
              <a:chOff x="0" y="44624"/>
              <a:chExt cx="9144000" cy="285628"/>
            </a:xfrm>
          </p:grpSpPr>
          <p:sp>
            <p:nvSpPr>
              <p:cNvPr id="12" name="Rectangle 13"/>
              <p:cNvSpPr/>
              <p:nvPr/>
            </p:nvSpPr>
            <p:spPr bwMode="auto">
              <a:xfrm>
                <a:off x="1714500" y="44624"/>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it-IT" dirty="0" err="1" smtClean="0">
                    <a:solidFill>
                      <a:schemeClr val="bg1"/>
                    </a:solidFill>
                    <a:latin typeface="Comic Sans MS" panose="030F0702030302020204" pitchFamily="66" charset="0"/>
                    <a:cs typeface="Arial" pitchFamily="34" charset="0"/>
                  </a:rPr>
                  <a:t>Molecular</a:t>
                </a:r>
                <a:r>
                  <a:rPr lang="it-IT" dirty="0" smtClean="0">
                    <a:solidFill>
                      <a:schemeClr val="bg1"/>
                    </a:solidFill>
                    <a:latin typeface="Comic Sans MS" panose="030F0702030302020204" pitchFamily="66" charset="0"/>
                    <a:cs typeface="Arial" pitchFamily="34" charset="0"/>
                  </a:rPr>
                  <a:t> </a:t>
                </a:r>
                <a:r>
                  <a:rPr lang="it-IT" dirty="0" err="1" smtClean="0">
                    <a:solidFill>
                      <a:schemeClr val="bg1"/>
                    </a:solidFill>
                    <a:latin typeface="Comic Sans MS" panose="030F0702030302020204" pitchFamily="66" charset="0"/>
                    <a:cs typeface="Arial" pitchFamily="34" charset="0"/>
                  </a:rPr>
                  <a:t>imaging</a:t>
                </a:r>
                <a:endParaRPr lang="it-IT" dirty="0">
                  <a:solidFill>
                    <a:schemeClr val="bg1"/>
                  </a:solidFill>
                  <a:latin typeface="Comic Sans MS" panose="030F0702030302020204" pitchFamily="66" charset="0"/>
                  <a:cs typeface="Arial" pitchFamily="34" charset="0"/>
                </a:endParaRPr>
              </a:p>
            </p:txBody>
          </p:sp>
          <p:sp>
            <p:nvSpPr>
              <p:cNvPr id="13" name="Rectangle 12"/>
              <p:cNvSpPr/>
              <p:nvPr/>
            </p:nvSpPr>
            <p:spPr bwMode="auto">
              <a:xfrm>
                <a:off x="0" y="44624"/>
                <a:ext cx="1643042" cy="2856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b="1" dirty="0">
                    <a:latin typeface="Comic Sans MS" pitchFamily="66" charset="0"/>
                  </a:rPr>
                  <a:t>5</a:t>
                </a:r>
                <a:r>
                  <a:rPr lang="it-IT" b="1" dirty="0" smtClean="0">
                    <a:latin typeface="Comic Sans MS" pitchFamily="66" charset="0"/>
                  </a:rPr>
                  <a:t>.</a:t>
                </a:r>
                <a:endParaRPr lang="it-IT" b="1" dirty="0">
                  <a:latin typeface="Comic Sans MS" pitchFamily="66" charset="0"/>
                </a:endParaRPr>
              </a:p>
            </p:txBody>
          </p:sp>
        </p:grpSp>
      </p:grpSp>
    </p:spTree>
    <p:extLst>
      <p:ext uri="{BB962C8B-B14F-4D97-AF65-F5344CB8AC3E}">
        <p14:creationId xmlns:p14="http://schemas.microsoft.com/office/powerpoint/2010/main" val="268825685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a:stretch>
            <a:fillRect/>
          </a:stretch>
        </p:blipFill>
        <p:spPr>
          <a:xfrm>
            <a:off x="5257800" y="555307"/>
            <a:ext cx="2917507" cy="5029824"/>
          </a:xfrm>
          <a:prstGeom prst="rect">
            <a:avLst/>
          </a:prstGeom>
        </p:spPr>
      </p:pic>
      <p:grpSp>
        <p:nvGrpSpPr>
          <p:cNvPr id="8" name="Gruppo 7"/>
          <p:cNvGrpSpPr/>
          <p:nvPr/>
        </p:nvGrpSpPr>
        <p:grpSpPr>
          <a:xfrm>
            <a:off x="613410" y="5144431"/>
            <a:ext cx="4057650" cy="400050"/>
            <a:chOff x="613410" y="4045267"/>
            <a:chExt cx="4057650" cy="400050"/>
          </a:xfrm>
        </p:grpSpPr>
        <p:pic>
          <p:nvPicPr>
            <p:cNvPr id="5" name="Immagine 4"/>
            <p:cNvPicPr>
              <a:picLocks noChangeAspect="1"/>
            </p:cNvPicPr>
            <p:nvPr/>
          </p:nvPicPr>
          <p:blipFill>
            <a:blip r:embed="rId4"/>
            <a:stretch>
              <a:fillRect/>
            </a:stretch>
          </p:blipFill>
          <p:spPr>
            <a:xfrm>
              <a:off x="613410" y="4264342"/>
              <a:ext cx="4057650" cy="180975"/>
            </a:xfrm>
            <a:prstGeom prst="rect">
              <a:avLst/>
            </a:prstGeom>
          </p:spPr>
        </p:pic>
        <p:pic>
          <p:nvPicPr>
            <p:cNvPr id="6" name="Immagine 5"/>
            <p:cNvPicPr>
              <a:picLocks noChangeAspect="1"/>
            </p:cNvPicPr>
            <p:nvPr/>
          </p:nvPicPr>
          <p:blipFill>
            <a:blip r:embed="rId5"/>
            <a:stretch>
              <a:fillRect/>
            </a:stretch>
          </p:blipFill>
          <p:spPr>
            <a:xfrm>
              <a:off x="818197" y="4045267"/>
              <a:ext cx="3209925" cy="219075"/>
            </a:xfrm>
            <a:prstGeom prst="rect">
              <a:avLst/>
            </a:prstGeom>
          </p:spPr>
        </p:pic>
      </p:grpSp>
      <p:sp>
        <p:nvSpPr>
          <p:cNvPr id="7" name="CasellaDiTesto 6"/>
          <p:cNvSpPr txBox="1"/>
          <p:nvPr/>
        </p:nvSpPr>
        <p:spPr>
          <a:xfrm>
            <a:off x="818197" y="831770"/>
            <a:ext cx="3958590" cy="369332"/>
          </a:xfrm>
          <a:prstGeom prst="rect">
            <a:avLst/>
          </a:prstGeom>
          <a:noFill/>
        </p:spPr>
        <p:txBody>
          <a:bodyPr wrap="square" rtlCol="0">
            <a:spAutoFit/>
          </a:bodyPr>
          <a:lstStyle/>
          <a:p>
            <a:r>
              <a:rPr lang="it-IT" dirty="0" smtClean="0"/>
              <a:t>Ex vivo 19F-MRI @9.4T with </a:t>
            </a:r>
            <a:r>
              <a:rPr lang="it-IT" dirty="0" err="1" smtClean="0"/>
              <a:t>cryoprobe</a:t>
            </a:r>
            <a:endParaRPr lang="it-IT" dirty="0"/>
          </a:p>
        </p:txBody>
      </p:sp>
      <p:grpSp>
        <p:nvGrpSpPr>
          <p:cNvPr id="9" name="Gruppo 8"/>
          <p:cNvGrpSpPr/>
          <p:nvPr/>
        </p:nvGrpSpPr>
        <p:grpSpPr>
          <a:xfrm>
            <a:off x="0" y="44624"/>
            <a:ext cx="9144000" cy="6768731"/>
            <a:chOff x="0" y="44624"/>
            <a:chExt cx="9144000" cy="6768731"/>
          </a:xfrm>
        </p:grpSpPr>
        <p:grpSp>
          <p:nvGrpSpPr>
            <p:cNvPr id="10" name="Gruppo 3"/>
            <p:cNvGrpSpPr/>
            <p:nvPr/>
          </p:nvGrpSpPr>
          <p:grpSpPr>
            <a:xfrm>
              <a:off x="0" y="6545480"/>
              <a:ext cx="9144000" cy="267875"/>
              <a:chOff x="0" y="6545480"/>
              <a:chExt cx="9144000" cy="267875"/>
            </a:xfrm>
          </p:grpSpPr>
          <p:sp>
            <p:nvSpPr>
              <p:cNvPr id="14" name="Rectangle 36"/>
              <p:cNvSpPr/>
              <p:nvPr/>
            </p:nvSpPr>
            <p:spPr>
              <a:xfrm>
                <a:off x="0" y="6545480"/>
                <a:ext cx="1643042" cy="2678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ctangle 37"/>
              <p:cNvSpPr/>
              <p:nvPr/>
            </p:nvSpPr>
            <p:spPr>
              <a:xfrm>
                <a:off x="1714480" y="6545480"/>
                <a:ext cx="7429520" cy="26787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1" name="Gruppo 10"/>
            <p:cNvGrpSpPr/>
            <p:nvPr/>
          </p:nvGrpSpPr>
          <p:grpSpPr>
            <a:xfrm>
              <a:off x="0" y="44624"/>
              <a:ext cx="9144000" cy="285628"/>
              <a:chOff x="0" y="44624"/>
              <a:chExt cx="9144000" cy="285628"/>
            </a:xfrm>
          </p:grpSpPr>
          <p:sp>
            <p:nvSpPr>
              <p:cNvPr id="12" name="Rectangle 13"/>
              <p:cNvSpPr/>
              <p:nvPr/>
            </p:nvSpPr>
            <p:spPr bwMode="auto">
              <a:xfrm>
                <a:off x="1714500" y="44624"/>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it-IT" dirty="0" err="1" smtClean="0">
                    <a:solidFill>
                      <a:schemeClr val="bg1"/>
                    </a:solidFill>
                    <a:latin typeface="Comic Sans MS" panose="030F0702030302020204" pitchFamily="66" charset="0"/>
                    <a:cs typeface="Arial" pitchFamily="34" charset="0"/>
                  </a:rPr>
                  <a:t>Molecular</a:t>
                </a:r>
                <a:r>
                  <a:rPr lang="it-IT" dirty="0" smtClean="0">
                    <a:solidFill>
                      <a:schemeClr val="bg1"/>
                    </a:solidFill>
                    <a:latin typeface="Comic Sans MS" panose="030F0702030302020204" pitchFamily="66" charset="0"/>
                    <a:cs typeface="Arial" pitchFamily="34" charset="0"/>
                  </a:rPr>
                  <a:t> </a:t>
                </a:r>
                <a:r>
                  <a:rPr lang="it-IT" dirty="0" err="1" smtClean="0">
                    <a:solidFill>
                      <a:schemeClr val="bg1"/>
                    </a:solidFill>
                    <a:latin typeface="Comic Sans MS" panose="030F0702030302020204" pitchFamily="66" charset="0"/>
                    <a:cs typeface="Arial" pitchFamily="34" charset="0"/>
                  </a:rPr>
                  <a:t>imaging</a:t>
                </a:r>
                <a:endParaRPr lang="it-IT" dirty="0">
                  <a:solidFill>
                    <a:schemeClr val="bg1"/>
                  </a:solidFill>
                  <a:latin typeface="Comic Sans MS" panose="030F0702030302020204" pitchFamily="66" charset="0"/>
                  <a:cs typeface="Arial" pitchFamily="34" charset="0"/>
                </a:endParaRPr>
              </a:p>
            </p:txBody>
          </p:sp>
          <p:sp>
            <p:nvSpPr>
              <p:cNvPr id="13" name="Rectangle 12"/>
              <p:cNvSpPr/>
              <p:nvPr/>
            </p:nvSpPr>
            <p:spPr bwMode="auto">
              <a:xfrm>
                <a:off x="0" y="44624"/>
                <a:ext cx="1643042" cy="2856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b="1" dirty="0">
                    <a:latin typeface="Comic Sans MS" pitchFamily="66" charset="0"/>
                  </a:rPr>
                  <a:t>5</a:t>
                </a:r>
                <a:r>
                  <a:rPr lang="it-IT" b="1" dirty="0" smtClean="0">
                    <a:latin typeface="Comic Sans MS" pitchFamily="66" charset="0"/>
                  </a:rPr>
                  <a:t>.</a:t>
                </a:r>
                <a:endParaRPr lang="it-IT" b="1" dirty="0">
                  <a:latin typeface="Comic Sans MS" pitchFamily="66" charset="0"/>
                </a:endParaRPr>
              </a:p>
            </p:txBody>
          </p:sp>
        </p:grpSp>
      </p:grpSp>
      <p:grpSp>
        <p:nvGrpSpPr>
          <p:cNvPr id="17" name="Gruppo 16"/>
          <p:cNvGrpSpPr/>
          <p:nvPr/>
        </p:nvGrpSpPr>
        <p:grpSpPr>
          <a:xfrm>
            <a:off x="468479" y="1438901"/>
            <a:ext cx="4381651" cy="3504631"/>
            <a:chOff x="468479" y="1438901"/>
            <a:chExt cx="4381651" cy="3504631"/>
          </a:xfrm>
        </p:grpSpPr>
        <p:pic>
          <p:nvPicPr>
            <p:cNvPr id="2" name="Immagine 1"/>
            <p:cNvPicPr>
              <a:picLocks noChangeAspect="1"/>
            </p:cNvPicPr>
            <p:nvPr/>
          </p:nvPicPr>
          <p:blipFill>
            <a:blip r:embed="rId6"/>
            <a:stretch>
              <a:fillRect/>
            </a:stretch>
          </p:blipFill>
          <p:spPr>
            <a:xfrm>
              <a:off x="613410" y="2013703"/>
              <a:ext cx="4236720" cy="2929829"/>
            </a:xfrm>
            <a:prstGeom prst="rect">
              <a:avLst/>
            </a:prstGeom>
          </p:spPr>
        </p:pic>
        <p:pic>
          <p:nvPicPr>
            <p:cNvPr id="16" name="Immagine 15"/>
            <p:cNvPicPr>
              <a:picLocks noChangeAspect="1"/>
            </p:cNvPicPr>
            <p:nvPr/>
          </p:nvPicPr>
          <p:blipFill>
            <a:blip r:embed="rId7"/>
            <a:stretch>
              <a:fillRect/>
            </a:stretch>
          </p:blipFill>
          <p:spPr>
            <a:xfrm>
              <a:off x="468479" y="1438901"/>
              <a:ext cx="1352681" cy="1445100"/>
            </a:xfrm>
            <a:prstGeom prst="rect">
              <a:avLst/>
            </a:prstGeom>
          </p:spPr>
        </p:pic>
      </p:grpSp>
    </p:spTree>
    <p:extLst>
      <p:ext uri="{BB962C8B-B14F-4D97-AF65-F5344CB8AC3E}">
        <p14:creationId xmlns:p14="http://schemas.microsoft.com/office/powerpoint/2010/main" val="39017823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4831900" y="3573391"/>
            <a:ext cx="3640439" cy="2779715"/>
          </a:xfrm>
          <a:prstGeom prst="rect">
            <a:avLst/>
          </a:prstGeom>
        </p:spPr>
      </p:pic>
      <p:pic>
        <p:nvPicPr>
          <p:cNvPr id="7" name="Immagine 6"/>
          <p:cNvPicPr>
            <a:picLocks noChangeAspect="1"/>
          </p:cNvPicPr>
          <p:nvPr/>
        </p:nvPicPr>
        <p:blipFill>
          <a:blip r:embed="rId3"/>
          <a:stretch>
            <a:fillRect/>
          </a:stretch>
        </p:blipFill>
        <p:spPr>
          <a:xfrm>
            <a:off x="535194" y="522626"/>
            <a:ext cx="4384141" cy="3050765"/>
          </a:xfrm>
          <a:prstGeom prst="rect">
            <a:avLst/>
          </a:prstGeom>
        </p:spPr>
      </p:pic>
      <p:grpSp>
        <p:nvGrpSpPr>
          <p:cNvPr id="4" name="Gruppo 3"/>
          <p:cNvGrpSpPr/>
          <p:nvPr/>
        </p:nvGrpSpPr>
        <p:grpSpPr>
          <a:xfrm>
            <a:off x="0" y="44624"/>
            <a:ext cx="9144000" cy="6768731"/>
            <a:chOff x="0" y="44624"/>
            <a:chExt cx="9144000" cy="6768731"/>
          </a:xfrm>
        </p:grpSpPr>
        <p:grpSp>
          <p:nvGrpSpPr>
            <p:cNvPr id="6" name="Gruppo 3"/>
            <p:cNvGrpSpPr/>
            <p:nvPr/>
          </p:nvGrpSpPr>
          <p:grpSpPr>
            <a:xfrm>
              <a:off x="0" y="6545480"/>
              <a:ext cx="9144000" cy="267875"/>
              <a:chOff x="0" y="6545480"/>
              <a:chExt cx="9144000" cy="267875"/>
            </a:xfrm>
          </p:grpSpPr>
          <p:sp>
            <p:nvSpPr>
              <p:cNvPr id="11" name="Rectangle 36"/>
              <p:cNvSpPr/>
              <p:nvPr/>
            </p:nvSpPr>
            <p:spPr>
              <a:xfrm>
                <a:off x="0" y="6545480"/>
                <a:ext cx="1643042" cy="2678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ctangle 37"/>
              <p:cNvSpPr/>
              <p:nvPr/>
            </p:nvSpPr>
            <p:spPr>
              <a:xfrm>
                <a:off x="1714480" y="6545480"/>
                <a:ext cx="7429520" cy="26787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8" name="Gruppo 7"/>
            <p:cNvGrpSpPr/>
            <p:nvPr/>
          </p:nvGrpSpPr>
          <p:grpSpPr>
            <a:xfrm>
              <a:off x="0" y="44624"/>
              <a:ext cx="9144000" cy="285628"/>
              <a:chOff x="0" y="44624"/>
              <a:chExt cx="9144000" cy="285628"/>
            </a:xfrm>
          </p:grpSpPr>
          <p:sp>
            <p:nvSpPr>
              <p:cNvPr id="9" name="Rectangle 13"/>
              <p:cNvSpPr/>
              <p:nvPr/>
            </p:nvSpPr>
            <p:spPr bwMode="auto">
              <a:xfrm>
                <a:off x="1714500" y="44624"/>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it-IT" dirty="0" err="1" smtClean="0">
                    <a:solidFill>
                      <a:schemeClr val="bg1"/>
                    </a:solidFill>
                    <a:latin typeface="Comic Sans MS" panose="030F0702030302020204" pitchFamily="66" charset="0"/>
                    <a:cs typeface="Arial" pitchFamily="34" charset="0"/>
                  </a:rPr>
                  <a:t>Molecular</a:t>
                </a:r>
                <a:r>
                  <a:rPr lang="it-IT" dirty="0" smtClean="0">
                    <a:solidFill>
                      <a:schemeClr val="bg1"/>
                    </a:solidFill>
                    <a:latin typeface="Comic Sans MS" panose="030F0702030302020204" pitchFamily="66" charset="0"/>
                    <a:cs typeface="Arial" pitchFamily="34" charset="0"/>
                  </a:rPr>
                  <a:t> </a:t>
                </a:r>
                <a:r>
                  <a:rPr lang="it-IT" dirty="0" err="1" smtClean="0">
                    <a:solidFill>
                      <a:schemeClr val="bg1"/>
                    </a:solidFill>
                    <a:latin typeface="Comic Sans MS" panose="030F0702030302020204" pitchFamily="66" charset="0"/>
                    <a:cs typeface="Arial" pitchFamily="34" charset="0"/>
                  </a:rPr>
                  <a:t>imaging</a:t>
                </a:r>
                <a:endParaRPr lang="it-IT" dirty="0">
                  <a:solidFill>
                    <a:schemeClr val="bg1"/>
                  </a:solidFill>
                  <a:latin typeface="Comic Sans MS" panose="030F0702030302020204" pitchFamily="66" charset="0"/>
                  <a:cs typeface="Arial" pitchFamily="34" charset="0"/>
                </a:endParaRPr>
              </a:p>
            </p:txBody>
          </p:sp>
          <p:sp>
            <p:nvSpPr>
              <p:cNvPr id="10" name="Rectangle 12"/>
              <p:cNvSpPr/>
              <p:nvPr/>
            </p:nvSpPr>
            <p:spPr bwMode="auto">
              <a:xfrm>
                <a:off x="0" y="44624"/>
                <a:ext cx="1643042" cy="2856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b="1" dirty="0">
                    <a:latin typeface="Comic Sans MS" pitchFamily="66" charset="0"/>
                  </a:rPr>
                  <a:t>5</a:t>
                </a:r>
                <a:r>
                  <a:rPr lang="it-IT" b="1" dirty="0" smtClean="0">
                    <a:latin typeface="Comic Sans MS" pitchFamily="66" charset="0"/>
                  </a:rPr>
                  <a:t>.</a:t>
                </a:r>
                <a:endParaRPr lang="it-IT" b="1" dirty="0">
                  <a:latin typeface="Comic Sans MS" pitchFamily="66" charset="0"/>
                </a:endParaRPr>
              </a:p>
            </p:txBody>
          </p:sp>
        </p:grpSp>
      </p:grpSp>
      <p:sp>
        <p:nvSpPr>
          <p:cNvPr id="2" name="CasellaDiTesto 1"/>
          <p:cNvSpPr txBox="1"/>
          <p:nvPr/>
        </p:nvSpPr>
        <p:spPr>
          <a:xfrm>
            <a:off x="672931" y="3783106"/>
            <a:ext cx="3469247" cy="2031325"/>
          </a:xfrm>
          <a:prstGeom prst="rect">
            <a:avLst/>
          </a:prstGeom>
          <a:noFill/>
        </p:spPr>
        <p:txBody>
          <a:bodyPr wrap="square" rtlCol="0">
            <a:spAutoFit/>
          </a:bodyPr>
          <a:lstStyle/>
          <a:p>
            <a:endParaRPr lang="it-IT" dirty="0" smtClean="0"/>
          </a:p>
          <a:p>
            <a:r>
              <a:rPr lang="it-IT" dirty="0" smtClean="0"/>
              <a:t>Modello </a:t>
            </a:r>
            <a:r>
              <a:rPr lang="it-IT" dirty="0" smtClean="0"/>
              <a:t>animale</a:t>
            </a:r>
          </a:p>
          <a:p>
            <a:r>
              <a:rPr lang="it-IT" dirty="0" smtClean="0"/>
              <a:t>Alti campi, B≥</a:t>
            </a:r>
            <a:r>
              <a:rPr lang="it-IT" dirty="0" smtClean="0"/>
              <a:t>7T</a:t>
            </a:r>
          </a:p>
          <a:p>
            <a:r>
              <a:rPr lang="it-IT" dirty="0" smtClean="0"/>
              <a:t>Alti gradienti di campo magnetico:</a:t>
            </a:r>
          </a:p>
          <a:p>
            <a:r>
              <a:rPr lang="it-IT" dirty="0" smtClean="0"/>
              <a:t>G&gt; 80mT/m</a:t>
            </a:r>
          </a:p>
          <a:p>
            <a:r>
              <a:rPr lang="it-IT" dirty="0" smtClean="0">
                <a:solidFill>
                  <a:srgbClr val="FF0000"/>
                </a:solidFill>
              </a:rPr>
              <a:t>Maggior S/N</a:t>
            </a:r>
          </a:p>
          <a:p>
            <a:r>
              <a:rPr lang="it-IT" dirty="0" smtClean="0">
                <a:solidFill>
                  <a:srgbClr val="FF0000"/>
                </a:solidFill>
              </a:rPr>
              <a:t>Maggior Risoluzione</a:t>
            </a:r>
            <a:endParaRPr lang="it-IT" dirty="0">
              <a:solidFill>
                <a:srgbClr val="FF0000"/>
              </a:solidFill>
            </a:endParaRPr>
          </a:p>
        </p:txBody>
      </p:sp>
      <p:sp>
        <p:nvSpPr>
          <p:cNvPr id="3" name="CasellaDiTesto 2"/>
          <p:cNvSpPr txBox="1"/>
          <p:nvPr/>
        </p:nvSpPr>
        <p:spPr>
          <a:xfrm>
            <a:off x="5429240" y="830318"/>
            <a:ext cx="2680138" cy="1477328"/>
          </a:xfrm>
          <a:prstGeom prst="rect">
            <a:avLst/>
          </a:prstGeom>
          <a:noFill/>
        </p:spPr>
        <p:txBody>
          <a:bodyPr wrap="square" rtlCol="0">
            <a:spAutoFit/>
          </a:bodyPr>
          <a:lstStyle/>
          <a:p>
            <a:r>
              <a:rPr lang="en-US" dirty="0" smtClean="0"/>
              <a:t>Molecular imaging</a:t>
            </a:r>
          </a:p>
          <a:p>
            <a:r>
              <a:rPr lang="en-US" dirty="0" smtClean="0"/>
              <a:t>Cell </a:t>
            </a:r>
            <a:r>
              <a:rPr lang="en-US" dirty="0" smtClean="0"/>
              <a:t>tracking</a:t>
            </a:r>
          </a:p>
          <a:p>
            <a:r>
              <a:rPr lang="en-US" dirty="0" smtClean="0"/>
              <a:t>Molecular tracking</a:t>
            </a:r>
            <a:endParaRPr lang="en-US" dirty="0" smtClean="0"/>
          </a:p>
          <a:p>
            <a:r>
              <a:rPr lang="en-US" dirty="0" smtClean="0"/>
              <a:t>Pharmacokinetic</a:t>
            </a:r>
          </a:p>
          <a:p>
            <a:r>
              <a:rPr lang="en-US" dirty="0" smtClean="0"/>
              <a:t>Drug delivery</a:t>
            </a:r>
            <a:r>
              <a:rPr lang="en-US" dirty="0" smtClean="0"/>
              <a:t> </a:t>
            </a:r>
            <a:endParaRPr lang="en-US" dirty="0"/>
          </a:p>
        </p:txBody>
      </p:sp>
    </p:spTree>
    <p:extLst>
      <p:ext uri="{BB962C8B-B14F-4D97-AF65-F5344CB8AC3E}">
        <p14:creationId xmlns:p14="http://schemas.microsoft.com/office/powerpoint/2010/main" val="184458400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17" descr="NCPNEURO-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73959" y="6131560"/>
            <a:ext cx="1860441" cy="257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 Box 21"/>
          <p:cNvSpPr txBox="1">
            <a:spLocks noChangeArrowheads="1"/>
          </p:cNvSpPr>
          <p:nvPr/>
        </p:nvSpPr>
        <p:spPr bwMode="auto">
          <a:xfrm>
            <a:off x="685800" y="5611938"/>
            <a:ext cx="7848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cs typeface="Arial" panose="020B0604020202020204" pitchFamily="34" charset="0"/>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cs typeface="Arial" panose="020B0604020202020204" pitchFamily="34" charset="0"/>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cs typeface="Arial" panose="020B0604020202020204" pitchFamily="34" charset="0"/>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cs typeface="Arial" panose="020B0604020202020204" pitchFamily="34" charset="0"/>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cs typeface="Arial" panose="020B0604020202020204" pitchFamily="34" charset="0"/>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cs typeface="Arial" panose="020B0604020202020204" pitchFamily="34" charset="0"/>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cs typeface="Arial" panose="020B0604020202020204" pitchFamily="34" charset="0"/>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cs typeface="Arial" panose="020B0604020202020204" pitchFamily="34" charset="0"/>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cs typeface="Arial" panose="020B0604020202020204" pitchFamily="34" charset="0"/>
              </a:defRPr>
            </a:lvl9pPr>
          </a:lstStyle>
          <a:p>
            <a:pPr algn="ctr" eaLnBrk="1" hangingPunct="1"/>
            <a:r>
              <a:rPr lang="en-GB" altLang="it-IT" sz="1200" dirty="0"/>
              <a:t>Huddleston DE</a:t>
            </a:r>
            <a:r>
              <a:rPr lang="en-US" altLang="it-IT" sz="1200" dirty="0"/>
              <a:t> and </a:t>
            </a:r>
            <a:r>
              <a:rPr lang="en-GB" altLang="it-IT" sz="1200" dirty="0"/>
              <a:t>Small</a:t>
            </a:r>
            <a:r>
              <a:rPr lang="en-US" altLang="it-IT" sz="1200" dirty="0"/>
              <a:t> SA </a:t>
            </a:r>
            <a:r>
              <a:rPr lang="en-GB" altLang="it-IT" sz="1200" dirty="0"/>
              <a:t>(2005) Technology Insight: imaging amyloid plaques in the living brain with positron emission tomography and MRI </a:t>
            </a:r>
            <a:r>
              <a:rPr lang="en-US" altLang="it-IT" sz="1200" i="1" dirty="0"/>
              <a:t>Nat </a:t>
            </a:r>
            <a:r>
              <a:rPr lang="en-US" altLang="it-IT" sz="1200" i="1" dirty="0" err="1"/>
              <a:t>Clin</a:t>
            </a:r>
            <a:r>
              <a:rPr lang="en-US" altLang="it-IT" sz="1200" i="1" dirty="0"/>
              <a:t> </a:t>
            </a:r>
            <a:r>
              <a:rPr lang="en-US" altLang="it-IT" sz="1200" i="1" dirty="0" err="1"/>
              <a:t>Pract</a:t>
            </a:r>
            <a:r>
              <a:rPr lang="en-US" altLang="it-IT" sz="1200" i="1" dirty="0"/>
              <a:t> </a:t>
            </a:r>
            <a:r>
              <a:rPr lang="en-US" altLang="it-IT" sz="1200" i="1" dirty="0" err="1"/>
              <a:t>Neurol</a:t>
            </a:r>
            <a:r>
              <a:rPr lang="en-US" altLang="it-IT" sz="1200" i="1" dirty="0"/>
              <a:t> </a:t>
            </a:r>
            <a:r>
              <a:rPr lang="en-US" altLang="it-IT" sz="1200" b="1" dirty="0"/>
              <a:t>1:</a:t>
            </a:r>
            <a:r>
              <a:rPr lang="en-US" altLang="it-IT" sz="1200" dirty="0"/>
              <a:t> 96–105 doi:10.1038/</a:t>
            </a:r>
            <a:r>
              <a:rPr lang="en-GB" altLang="it-IT" sz="1200" dirty="0"/>
              <a:t>ncpneuro0046</a:t>
            </a:r>
          </a:p>
        </p:txBody>
      </p:sp>
      <p:sp>
        <p:nvSpPr>
          <p:cNvPr id="43014" name="Text Box 22"/>
          <p:cNvSpPr txBox="1">
            <a:spLocks noChangeArrowheads="1"/>
          </p:cNvSpPr>
          <p:nvPr/>
        </p:nvSpPr>
        <p:spPr bwMode="auto">
          <a:xfrm>
            <a:off x="259080" y="408406"/>
            <a:ext cx="83978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it-IT" dirty="0" smtClean="0"/>
              <a:t>MRI </a:t>
            </a:r>
            <a:r>
              <a:rPr lang="en-GB" altLang="it-IT" dirty="0"/>
              <a:t>studies imaging amyloid plaques </a:t>
            </a:r>
            <a:r>
              <a:rPr lang="en-GB" altLang="it-IT" i="1" dirty="0"/>
              <a:t>in </a:t>
            </a:r>
            <a:r>
              <a:rPr lang="en-GB" altLang="it-IT" i="1" dirty="0" smtClean="0"/>
              <a:t>vivo: NP vs 19F</a:t>
            </a:r>
          </a:p>
          <a:p>
            <a:pPr algn="ctr" eaLnBrk="1" hangingPunct="1"/>
            <a:r>
              <a:rPr lang="en-GB" altLang="it-IT" sz="1200" i="1" dirty="0">
                <a:solidFill>
                  <a:srgbClr val="FF0000"/>
                </a:solidFill>
              </a:rPr>
              <a:t>19F-containing ligand (E,E)-1-fluoro-2,5-bis(3-hydroxycarbonyl-4-hydroxy)</a:t>
            </a:r>
            <a:r>
              <a:rPr lang="en-GB" altLang="it-IT" sz="1200" i="1" dirty="0" err="1">
                <a:solidFill>
                  <a:srgbClr val="FF0000"/>
                </a:solidFill>
              </a:rPr>
              <a:t>styrylbenzene</a:t>
            </a:r>
            <a:r>
              <a:rPr lang="en-GB" altLang="it-IT" sz="1200" i="1" dirty="0">
                <a:solidFill>
                  <a:srgbClr val="FF0000"/>
                </a:solidFill>
              </a:rPr>
              <a:t>, which binds amyloid plaques and neurofibrillary tangles.</a:t>
            </a:r>
            <a:endParaRPr lang="en-GB" altLang="it-IT" sz="1200" i="1" dirty="0">
              <a:solidFill>
                <a:srgbClr val="FF0000"/>
              </a:solidFill>
            </a:endParaRPr>
          </a:p>
        </p:txBody>
      </p:sp>
      <p:pic>
        <p:nvPicPr>
          <p:cNvPr id="43015" name="Picture 28" descr="D:\jagadish\Nature UK\NCP\slides\11-16\imgs\ncpneuro0046-F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500" y="1274164"/>
            <a:ext cx="6553200"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uppo 7"/>
          <p:cNvGrpSpPr/>
          <p:nvPr/>
        </p:nvGrpSpPr>
        <p:grpSpPr>
          <a:xfrm>
            <a:off x="0" y="44624"/>
            <a:ext cx="9144000" cy="6768731"/>
            <a:chOff x="0" y="44624"/>
            <a:chExt cx="9144000" cy="6768731"/>
          </a:xfrm>
        </p:grpSpPr>
        <p:grpSp>
          <p:nvGrpSpPr>
            <p:cNvPr id="9" name="Gruppo 3"/>
            <p:cNvGrpSpPr/>
            <p:nvPr/>
          </p:nvGrpSpPr>
          <p:grpSpPr>
            <a:xfrm>
              <a:off x="0" y="6545480"/>
              <a:ext cx="9144000" cy="267875"/>
              <a:chOff x="0" y="6545480"/>
              <a:chExt cx="9144000" cy="267875"/>
            </a:xfrm>
          </p:grpSpPr>
          <p:sp>
            <p:nvSpPr>
              <p:cNvPr id="13" name="Rectangle 36"/>
              <p:cNvSpPr/>
              <p:nvPr/>
            </p:nvSpPr>
            <p:spPr>
              <a:xfrm>
                <a:off x="0" y="6545480"/>
                <a:ext cx="1643042" cy="2678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ctangle 37"/>
              <p:cNvSpPr/>
              <p:nvPr/>
            </p:nvSpPr>
            <p:spPr>
              <a:xfrm>
                <a:off x="1714480" y="6545480"/>
                <a:ext cx="7429520" cy="26787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0" name="Gruppo 9"/>
            <p:cNvGrpSpPr/>
            <p:nvPr/>
          </p:nvGrpSpPr>
          <p:grpSpPr>
            <a:xfrm>
              <a:off x="0" y="44624"/>
              <a:ext cx="9144000" cy="285628"/>
              <a:chOff x="0" y="44624"/>
              <a:chExt cx="9144000" cy="285628"/>
            </a:xfrm>
          </p:grpSpPr>
          <p:sp>
            <p:nvSpPr>
              <p:cNvPr id="11" name="Rectangle 13"/>
              <p:cNvSpPr/>
              <p:nvPr/>
            </p:nvSpPr>
            <p:spPr bwMode="auto">
              <a:xfrm>
                <a:off x="1714500" y="44624"/>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it-IT" dirty="0" err="1" smtClean="0">
                    <a:solidFill>
                      <a:schemeClr val="bg1"/>
                    </a:solidFill>
                    <a:latin typeface="Comic Sans MS" panose="030F0702030302020204" pitchFamily="66" charset="0"/>
                    <a:cs typeface="Arial" pitchFamily="34" charset="0"/>
                  </a:rPr>
                  <a:t>Molecular</a:t>
                </a:r>
                <a:r>
                  <a:rPr lang="it-IT" dirty="0" smtClean="0">
                    <a:solidFill>
                      <a:schemeClr val="bg1"/>
                    </a:solidFill>
                    <a:latin typeface="Comic Sans MS" panose="030F0702030302020204" pitchFamily="66" charset="0"/>
                    <a:cs typeface="Arial" pitchFamily="34" charset="0"/>
                  </a:rPr>
                  <a:t> </a:t>
                </a:r>
                <a:r>
                  <a:rPr lang="it-IT" dirty="0" err="1" smtClean="0">
                    <a:solidFill>
                      <a:schemeClr val="bg1"/>
                    </a:solidFill>
                    <a:latin typeface="Comic Sans MS" panose="030F0702030302020204" pitchFamily="66" charset="0"/>
                    <a:cs typeface="Arial" pitchFamily="34" charset="0"/>
                  </a:rPr>
                  <a:t>imaging</a:t>
                </a:r>
                <a:endParaRPr lang="it-IT" dirty="0">
                  <a:solidFill>
                    <a:schemeClr val="bg1"/>
                  </a:solidFill>
                  <a:latin typeface="Comic Sans MS" panose="030F0702030302020204" pitchFamily="66" charset="0"/>
                  <a:cs typeface="Arial" pitchFamily="34" charset="0"/>
                </a:endParaRPr>
              </a:p>
            </p:txBody>
          </p:sp>
          <p:sp>
            <p:nvSpPr>
              <p:cNvPr id="12" name="Rectangle 12"/>
              <p:cNvSpPr/>
              <p:nvPr/>
            </p:nvSpPr>
            <p:spPr bwMode="auto">
              <a:xfrm>
                <a:off x="0" y="44624"/>
                <a:ext cx="1643042" cy="2856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b="1" dirty="0">
                    <a:latin typeface="Comic Sans MS" pitchFamily="66" charset="0"/>
                  </a:rPr>
                  <a:t>5</a:t>
                </a:r>
                <a:r>
                  <a:rPr lang="it-IT" b="1" dirty="0" smtClean="0">
                    <a:latin typeface="Comic Sans MS" pitchFamily="66" charset="0"/>
                  </a:rPr>
                  <a:t>.</a:t>
                </a:r>
                <a:endParaRPr lang="it-IT" b="1" dirty="0">
                  <a:latin typeface="Comic Sans MS" pitchFamily="66" charset="0"/>
                </a:endParaRPr>
              </a:p>
            </p:txBody>
          </p:sp>
        </p:grpSp>
      </p:grpSp>
      <p:sp>
        <p:nvSpPr>
          <p:cNvPr id="2" name="Cornice 1"/>
          <p:cNvSpPr/>
          <p:nvPr/>
        </p:nvSpPr>
        <p:spPr>
          <a:xfrm>
            <a:off x="4610100" y="4092843"/>
            <a:ext cx="3436620" cy="1413958"/>
          </a:xfrm>
          <a:prstGeom prst="frame">
            <a:avLst>
              <a:gd name="adj1" fmla="val 360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223806588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3"/>
          <a:stretch>
            <a:fillRect/>
          </a:stretch>
        </p:blipFill>
        <p:spPr>
          <a:xfrm>
            <a:off x="1408708" y="687842"/>
            <a:ext cx="5984981" cy="3852627"/>
          </a:xfrm>
          <a:prstGeom prst="rect">
            <a:avLst/>
          </a:prstGeom>
        </p:spPr>
      </p:pic>
      <p:sp>
        <p:nvSpPr>
          <p:cNvPr id="6" name="CasellaDiTesto 5"/>
          <p:cNvSpPr txBox="1"/>
          <p:nvPr/>
        </p:nvSpPr>
        <p:spPr>
          <a:xfrm>
            <a:off x="441435" y="4620205"/>
            <a:ext cx="8418786" cy="1938992"/>
          </a:xfrm>
          <a:prstGeom prst="rect">
            <a:avLst/>
          </a:prstGeom>
          <a:noFill/>
        </p:spPr>
        <p:txBody>
          <a:bodyPr wrap="square" rtlCol="0">
            <a:spAutoFit/>
          </a:bodyPr>
          <a:lstStyle/>
          <a:p>
            <a:r>
              <a:rPr lang="en-US" sz="1200" dirty="0" smtClean="0"/>
              <a:t>For </a:t>
            </a:r>
            <a:r>
              <a:rPr lang="en-US" sz="1200" b="1" dirty="0" smtClean="0"/>
              <a:t>direct NMR detection</a:t>
            </a:r>
            <a:r>
              <a:rPr lang="en-US" sz="1200" dirty="0" smtClean="0"/>
              <a:t>, sensitivity expressed in molar concentration is on the order of 1 M and a gain can be obtained by either: increasing field strength, reducing coil size or increasing voxel size.</a:t>
            </a:r>
          </a:p>
          <a:p>
            <a:r>
              <a:rPr lang="en-US" sz="1200" dirty="0" smtClean="0"/>
              <a:t>19F nanoparticles provides a 10</a:t>
            </a:r>
            <a:r>
              <a:rPr lang="en-US" sz="1200" baseline="30000" dirty="0" smtClean="0"/>
              <a:t>4</a:t>
            </a:r>
            <a:r>
              <a:rPr lang="en-US" sz="1200" dirty="0" smtClean="0"/>
              <a:t> (10 nm diameter particles) to 10</a:t>
            </a:r>
            <a:r>
              <a:rPr lang="en-US" sz="1200" baseline="30000" dirty="0" smtClean="0"/>
              <a:t>8</a:t>
            </a:r>
            <a:r>
              <a:rPr lang="en-US" sz="1200" dirty="0" smtClean="0"/>
              <a:t> (200 nm diameter particles) gain if sensitivity gain is expressed in terms of particle concentration. Combining a high field, reduced coil size and an increased voxel size (e.g., a factor 10 in volume that is equivalent to a factor 2.2 in each direction), can provide a significant gain in sensitivity. </a:t>
            </a:r>
          </a:p>
          <a:p>
            <a:r>
              <a:rPr lang="en-US" sz="1200" b="1" dirty="0" smtClean="0"/>
              <a:t>Indirect detection</a:t>
            </a:r>
            <a:r>
              <a:rPr lang="en-US" sz="1200" dirty="0" smtClean="0"/>
              <a:t> through the use of CA is already sensitive in the 10 </a:t>
            </a:r>
            <a:r>
              <a:rPr lang="en-US" sz="1200" dirty="0" err="1" smtClean="0"/>
              <a:t>μM</a:t>
            </a:r>
            <a:r>
              <a:rPr lang="en-US" sz="1200" dirty="0" smtClean="0"/>
              <a:t> range with standard CA, and </a:t>
            </a:r>
            <a:r>
              <a:rPr lang="en-US" sz="1200" dirty="0" err="1" smtClean="0"/>
              <a:t>μM</a:t>
            </a:r>
            <a:r>
              <a:rPr lang="en-US" sz="1200" dirty="0" smtClean="0"/>
              <a:t> range with an optimized CA binding to macromolecules. If accumulated, T1-agents can exhibit quenching.</a:t>
            </a:r>
          </a:p>
          <a:p>
            <a:r>
              <a:rPr lang="en-US" sz="1200" dirty="0" smtClean="0"/>
              <a:t>However, combining this intrinsic efficiency with nanoparticles (such as iron oxide NPs) provides a direct 10</a:t>
            </a:r>
            <a:r>
              <a:rPr lang="en-US" sz="1200" baseline="30000" dirty="0" smtClean="0"/>
              <a:t>4</a:t>
            </a:r>
            <a:r>
              <a:rPr lang="en-US" sz="1200" dirty="0" smtClean="0"/>
              <a:t> to 10</a:t>
            </a:r>
            <a:r>
              <a:rPr lang="en-US" sz="1200" baseline="30000" dirty="0" smtClean="0"/>
              <a:t>8</a:t>
            </a:r>
            <a:r>
              <a:rPr lang="en-US" sz="1200" dirty="0" smtClean="0"/>
              <a:t> gains for 10 and 200 nm diameter particles, respectively, if expressed in terms of particle concentration; gains that could also be combined to a reduced coil size and increased voxel size to further enhance detection thresholds.</a:t>
            </a:r>
            <a:endParaRPr lang="en-US" sz="1200" dirty="0"/>
          </a:p>
        </p:txBody>
      </p:sp>
      <p:grpSp>
        <p:nvGrpSpPr>
          <p:cNvPr id="7" name="Gruppo 6"/>
          <p:cNvGrpSpPr/>
          <p:nvPr/>
        </p:nvGrpSpPr>
        <p:grpSpPr>
          <a:xfrm>
            <a:off x="0" y="44624"/>
            <a:ext cx="9144000" cy="6768731"/>
            <a:chOff x="0" y="44624"/>
            <a:chExt cx="9144000" cy="6768731"/>
          </a:xfrm>
        </p:grpSpPr>
        <p:grpSp>
          <p:nvGrpSpPr>
            <p:cNvPr id="8" name="Gruppo 3"/>
            <p:cNvGrpSpPr/>
            <p:nvPr/>
          </p:nvGrpSpPr>
          <p:grpSpPr>
            <a:xfrm>
              <a:off x="0" y="6545480"/>
              <a:ext cx="9144000" cy="267875"/>
              <a:chOff x="0" y="6545480"/>
              <a:chExt cx="9144000" cy="267875"/>
            </a:xfrm>
          </p:grpSpPr>
          <p:sp>
            <p:nvSpPr>
              <p:cNvPr id="12" name="Rectangle 36"/>
              <p:cNvSpPr/>
              <p:nvPr/>
            </p:nvSpPr>
            <p:spPr>
              <a:xfrm>
                <a:off x="0" y="6545480"/>
                <a:ext cx="1643042" cy="2678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ctangle 37"/>
              <p:cNvSpPr/>
              <p:nvPr/>
            </p:nvSpPr>
            <p:spPr>
              <a:xfrm>
                <a:off x="1714480" y="6545480"/>
                <a:ext cx="7429520" cy="26787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9" name="Gruppo 8"/>
            <p:cNvGrpSpPr/>
            <p:nvPr/>
          </p:nvGrpSpPr>
          <p:grpSpPr>
            <a:xfrm>
              <a:off x="0" y="44624"/>
              <a:ext cx="9144000" cy="285628"/>
              <a:chOff x="0" y="44624"/>
              <a:chExt cx="9144000" cy="285628"/>
            </a:xfrm>
          </p:grpSpPr>
          <p:sp>
            <p:nvSpPr>
              <p:cNvPr id="10" name="Rectangle 13"/>
              <p:cNvSpPr/>
              <p:nvPr/>
            </p:nvSpPr>
            <p:spPr bwMode="auto">
              <a:xfrm>
                <a:off x="1714500" y="44624"/>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it-IT" dirty="0" err="1" smtClean="0">
                    <a:solidFill>
                      <a:schemeClr val="bg1"/>
                    </a:solidFill>
                    <a:latin typeface="Comic Sans MS" panose="030F0702030302020204" pitchFamily="66" charset="0"/>
                    <a:cs typeface="Arial" pitchFamily="34" charset="0"/>
                  </a:rPr>
                  <a:t>Molecular</a:t>
                </a:r>
                <a:r>
                  <a:rPr lang="it-IT" dirty="0" smtClean="0">
                    <a:solidFill>
                      <a:schemeClr val="bg1"/>
                    </a:solidFill>
                    <a:latin typeface="Comic Sans MS" panose="030F0702030302020204" pitchFamily="66" charset="0"/>
                    <a:cs typeface="Arial" pitchFamily="34" charset="0"/>
                  </a:rPr>
                  <a:t> </a:t>
                </a:r>
                <a:r>
                  <a:rPr lang="it-IT" dirty="0" err="1" smtClean="0">
                    <a:solidFill>
                      <a:schemeClr val="bg1"/>
                    </a:solidFill>
                    <a:latin typeface="Comic Sans MS" panose="030F0702030302020204" pitchFamily="66" charset="0"/>
                    <a:cs typeface="Arial" pitchFamily="34" charset="0"/>
                  </a:rPr>
                  <a:t>imaging</a:t>
                </a:r>
                <a:endParaRPr lang="it-IT" dirty="0">
                  <a:solidFill>
                    <a:schemeClr val="bg1"/>
                  </a:solidFill>
                  <a:latin typeface="Comic Sans MS" panose="030F0702030302020204" pitchFamily="66" charset="0"/>
                  <a:cs typeface="Arial" pitchFamily="34" charset="0"/>
                </a:endParaRPr>
              </a:p>
            </p:txBody>
          </p:sp>
          <p:sp>
            <p:nvSpPr>
              <p:cNvPr id="11" name="Rectangle 12"/>
              <p:cNvSpPr/>
              <p:nvPr/>
            </p:nvSpPr>
            <p:spPr bwMode="auto">
              <a:xfrm>
                <a:off x="0" y="44624"/>
                <a:ext cx="1643042" cy="2856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b="1" dirty="0">
                    <a:latin typeface="Comic Sans MS" pitchFamily="66" charset="0"/>
                  </a:rPr>
                  <a:t>5</a:t>
                </a:r>
                <a:r>
                  <a:rPr lang="it-IT" b="1" dirty="0" smtClean="0">
                    <a:latin typeface="Comic Sans MS" pitchFamily="66" charset="0"/>
                  </a:rPr>
                  <a:t>.</a:t>
                </a:r>
                <a:endParaRPr lang="it-IT" b="1" dirty="0">
                  <a:latin typeface="Comic Sans MS" pitchFamily="66" charset="0"/>
                </a:endParaRPr>
              </a:p>
            </p:txBody>
          </p:sp>
        </p:grpSp>
      </p:grpSp>
    </p:spTree>
    <p:extLst>
      <p:ext uri="{BB962C8B-B14F-4D97-AF65-F5344CB8AC3E}">
        <p14:creationId xmlns:p14="http://schemas.microsoft.com/office/powerpoint/2010/main" val="42266137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914400" y="1003519"/>
            <a:ext cx="6960870" cy="4228850"/>
          </a:xfrm>
          <a:prstGeom prst="rect">
            <a:avLst/>
          </a:prstGeom>
        </p:spPr>
        <p:txBody>
          <a:bodyPr wrap="square">
            <a:spAutoFit/>
          </a:bodyPr>
          <a:lstStyle/>
          <a:p>
            <a:pPr>
              <a:lnSpc>
                <a:spcPct val="120000"/>
              </a:lnSpc>
            </a:pPr>
            <a:r>
              <a:rPr lang="en-US" sz="14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Comparison of amyloid imaging using PET </a:t>
            </a:r>
            <a:r>
              <a:rPr lang="en-US" sz="1400" b="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and19F-MRI</a:t>
            </a:r>
          </a:p>
          <a:p>
            <a:pPr>
              <a:lnSpc>
                <a:spcPct val="120000"/>
              </a:lnSpc>
            </a:pPr>
            <a:endParaRPr lang="en-US" sz="1400" b="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nSpc>
                <a:spcPct val="120000"/>
              </a:lnSpc>
            </a:pPr>
            <a:r>
              <a:rPr lang="en-US" sz="1400" dirty="0" smtClean="0">
                <a:latin typeface="Calibri" panose="020F0502020204030204" pitchFamily="34" charset="0"/>
                <a:ea typeface="Calibri" panose="020F0502020204030204" pitchFamily="34" charset="0"/>
                <a:cs typeface="Times New Roman" panose="02020603050405020304" pitchFamily="18" charset="0"/>
              </a:rPr>
              <a:t>Currently</a:t>
            </a:r>
            <a:r>
              <a:rPr lang="en-US" sz="1400" dirty="0">
                <a:latin typeface="Calibri" panose="020F0502020204030204" pitchFamily="34" charset="0"/>
                <a:ea typeface="Calibri" panose="020F0502020204030204" pitchFamily="34" charset="0"/>
                <a:cs typeface="Times New Roman" panose="02020603050405020304" pitchFamily="18" charset="0"/>
              </a:rPr>
              <a:t>, PET is used as a powerful imaging modality to detect A</a:t>
            </a:r>
            <a:r>
              <a:rPr lang="en-US" sz="1400" dirty="0">
                <a:latin typeface="Calibri" panose="020F0502020204030204" pitchFamily="34" charset="0"/>
                <a:ea typeface="Calibri" panose="020F0502020204030204" pitchFamily="34" charset="0"/>
              </a:rPr>
              <a:t>β</a:t>
            </a:r>
            <a:r>
              <a:rPr lang="en-US" sz="1400" dirty="0">
                <a:latin typeface="Calibri" panose="020F0502020204030204" pitchFamily="34" charset="0"/>
                <a:ea typeface="Calibri" panose="020F0502020204030204" pitchFamily="34" charset="0"/>
                <a:cs typeface="Times New Roman" panose="02020603050405020304" pitchFamily="18" charset="0"/>
              </a:rPr>
              <a:t> deposition because of its high sensitivity and quantitative accuracy. The disadvantages of PET amyloid imaging are cost and ionizing radiation. </a:t>
            </a:r>
            <a:endParaRPr lang="en-US" sz="14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20000"/>
              </a:lnSpc>
            </a:pPr>
            <a:r>
              <a:rPr lang="en-US" sz="1400" dirty="0" smtClean="0">
                <a:latin typeface="Calibri" panose="020F0502020204030204" pitchFamily="34" charset="0"/>
                <a:ea typeface="Calibri" panose="020F0502020204030204" pitchFamily="34" charset="0"/>
                <a:cs typeface="Times New Roman" panose="02020603050405020304" pitchFamily="18" charset="0"/>
              </a:rPr>
              <a:t>While, 19F-MRI </a:t>
            </a:r>
            <a:r>
              <a:rPr lang="en-US" sz="1400" dirty="0">
                <a:latin typeface="Calibri" panose="020F0502020204030204" pitchFamily="34" charset="0"/>
                <a:ea typeface="Calibri" panose="020F0502020204030204" pitchFamily="34" charset="0"/>
                <a:cs typeface="Times New Roman" panose="02020603050405020304" pitchFamily="18" charset="0"/>
              </a:rPr>
              <a:t>uses non-</a:t>
            </a:r>
            <a:r>
              <a:rPr lang="en-US" sz="1400" dirty="0" err="1">
                <a:latin typeface="Calibri" panose="020F0502020204030204" pitchFamily="34" charset="0"/>
                <a:ea typeface="Calibri" panose="020F0502020204030204" pitchFamily="34" charset="0"/>
                <a:cs typeface="Times New Roman" panose="02020603050405020304" pitchFamily="18" charset="0"/>
              </a:rPr>
              <a:t>radioisotopic</a:t>
            </a:r>
            <a:r>
              <a:rPr lang="en-US" sz="1400" dirty="0">
                <a:latin typeface="Calibri" panose="020F0502020204030204" pitchFamily="34" charset="0"/>
                <a:ea typeface="Calibri" panose="020F0502020204030204" pitchFamily="34" charset="0"/>
                <a:cs typeface="Times New Roman" panose="02020603050405020304" pitchFamily="18" charset="0"/>
              </a:rPr>
              <a:t> probes that are relatively inexpensive. In addition, recent advances </a:t>
            </a:r>
            <a:r>
              <a:rPr lang="en-US" sz="1400" dirty="0" smtClean="0">
                <a:latin typeface="Calibri" panose="020F0502020204030204" pitchFamily="34" charset="0"/>
                <a:ea typeface="Calibri" panose="020F0502020204030204" pitchFamily="34" charset="0"/>
                <a:cs typeface="Times New Roman" panose="02020603050405020304" pitchFamily="18" charset="0"/>
              </a:rPr>
              <a:t>in 19F-MRI </a:t>
            </a:r>
            <a:r>
              <a:rPr lang="en-US" sz="1400" dirty="0">
                <a:latin typeface="Calibri" panose="020F0502020204030204" pitchFamily="34" charset="0"/>
                <a:ea typeface="Calibri" panose="020F0502020204030204" pitchFamily="34" charset="0"/>
                <a:cs typeface="Times New Roman" panose="02020603050405020304" pitchFamily="18" charset="0"/>
              </a:rPr>
              <a:t>give us a new approaches in neuroscience such as double-probe in vivo imaging. These new techniques should give us </a:t>
            </a:r>
            <a:r>
              <a:rPr lang="en-US" sz="1400" dirty="0" smtClean="0">
                <a:latin typeface="Calibri" panose="020F0502020204030204" pitchFamily="34" charset="0"/>
                <a:ea typeface="Calibri" panose="020F0502020204030204" pitchFamily="34" charset="0"/>
                <a:cs typeface="Times New Roman" panose="02020603050405020304" pitchFamily="18" charset="0"/>
              </a:rPr>
              <a:t>new tools </a:t>
            </a:r>
            <a:r>
              <a:rPr lang="en-US" sz="1400" dirty="0">
                <a:latin typeface="Calibri" panose="020F0502020204030204" pitchFamily="34" charset="0"/>
                <a:ea typeface="Calibri" panose="020F0502020204030204" pitchFamily="34" charset="0"/>
                <a:cs typeface="Times New Roman" panose="02020603050405020304" pitchFamily="18" charset="0"/>
              </a:rPr>
              <a:t>for understanding the brain, particularly in the field of animal experiments. </a:t>
            </a:r>
            <a:endParaRPr lang="en-US" sz="14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20000"/>
              </a:lnSpc>
            </a:pPr>
            <a:r>
              <a:rPr lang="en-US" sz="1400" dirty="0" smtClean="0">
                <a:latin typeface="Calibri" panose="020F0502020204030204" pitchFamily="34" charset="0"/>
                <a:ea typeface="Calibri" panose="020F0502020204030204" pitchFamily="34" charset="0"/>
                <a:cs typeface="Times New Roman" panose="02020603050405020304" pitchFamily="18" charset="0"/>
              </a:rPr>
              <a:t>The </a:t>
            </a:r>
            <a:r>
              <a:rPr lang="en-US" sz="1400" dirty="0">
                <a:latin typeface="Calibri" panose="020F0502020204030204" pitchFamily="34" charset="0"/>
                <a:ea typeface="Calibri" panose="020F0502020204030204" pitchFamily="34" charset="0"/>
                <a:cs typeface="Times New Roman" panose="02020603050405020304" pitchFamily="18" charset="0"/>
              </a:rPr>
              <a:t>disadvantages of19F-MRI seem minimal. </a:t>
            </a:r>
            <a:endParaRPr lang="en-US" sz="14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20000"/>
              </a:lnSpc>
            </a:pPr>
            <a:r>
              <a:rPr lang="en-US" sz="1400" dirty="0" smtClean="0">
                <a:latin typeface="Calibri" panose="020F0502020204030204" pitchFamily="34" charset="0"/>
                <a:ea typeface="Calibri" panose="020F0502020204030204" pitchFamily="34" charset="0"/>
                <a:cs typeface="Times New Roman" panose="02020603050405020304" pitchFamily="18" charset="0"/>
              </a:rPr>
              <a:t>Particularly</a:t>
            </a:r>
            <a:r>
              <a:rPr lang="en-US" sz="1400" dirty="0">
                <a:latin typeface="Calibri" panose="020F0502020204030204" pitchFamily="34" charset="0"/>
                <a:ea typeface="Calibri" panose="020F0502020204030204" pitchFamily="34" charset="0"/>
                <a:cs typeface="Times New Roman" panose="02020603050405020304" pitchFamily="18" charset="0"/>
              </a:rPr>
              <a:t>, NMR signals are much reduced when probes bind tightly to pathological structures such as senile plaques and lipids. This is the most important hurdle to overcome, when we consider application of amyloid imaging </a:t>
            </a:r>
            <a:r>
              <a:rPr lang="en-US" sz="1400" dirty="0" smtClean="0">
                <a:latin typeface="Calibri" panose="020F0502020204030204" pitchFamily="34" charset="0"/>
                <a:ea typeface="Calibri" panose="020F0502020204030204" pitchFamily="34" charset="0"/>
                <a:cs typeface="Times New Roman" panose="02020603050405020304" pitchFamily="18" charset="0"/>
              </a:rPr>
              <a:t>using 19F-MRI </a:t>
            </a:r>
            <a:r>
              <a:rPr lang="en-US" sz="1400" dirty="0">
                <a:latin typeface="Calibri" panose="020F0502020204030204" pitchFamily="34" charset="0"/>
                <a:ea typeface="Calibri" panose="020F0502020204030204" pitchFamily="34" charset="0"/>
                <a:cs typeface="Times New Roman" panose="02020603050405020304" pitchFamily="18" charset="0"/>
              </a:rPr>
              <a:t>to humans. </a:t>
            </a:r>
            <a:endParaRPr lang="en-US" sz="14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20000"/>
              </a:lnSpc>
            </a:pPr>
            <a:r>
              <a:rPr lang="en-US" sz="1400" dirty="0" smtClean="0">
                <a:latin typeface="Calibri" panose="020F0502020204030204" pitchFamily="34" charset="0"/>
                <a:ea typeface="Calibri" panose="020F0502020204030204" pitchFamily="34" charset="0"/>
                <a:cs typeface="Times New Roman" panose="02020603050405020304" pitchFamily="18" charset="0"/>
              </a:rPr>
              <a:t>Although </a:t>
            </a:r>
            <a:r>
              <a:rPr lang="en-US" sz="1400" dirty="0">
                <a:latin typeface="Calibri" panose="020F0502020204030204" pitchFamily="34" charset="0"/>
                <a:ea typeface="Calibri" panose="020F0502020204030204" pitchFamily="34" charset="0"/>
                <a:cs typeface="Times New Roman" panose="02020603050405020304" pitchFamily="18" charset="0"/>
              </a:rPr>
              <a:t>the sensitivity of 19F-MRI has improved over some years, it is still low compared with PET imaging. There is a need to improve not only probes but also MR </a:t>
            </a:r>
            <a:r>
              <a:rPr lang="en-US" sz="1400" dirty="0" err="1">
                <a:latin typeface="Calibri" panose="020F0502020204030204" pitchFamily="34" charset="0"/>
                <a:ea typeface="Calibri" panose="020F0502020204030204" pitchFamily="34" charset="0"/>
                <a:cs typeface="Times New Roman" panose="02020603050405020304" pitchFamily="18" charset="0"/>
              </a:rPr>
              <a:t>equipments</a:t>
            </a:r>
            <a:r>
              <a:rPr lang="en-US" sz="1400" dirty="0">
                <a:latin typeface="Calibri" panose="020F0502020204030204" pitchFamily="34" charset="0"/>
                <a:ea typeface="Calibri" panose="020F0502020204030204" pitchFamily="34" charset="0"/>
                <a:cs typeface="Times New Roman" panose="02020603050405020304" pitchFamily="18" charset="0"/>
              </a:rPr>
              <a:t> and imaging techniques, so collaboration between multiple </a:t>
            </a:r>
            <a:r>
              <a:rPr lang="en-US" sz="1400" dirty="0" err="1">
                <a:latin typeface="Calibri" panose="020F0502020204030204" pitchFamily="34" charset="0"/>
                <a:ea typeface="Calibri" panose="020F0502020204030204" pitchFamily="34" charset="0"/>
                <a:cs typeface="Times New Roman" panose="02020603050405020304" pitchFamily="18" charset="0"/>
              </a:rPr>
              <a:t>specialities</a:t>
            </a:r>
            <a:r>
              <a:rPr lang="en-US" sz="1400" dirty="0">
                <a:latin typeface="Calibri" panose="020F0502020204030204" pitchFamily="34" charset="0"/>
                <a:ea typeface="Calibri" panose="020F0502020204030204" pitchFamily="34" charset="0"/>
                <a:cs typeface="Times New Roman" panose="02020603050405020304" pitchFamily="18" charset="0"/>
              </a:rPr>
              <a:t> is of great importance</a:t>
            </a:r>
            <a:endParaRPr lang="it-IT" sz="1400" dirty="0"/>
          </a:p>
        </p:txBody>
      </p:sp>
      <p:grpSp>
        <p:nvGrpSpPr>
          <p:cNvPr id="5" name="Gruppo 4"/>
          <p:cNvGrpSpPr/>
          <p:nvPr/>
        </p:nvGrpSpPr>
        <p:grpSpPr>
          <a:xfrm>
            <a:off x="0" y="44624"/>
            <a:ext cx="9144000" cy="6768731"/>
            <a:chOff x="0" y="44624"/>
            <a:chExt cx="9144000" cy="6768731"/>
          </a:xfrm>
        </p:grpSpPr>
        <p:grpSp>
          <p:nvGrpSpPr>
            <p:cNvPr id="6" name="Gruppo 3"/>
            <p:cNvGrpSpPr/>
            <p:nvPr/>
          </p:nvGrpSpPr>
          <p:grpSpPr>
            <a:xfrm>
              <a:off x="0" y="6545480"/>
              <a:ext cx="9144000" cy="267875"/>
              <a:chOff x="0" y="6545480"/>
              <a:chExt cx="9144000" cy="267875"/>
            </a:xfrm>
          </p:grpSpPr>
          <p:sp>
            <p:nvSpPr>
              <p:cNvPr id="10" name="Rectangle 36"/>
              <p:cNvSpPr/>
              <p:nvPr/>
            </p:nvSpPr>
            <p:spPr>
              <a:xfrm>
                <a:off x="0" y="6545480"/>
                <a:ext cx="1643042" cy="2678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ctangle 37"/>
              <p:cNvSpPr/>
              <p:nvPr/>
            </p:nvSpPr>
            <p:spPr>
              <a:xfrm>
                <a:off x="1714480" y="6545480"/>
                <a:ext cx="7429520" cy="26787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7" name="Gruppo 6"/>
            <p:cNvGrpSpPr/>
            <p:nvPr/>
          </p:nvGrpSpPr>
          <p:grpSpPr>
            <a:xfrm>
              <a:off x="0" y="44624"/>
              <a:ext cx="9144000" cy="285628"/>
              <a:chOff x="0" y="44624"/>
              <a:chExt cx="9144000" cy="285628"/>
            </a:xfrm>
          </p:grpSpPr>
          <p:sp>
            <p:nvSpPr>
              <p:cNvPr id="8" name="Rectangle 13"/>
              <p:cNvSpPr/>
              <p:nvPr/>
            </p:nvSpPr>
            <p:spPr bwMode="auto">
              <a:xfrm>
                <a:off x="1714500" y="44624"/>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it-IT" dirty="0" err="1" smtClean="0">
                    <a:solidFill>
                      <a:schemeClr val="bg1"/>
                    </a:solidFill>
                    <a:latin typeface="Comic Sans MS" panose="030F0702030302020204" pitchFamily="66" charset="0"/>
                    <a:cs typeface="Arial" pitchFamily="34" charset="0"/>
                  </a:rPr>
                  <a:t>Molecular</a:t>
                </a:r>
                <a:r>
                  <a:rPr lang="it-IT" dirty="0" smtClean="0">
                    <a:solidFill>
                      <a:schemeClr val="bg1"/>
                    </a:solidFill>
                    <a:latin typeface="Comic Sans MS" panose="030F0702030302020204" pitchFamily="66" charset="0"/>
                    <a:cs typeface="Arial" pitchFamily="34" charset="0"/>
                  </a:rPr>
                  <a:t> </a:t>
                </a:r>
                <a:r>
                  <a:rPr lang="it-IT" dirty="0" err="1" smtClean="0">
                    <a:solidFill>
                      <a:schemeClr val="bg1"/>
                    </a:solidFill>
                    <a:latin typeface="Comic Sans MS" panose="030F0702030302020204" pitchFamily="66" charset="0"/>
                    <a:cs typeface="Arial" pitchFamily="34" charset="0"/>
                  </a:rPr>
                  <a:t>imaging</a:t>
                </a:r>
                <a:endParaRPr lang="it-IT" dirty="0">
                  <a:solidFill>
                    <a:schemeClr val="bg1"/>
                  </a:solidFill>
                  <a:latin typeface="Comic Sans MS" panose="030F0702030302020204" pitchFamily="66" charset="0"/>
                  <a:cs typeface="Arial" pitchFamily="34" charset="0"/>
                </a:endParaRPr>
              </a:p>
            </p:txBody>
          </p:sp>
          <p:sp>
            <p:nvSpPr>
              <p:cNvPr id="9" name="Rectangle 12"/>
              <p:cNvSpPr/>
              <p:nvPr/>
            </p:nvSpPr>
            <p:spPr bwMode="auto">
              <a:xfrm>
                <a:off x="0" y="44624"/>
                <a:ext cx="1643042" cy="2856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b="1" dirty="0">
                    <a:latin typeface="Comic Sans MS" pitchFamily="66" charset="0"/>
                  </a:rPr>
                  <a:t>5</a:t>
                </a:r>
                <a:r>
                  <a:rPr lang="it-IT" b="1" dirty="0" smtClean="0">
                    <a:latin typeface="Comic Sans MS" pitchFamily="66" charset="0"/>
                  </a:rPr>
                  <a:t>.</a:t>
                </a:r>
                <a:endParaRPr lang="it-IT" b="1" dirty="0">
                  <a:latin typeface="Comic Sans MS" pitchFamily="66" charset="0"/>
                </a:endParaRPr>
              </a:p>
            </p:txBody>
          </p:sp>
        </p:grpSp>
      </p:grpSp>
    </p:spTree>
    <p:extLst>
      <p:ext uri="{BB962C8B-B14F-4D97-AF65-F5344CB8AC3E}">
        <p14:creationId xmlns:p14="http://schemas.microsoft.com/office/powerpoint/2010/main" val="22766485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9378" name="Group 3"/>
          <p:cNvGrpSpPr>
            <a:grpSpLocks/>
          </p:cNvGrpSpPr>
          <p:nvPr/>
        </p:nvGrpSpPr>
        <p:grpSpPr bwMode="auto">
          <a:xfrm>
            <a:off x="0" y="0"/>
            <a:ext cx="9144000" cy="6858000"/>
            <a:chOff x="-32" y="-24"/>
            <a:chExt cx="9144032" cy="6858024"/>
          </a:xfrm>
        </p:grpSpPr>
        <p:sp>
          <p:nvSpPr>
            <p:cNvPr id="5" name="Rectangle 4"/>
            <p:cNvSpPr/>
            <p:nvPr/>
          </p:nvSpPr>
          <p:spPr>
            <a:xfrm>
              <a:off x="-32" y="-24"/>
              <a:ext cx="9144032" cy="5715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grpSp>
          <p:nvGrpSpPr>
            <p:cNvPr id="229412" name="Group 18"/>
            <p:cNvGrpSpPr>
              <a:grpSpLocks/>
            </p:cNvGrpSpPr>
            <p:nvPr/>
          </p:nvGrpSpPr>
          <p:grpSpPr bwMode="auto">
            <a:xfrm>
              <a:off x="0" y="6500834"/>
              <a:ext cx="9144000" cy="357166"/>
              <a:chOff x="0" y="6286496"/>
              <a:chExt cx="9144000" cy="571504"/>
            </a:xfrm>
          </p:grpSpPr>
          <p:sp>
            <p:nvSpPr>
              <p:cNvPr id="12" name="Rectangle 11"/>
              <p:cNvSpPr/>
              <p:nvPr/>
            </p:nvSpPr>
            <p:spPr>
              <a:xfrm>
                <a:off x="-32" y="6286461"/>
                <a:ext cx="9144032" cy="571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3" name="Rectangle 12"/>
              <p:cNvSpPr/>
              <p:nvPr/>
            </p:nvSpPr>
            <p:spPr>
              <a:xfrm>
                <a:off x="-32" y="6357586"/>
                <a:ext cx="1643069" cy="429289"/>
              </a:xfrm>
              <a:prstGeom prst="rect">
                <a:avLst/>
              </a:prstGeom>
              <a:solidFill>
                <a:srgbClr val="96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4" name="Rectangle 13"/>
              <p:cNvSpPr/>
              <p:nvPr/>
            </p:nvSpPr>
            <p:spPr>
              <a:xfrm>
                <a:off x="1714474" y="6357586"/>
                <a:ext cx="7429526" cy="42928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grpSp>
      </p:grpSp>
      <p:pic>
        <p:nvPicPr>
          <p:cNvPr id="229379" name="Immagine 16" descr="logo_sapienz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02644" y="357057"/>
            <a:ext cx="1493838" cy="499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380" name="Immagine 17" descr="isc.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0825" y="260350"/>
            <a:ext cx="144145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9"/>
          <p:cNvSpPr/>
          <p:nvPr/>
        </p:nvSpPr>
        <p:spPr>
          <a:xfrm>
            <a:off x="9525" y="908050"/>
            <a:ext cx="9134475" cy="730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229382" name="CasellaDiTesto 29"/>
          <p:cNvSpPr txBox="1">
            <a:spLocks noChangeArrowheads="1"/>
          </p:cNvSpPr>
          <p:nvPr/>
        </p:nvSpPr>
        <p:spPr bwMode="auto">
          <a:xfrm>
            <a:off x="4427538" y="404813"/>
            <a:ext cx="26654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it-IT" sz="2400" b="1">
                <a:latin typeface="Comic Sans MS" panose="030F0702030302020204" pitchFamily="66" charset="0"/>
              </a:rPr>
              <a:t>NMR Laboratory</a:t>
            </a:r>
          </a:p>
        </p:txBody>
      </p:sp>
      <p:pic>
        <p:nvPicPr>
          <p:cNvPr id="229383" name="Immagine 7" descr="corso_spettroscopia a rf.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34300" y="71438"/>
            <a:ext cx="130175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84" name="CasellaDiTesto 28"/>
          <p:cNvSpPr txBox="1">
            <a:spLocks noChangeArrowheads="1"/>
          </p:cNvSpPr>
          <p:nvPr/>
        </p:nvSpPr>
        <p:spPr bwMode="auto">
          <a:xfrm>
            <a:off x="250825" y="1052513"/>
            <a:ext cx="3789363" cy="3294062"/>
          </a:xfrm>
          <a:prstGeom prst="rect">
            <a:avLst/>
          </a:prstGeom>
          <a:noFill/>
          <a:ln w="38100">
            <a:solidFill>
              <a:srgbClr val="96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it-IT" altLang="it-IT" b="1" i="1"/>
              <a:t>NMR laboratory staff</a:t>
            </a:r>
          </a:p>
          <a:p>
            <a:pPr algn="ctr" eaLnBrk="1" hangingPunct="1"/>
            <a:r>
              <a:rPr lang="it-IT" altLang="it-IT">
                <a:solidFill>
                  <a:srgbClr val="C00000"/>
                </a:solidFill>
              </a:rPr>
              <a:t>Biomedicine:</a:t>
            </a:r>
          </a:p>
          <a:p>
            <a:pPr eaLnBrk="1" hangingPunct="1"/>
            <a:r>
              <a:rPr lang="it-IT" altLang="it-IT"/>
              <a:t>   </a:t>
            </a:r>
            <a:r>
              <a:rPr lang="it-IT" altLang="it-IT" sz="1600"/>
              <a:t>Maria Giovanna Di Trani </a:t>
            </a:r>
          </a:p>
          <a:p>
            <a:pPr eaLnBrk="1" hangingPunct="1"/>
            <a:r>
              <a:rPr lang="it-IT" altLang="it-IT" sz="1600"/>
              <a:t>       (PhD student)</a:t>
            </a:r>
          </a:p>
          <a:p>
            <a:pPr eaLnBrk="1" hangingPunct="1"/>
            <a:endParaRPr lang="it-IT" altLang="it-IT" sz="1600"/>
          </a:p>
          <a:p>
            <a:pPr eaLnBrk="1" hangingPunct="1"/>
            <a:r>
              <a:rPr lang="it-IT" altLang="it-IT" sz="1600"/>
              <a:t>Michele Guerreri </a:t>
            </a:r>
          </a:p>
          <a:p>
            <a:pPr eaLnBrk="1" hangingPunct="1"/>
            <a:r>
              <a:rPr lang="it-IT" altLang="it-IT" sz="1600"/>
              <a:t>  (PhD student)</a:t>
            </a:r>
          </a:p>
          <a:p>
            <a:pPr eaLnBrk="1" hangingPunct="1"/>
            <a:endParaRPr lang="it-IT" altLang="it-IT"/>
          </a:p>
          <a:p>
            <a:pPr eaLnBrk="1" hangingPunct="1"/>
            <a:endParaRPr lang="it-IT" altLang="it-IT"/>
          </a:p>
          <a:p>
            <a:pPr eaLnBrk="1" hangingPunct="1"/>
            <a:r>
              <a:rPr lang="it-IT" altLang="it-IT" sz="2000"/>
              <a:t>                      </a:t>
            </a:r>
            <a:r>
              <a:rPr lang="it-IT" altLang="it-IT" sz="1600"/>
              <a:t>Riccardo De Feo</a:t>
            </a:r>
          </a:p>
          <a:p>
            <a:pPr eaLnBrk="1" hangingPunct="1"/>
            <a:r>
              <a:rPr lang="it-IT" altLang="it-IT" sz="1600"/>
              <a:t>	        (rare disease project)</a:t>
            </a:r>
          </a:p>
          <a:p>
            <a:pPr eaLnBrk="1" hangingPunct="1"/>
            <a:endParaRPr lang="en-GB" altLang="it-IT"/>
          </a:p>
        </p:txBody>
      </p:sp>
      <p:grpSp>
        <p:nvGrpSpPr>
          <p:cNvPr id="229385" name="Group 6"/>
          <p:cNvGrpSpPr>
            <a:grpSpLocks/>
          </p:cNvGrpSpPr>
          <p:nvPr/>
        </p:nvGrpSpPr>
        <p:grpSpPr bwMode="auto">
          <a:xfrm>
            <a:off x="420688" y="4621213"/>
            <a:ext cx="550862" cy="536575"/>
            <a:chOff x="119" y="176"/>
            <a:chExt cx="562" cy="597"/>
          </a:xfrm>
        </p:grpSpPr>
        <p:sp>
          <p:nvSpPr>
            <p:cNvPr id="229409" name="Rectangle 7"/>
            <p:cNvSpPr>
              <a:spLocks noChangeArrowheads="1"/>
            </p:cNvSpPr>
            <p:nvPr/>
          </p:nvSpPr>
          <p:spPr bwMode="auto">
            <a:xfrm>
              <a:off x="119" y="176"/>
              <a:ext cx="562" cy="597"/>
            </a:xfrm>
            <a:prstGeom prst="rect">
              <a:avLst/>
            </a:prstGeom>
            <a:solidFill>
              <a:schemeClr val="bg1"/>
            </a:solidFill>
            <a:ln w="9525">
              <a:solidFill>
                <a:srgbClr val="0000FF"/>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it-IT"/>
            </a:p>
          </p:txBody>
        </p:sp>
        <p:pic>
          <p:nvPicPr>
            <p:cNvPr id="229410" name="Picture 8"/>
            <p:cNvPicPr>
              <a:picLocks noChangeAspect="1" noChangeArrowheads="1"/>
            </p:cNvPicPr>
            <p:nvPr/>
          </p:nvPicPr>
          <p:blipFill>
            <a:blip r:embed="rId6">
              <a:extLst>
                <a:ext uri="{28A0092B-C50C-407E-A947-70E740481C1C}">
                  <a14:useLocalDpi xmlns:a14="http://schemas.microsoft.com/office/drawing/2010/main" val="0"/>
                </a:ext>
              </a:extLst>
            </a:blip>
            <a:srcRect l="1186" t="12239" r="92162" b="78874"/>
            <a:stretch>
              <a:fillRect/>
            </a:stretch>
          </p:blipFill>
          <p:spPr bwMode="auto">
            <a:xfrm>
              <a:off x="155" y="204"/>
              <a:ext cx="511" cy="546"/>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grpSp>
      <p:pic>
        <p:nvPicPr>
          <p:cNvPr id="229386" name="Immagine 39" descr="TorVergata_logo.bmp"/>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7975" y="5872163"/>
            <a:ext cx="131127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9387" name="Gruppo 14"/>
          <p:cNvGrpSpPr>
            <a:grpSpLocks/>
          </p:cNvGrpSpPr>
          <p:nvPr/>
        </p:nvGrpSpPr>
        <p:grpSpPr bwMode="auto">
          <a:xfrm>
            <a:off x="250825" y="4437063"/>
            <a:ext cx="8712200" cy="2052637"/>
            <a:chOff x="251520" y="4437112"/>
            <a:chExt cx="8711720" cy="2052000"/>
          </a:xfrm>
        </p:grpSpPr>
        <p:sp>
          <p:nvSpPr>
            <p:cNvPr id="35" name="CasellaDiTesto 34"/>
            <p:cNvSpPr txBox="1"/>
            <p:nvPr/>
          </p:nvSpPr>
          <p:spPr>
            <a:xfrm>
              <a:off x="251520" y="4437112"/>
              <a:ext cx="8568952" cy="2052000"/>
            </a:xfrm>
            <a:prstGeom prst="rect">
              <a:avLst/>
            </a:prstGeom>
            <a:noFill/>
            <a:ln w="38100">
              <a:solidFill>
                <a:srgbClr val="015722"/>
              </a:solidFill>
            </a:ln>
          </p:spPr>
          <p:txBody>
            <a:bodyPr>
              <a:spAutoFit/>
            </a:bodyPr>
            <a:lstStyle/>
            <a:p>
              <a:pPr eaLnBrk="1" hangingPunct="1">
                <a:spcBef>
                  <a:spcPts val="0"/>
                </a:spcBef>
                <a:defRPr/>
              </a:pPr>
              <a:r>
                <a:rPr lang="it-IT" sz="1600" dirty="0">
                  <a:ln>
                    <a:solidFill>
                      <a:srgbClr val="015722"/>
                    </a:solidFill>
                  </a:ln>
                  <a:latin typeface="Trebuchet MS" pitchFamily="34" charset="0"/>
                </a:rPr>
                <a:t>		</a:t>
              </a:r>
            </a:p>
            <a:p>
              <a:pPr eaLnBrk="1" hangingPunct="1">
                <a:spcBef>
                  <a:spcPts val="0"/>
                </a:spcBef>
                <a:defRPr/>
              </a:pPr>
              <a:endParaRPr lang="it-IT" sz="1600" dirty="0">
                <a:ln>
                  <a:solidFill>
                    <a:srgbClr val="015722"/>
                  </a:solidFill>
                </a:ln>
                <a:latin typeface="Trebuchet MS" pitchFamily="34" charset="0"/>
              </a:endParaRPr>
            </a:p>
            <a:p>
              <a:pPr eaLnBrk="1" hangingPunct="1">
                <a:spcBef>
                  <a:spcPts val="0"/>
                </a:spcBef>
                <a:defRPr/>
              </a:pPr>
              <a:endParaRPr lang="it-IT" dirty="0">
                <a:ln>
                  <a:solidFill>
                    <a:srgbClr val="015722"/>
                  </a:solidFill>
                </a:ln>
              </a:endParaRPr>
            </a:p>
            <a:p>
              <a:pPr eaLnBrk="1" hangingPunct="1">
                <a:defRPr/>
              </a:pPr>
              <a:endParaRPr lang="it-IT" dirty="0">
                <a:ln>
                  <a:solidFill>
                    <a:srgbClr val="015722"/>
                  </a:solidFill>
                </a:ln>
              </a:endParaRPr>
            </a:p>
            <a:p>
              <a:pPr eaLnBrk="1" hangingPunct="1">
                <a:defRPr/>
              </a:pPr>
              <a:endParaRPr lang="it-IT" dirty="0">
                <a:ln>
                  <a:solidFill>
                    <a:srgbClr val="015722"/>
                  </a:solidFill>
                </a:ln>
              </a:endParaRPr>
            </a:p>
            <a:p>
              <a:pPr eaLnBrk="1" hangingPunct="1">
                <a:defRPr/>
              </a:pPr>
              <a:endParaRPr lang="it-IT" dirty="0">
                <a:ln>
                  <a:solidFill>
                    <a:srgbClr val="015722"/>
                  </a:solidFill>
                </a:ln>
              </a:endParaRPr>
            </a:p>
            <a:p>
              <a:pPr eaLnBrk="1" hangingPunct="1">
                <a:defRPr/>
              </a:pPr>
              <a:endParaRPr lang="en-GB" dirty="0">
                <a:ln>
                  <a:solidFill>
                    <a:srgbClr val="015722"/>
                  </a:solidFill>
                </a:ln>
              </a:endParaRPr>
            </a:p>
          </p:txBody>
        </p:sp>
        <p:sp>
          <p:nvSpPr>
            <p:cNvPr id="229408" name="Rectangle 1"/>
            <p:cNvSpPr>
              <a:spLocks noChangeArrowheads="1"/>
            </p:cNvSpPr>
            <p:nvPr/>
          </p:nvSpPr>
          <p:spPr bwMode="auto">
            <a:xfrm>
              <a:off x="753711" y="4479479"/>
              <a:ext cx="8209529"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b="1" dirty="0">
                  <a:latin typeface="Calibri" panose="020F0502020204030204" pitchFamily="34" charset="0"/>
                  <a:ea typeface="Calibri" panose="020F0502020204030204" pitchFamily="34" charset="0"/>
                  <a:cs typeface="Times New Roman" panose="02020603050405020304" pitchFamily="18" charset="0"/>
                </a:rPr>
                <a:t>			</a:t>
              </a:r>
              <a:r>
                <a:rPr lang="it-IT" altLang="it-IT" b="1" dirty="0" err="1">
                  <a:latin typeface="Calibri" panose="020F0502020204030204" pitchFamily="34" charset="0"/>
                  <a:ea typeface="Calibri" panose="020F0502020204030204" pitchFamily="34" charset="0"/>
                  <a:cs typeface="Times New Roman" panose="02020603050405020304" pitchFamily="18" charset="0"/>
                </a:rPr>
                <a:t>Clinical</a:t>
              </a:r>
              <a:r>
                <a:rPr lang="it-IT" altLang="it-IT" b="1" dirty="0">
                  <a:latin typeface="Calibri" panose="020F0502020204030204" pitchFamily="34" charset="0"/>
                  <a:ea typeface="Calibri" panose="020F0502020204030204" pitchFamily="34" charset="0"/>
                  <a:cs typeface="Times New Roman" panose="02020603050405020304" pitchFamily="18" charset="0"/>
                </a:rPr>
                <a:t> </a:t>
              </a:r>
              <a:r>
                <a:rPr lang="it-IT" altLang="it-IT" b="1" dirty="0" err="1">
                  <a:latin typeface="Calibri" panose="020F0502020204030204" pitchFamily="34" charset="0"/>
                  <a:ea typeface="Calibri" panose="020F0502020204030204" pitchFamily="34" charset="0"/>
                  <a:cs typeface="Times New Roman" panose="02020603050405020304" pitchFamily="18" charset="0"/>
                </a:rPr>
                <a:t>collaborators</a:t>
              </a:r>
              <a:r>
                <a:rPr lang="it-IT" altLang="it-IT" b="1" dirty="0">
                  <a:latin typeface="Calibri" panose="020F0502020204030204" pitchFamily="34" charset="0"/>
                  <a:ea typeface="Calibri" panose="020F0502020204030204" pitchFamily="34" charset="0"/>
                  <a:cs typeface="Times New Roman" panose="02020603050405020304" pitchFamily="18" charset="0"/>
                </a:rPr>
                <a:t>:</a:t>
              </a:r>
            </a:p>
            <a:p>
              <a:r>
                <a:rPr lang="it-IT" altLang="it-IT" sz="1400" dirty="0">
                  <a:latin typeface="Calibri" panose="020F0502020204030204" pitchFamily="34" charset="0"/>
                  <a:ea typeface="Calibri" panose="020F0502020204030204" pitchFamily="34" charset="0"/>
                  <a:cs typeface="Times New Roman" panose="02020603050405020304" pitchFamily="18" charset="0"/>
                </a:rPr>
                <a:t>      </a:t>
              </a:r>
              <a:r>
                <a:rPr lang="it-IT" altLang="it-IT" sz="1400" dirty="0" err="1">
                  <a:latin typeface="Calibri" panose="020F0502020204030204" pitchFamily="34" charset="0"/>
                  <a:ea typeface="Calibri" panose="020F0502020204030204" pitchFamily="34" charset="0"/>
                  <a:cs typeface="Times New Roman" panose="02020603050405020304" pitchFamily="18" charset="0"/>
                </a:rPr>
                <a:t>Neuroimaging</a:t>
              </a:r>
              <a:r>
                <a:rPr lang="it-IT" altLang="it-IT" sz="1400" dirty="0">
                  <a:latin typeface="Calibri" panose="020F0502020204030204" pitchFamily="34" charset="0"/>
                  <a:ea typeface="Calibri" panose="020F0502020204030204" pitchFamily="34" charset="0"/>
                  <a:cs typeface="Times New Roman" panose="02020603050405020304" pitchFamily="18" charset="0"/>
                </a:rPr>
                <a:t> </a:t>
              </a:r>
              <a:r>
                <a:rPr lang="it-IT" altLang="it-IT" sz="1400" dirty="0" err="1">
                  <a:latin typeface="Calibri" panose="020F0502020204030204" pitchFamily="34" charset="0"/>
                  <a:ea typeface="Calibri" panose="020F0502020204030204" pitchFamily="34" charset="0"/>
                  <a:cs typeface="Times New Roman" panose="02020603050405020304" pitchFamily="18" charset="0"/>
                </a:rPr>
                <a:t>Laboratory</a:t>
              </a:r>
              <a:r>
                <a:rPr lang="it-IT" altLang="it-IT" sz="1400" dirty="0">
                  <a:latin typeface="Calibri" panose="020F0502020204030204" pitchFamily="34" charset="0"/>
                  <a:ea typeface="Calibri" panose="020F0502020204030204" pitchFamily="34" charset="0"/>
                  <a:cs typeface="Times New Roman" panose="02020603050405020304" pitchFamily="18" charset="0"/>
                </a:rPr>
                <a:t>, </a:t>
              </a:r>
              <a:endParaRPr lang="en-GB" altLang="it-IT" sz="1400" dirty="0">
                <a:ea typeface="Calibri" panose="020F0502020204030204" pitchFamily="34" charset="0"/>
              </a:endParaRPr>
            </a:p>
            <a:p>
              <a:r>
                <a:rPr lang="it-IT" altLang="it-IT" sz="1400" dirty="0">
                  <a:latin typeface="Calibri" panose="020F0502020204030204" pitchFamily="34" charset="0"/>
                  <a:ea typeface="Calibri" panose="020F0502020204030204" pitchFamily="34" charset="0"/>
                  <a:cs typeface="Times New Roman" panose="02020603050405020304" pitchFamily="18" charset="0"/>
                </a:rPr>
                <a:t>       Fondazione Santa Lucia IRCCS, Rome, </a:t>
              </a:r>
              <a:r>
                <a:rPr lang="it-IT" altLang="it-IT" sz="1400" dirty="0" err="1">
                  <a:latin typeface="Calibri" panose="020F0502020204030204" pitchFamily="34" charset="0"/>
                  <a:ea typeface="Calibri" panose="020F0502020204030204" pitchFamily="34" charset="0"/>
                  <a:cs typeface="Times New Roman" panose="02020603050405020304" pitchFamily="18" charset="0"/>
                </a:rPr>
                <a:t>Italy</a:t>
              </a:r>
              <a:r>
                <a:rPr lang="it-IT" altLang="it-IT" sz="1400" dirty="0">
                  <a:latin typeface="Calibri" panose="020F0502020204030204" pitchFamily="34" charset="0"/>
                  <a:ea typeface="Calibri" panose="020F0502020204030204" pitchFamily="34" charset="0"/>
                  <a:cs typeface="Times New Roman" panose="02020603050405020304" pitchFamily="18" charset="0"/>
                </a:rPr>
                <a:t>.</a:t>
              </a:r>
            </a:p>
            <a:p>
              <a:endParaRPr lang="it-IT" altLang="it-IT" sz="1400" dirty="0">
                <a:latin typeface="Calibri" panose="020F0502020204030204" pitchFamily="34" charset="0"/>
                <a:ea typeface="Calibri" panose="020F0502020204030204" pitchFamily="34" charset="0"/>
                <a:cs typeface="Times New Roman" panose="02020603050405020304" pitchFamily="18" charset="0"/>
              </a:endParaRPr>
            </a:p>
            <a:p>
              <a:r>
                <a:rPr lang="it-IT" altLang="it-IT" sz="1600" dirty="0">
                  <a:latin typeface="Calibri" panose="020F0502020204030204" pitchFamily="34" charset="0"/>
                  <a:ea typeface="Calibri" panose="020F0502020204030204" pitchFamily="34" charset="0"/>
                  <a:cs typeface="Times New Roman" panose="02020603050405020304" pitchFamily="18" charset="0"/>
                </a:rPr>
                <a:t>	   </a:t>
              </a:r>
              <a:r>
                <a:rPr lang="it-IT" altLang="it-IT" sz="1600" dirty="0" err="1">
                  <a:latin typeface="Calibri" panose="020F0502020204030204" pitchFamily="34" charset="0"/>
                  <a:ea typeface="Calibri" panose="020F0502020204030204" pitchFamily="34" charset="0"/>
                  <a:cs typeface="Times New Roman" panose="02020603050405020304" pitchFamily="18" charset="0"/>
                </a:rPr>
                <a:t>Radiology</a:t>
              </a:r>
              <a:r>
                <a:rPr lang="it-IT" altLang="it-IT" sz="1600" dirty="0">
                  <a:latin typeface="Calibri" panose="020F0502020204030204" pitchFamily="34" charset="0"/>
                  <a:ea typeface="Calibri" panose="020F0502020204030204" pitchFamily="34" charset="0"/>
                  <a:cs typeface="Times New Roman" panose="02020603050405020304" pitchFamily="18" charset="0"/>
                </a:rPr>
                <a:t> </a:t>
              </a:r>
              <a:r>
                <a:rPr lang="it-IT" altLang="it-IT" sz="1600" dirty="0" err="1">
                  <a:latin typeface="Calibri" panose="020F0502020204030204" pitchFamily="34" charset="0"/>
                  <a:ea typeface="Calibri" panose="020F0502020204030204" pitchFamily="34" charset="0"/>
                  <a:cs typeface="Times New Roman" panose="02020603050405020304" pitchFamily="18" charset="0"/>
                </a:rPr>
                <a:t>Dpt</a:t>
              </a:r>
              <a:r>
                <a:rPr lang="it-IT" altLang="it-IT" sz="1600" dirty="0">
                  <a:latin typeface="Calibri" panose="020F0502020204030204" pitchFamily="34" charset="0"/>
                  <a:ea typeface="Calibri" panose="020F0502020204030204" pitchFamily="34" charset="0"/>
                  <a:cs typeface="Times New Roman" panose="02020603050405020304" pitchFamily="18" charset="0"/>
                </a:rPr>
                <a:t>., Policlinico Umberto I Sapienza Rome, </a:t>
              </a:r>
              <a:r>
                <a:rPr lang="it-IT" altLang="it-IT" sz="1600" dirty="0" err="1">
                  <a:latin typeface="Calibri" panose="020F0502020204030204" pitchFamily="34" charset="0"/>
                  <a:ea typeface="Calibri" panose="020F0502020204030204" pitchFamily="34" charset="0"/>
                  <a:cs typeface="Times New Roman" panose="02020603050405020304" pitchFamily="18" charset="0"/>
                </a:rPr>
                <a:t>Italy</a:t>
              </a:r>
              <a:endParaRPr lang="it-IT" altLang="it-IT" sz="1600" dirty="0">
                <a:latin typeface="Calibri" panose="020F0502020204030204" pitchFamily="34" charset="0"/>
                <a:ea typeface="Calibri" panose="020F0502020204030204" pitchFamily="34" charset="0"/>
                <a:cs typeface="Times New Roman" panose="02020603050405020304" pitchFamily="18" charset="0"/>
              </a:endParaRPr>
            </a:p>
            <a:p>
              <a:endParaRPr lang="it-IT" altLang="it-IT" sz="1400" dirty="0">
                <a:latin typeface="Calibri" panose="020F0502020204030204" pitchFamily="34" charset="0"/>
                <a:ea typeface="Calibri" panose="020F0502020204030204" pitchFamily="34" charset="0"/>
                <a:cs typeface="Times New Roman" panose="02020603050405020304" pitchFamily="18" charset="0"/>
              </a:endParaRPr>
            </a:p>
            <a:p>
              <a:pPr eaLnBrk="1" hangingPunct="1"/>
              <a:r>
                <a:rPr lang="en-US" altLang="it-IT" sz="1600" dirty="0"/>
                <a:t>              </a:t>
              </a:r>
              <a:r>
                <a:rPr lang="en-US" altLang="it-IT" sz="1400" dirty="0"/>
                <a:t>Department of Diagnostic and Interventional Radiology, Molecular Imaging and Radiotherapy </a:t>
              </a:r>
              <a:r>
                <a:rPr lang="en-US" altLang="it-IT" sz="1400" b="1" dirty="0"/>
                <a:t>&amp; </a:t>
              </a:r>
              <a:r>
                <a:rPr lang="en-US" altLang="it-IT" sz="1400" dirty="0"/>
                <a:t>Orthopedic and Traumatology Dip. PTV </a:t>
              </a:r>
              <a:r>
                <a:rPr lang="en-US" altLang="it-IT" sz="1400" dirty="0" err="1"/>
                <a:t>Foundation,”Tor</a:t>
              </a:r>
              <a:r>
                <a:rPr lang="en-US" altLang="it-IT" sz="1400" dirty="0"/>
                <a:t> </a:t>
              </a:r>
              <a:r>
                <a:rPr lang="en-US" altLang="it-IT" sz="1400" dirty="0" err="1"/>
                <a:t>Vergata</a:t>
              </a:r>
              <a:r>
                <a:rPr lang="en-US" altLang="it-IT" sz="1400" dirty="0"/>
                <a:t>” University of Rome,</a:t>
              </a:r>
            </a:p>
          </p:txBody>
        </p:sp>
      </p:grpSp>
      <p:pic>
        <p:nvPicPr>
          <p:cNvPr id="229388" name="Picture 16" descr="mri1"/>
          <p:cNvPicPr>
            <a:picLocks noChangeAspect="1" noChangeArrowheads="1"/>
          </p:cNvPicPr>
          <p:nvPr/>
        </p:nvPicPr>
        <p:blipFill>
          <a:blip r:embed="rId8">
            <a:extLst>
              <a:ext uri="{28A0092B-C50C-407E-A947-70E740481C1C}">
                <a14:useLocalDpi xmlns:a14="http://schemas.microsoft.com/office/drawing/2010/main" val="0"/>
              </a:ext>
            </a:extLst>
          </a:blip>
          <a:srcRect l="3584" t="7767" b="4141"/>
          <a:stretch>
            <a:fillRect/>
          </a:stretch>
        </p:blipFill>
        <p:spPr bwMode="auto">
          <a:xfrm>
            <a:off x="7596188" y="4649788"/>
            <a:ext cx="1008062" cy="11557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29389" name="Picture 2" descr="http://www.insalutenews.it/in-salute/wp-content/uploads/2015/07/logo-policlinico-umberto-I-def.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5288" y="5300663"/>
            <a:ext cx="14446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390" name="Picture 2"/>
          <p:cNvPicPr>
            <a:picLocks noChangeAspect="1" noChangeArrowheads="1"/>
          </p:cNvPicPr>
          <p:nvPr/>
        </p:nvPicPr>
        <p:blipFill>
          <a:blip r:embed="rId10" cstate="print">
            <a:lum bright="10000" contrast="10000"/>
            <a:extLst>
              <a:ext uri="{28A0092B-C50C-407E-A947-70E740481C1C}">
                <a14:useLocalDpi xmlns:a14="http://schemas.microsoft.com/office/drawing/2010/main" val="0"/>
              </a:ext>
            </a:extLst>
          </a:blip>
          <a:srcRect/>
          <a:stretch>
            <a:fillRect/>
          </a:stretch>
        </p:blipFill>
        <p:spPr bwMode="auto">
          <a:xfrm>
            <a:off x="3054350" y="1414463"/>
            <a:ext cx="757238"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391" name="Picture 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85963" y="2276475"/>
            <a:ext cx="8636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92" name="CasellaDiTesto 25"/>
          <p:cNvSpPr txBox="1">
            <a:spLocks noChangeArrowheads="1"/>
          </p:cNvSpPr>
          <p:nvPr/>
        </p:nvSpPr>
        <p:spPr bwMode="auto">
          <a:xfrm>
            <a:off x="4460875" y="1082675"/>
            <a:ext cx="4176713"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1600" b="1" i="1">
                <a:latin typeface="Comic Sans MS" panose="030F0702030302020204" pitchFamily="66" charset="0"/>
              </a:rPr>
              <a:t>Edificio Fermi stanza 319, </a:t>
            </a:r>
          </a:p>
          <a:p>
            <a:pPr eaLnBrk="1" hangingPunct="1"/>
            <a:r>
              <a:rPr lang="it-IT" altLang="it-IT" sz="1600" b="1" i="1">
                <a:latin typeface="Comic Sans MS" panose="030F0702030302020204" pitchFamily="66" charset="0"/>
              </a:rPr>
              <a:t>Edificio Segre’ Laboratorio 5</a:t>
            </a:r>
          </a:p>
          <a:p>
            <a:pPr eaLnBrk="1" hangingPunct="1"/>
            <a:r>
              <a:rPr lang="it-IT" altLang="it-IT" sz="1600" b="1" i="1">
                <a:solidFill>
                  <a:srgbClr val="C00000"/>
                </a:solidFill>
                <a:latin typeface="Comic Sans MS" panose="030F0702030302020204" pitchFamily="66" charset="0"/>
              </a:rPr>
              <a:t>Silvia.Capuani@roma1.infn.it</a:t>
            </a:r>
            <a:endParaRPr lang="fi-FI" altLang="it-IT" sz="1600" b="1" i="1">
              <a:solidFill>
                <a:srgbClr val="C00000"/>
              </a:solidFill>
              <a:latin typeface="Comic Sans MS" panose="030F0702030302020204" pitchFamily="66" charset="0"/>
            </a:endParaRPr>
          </a:p>
          <a:p>
            <a:pPr eaLnBrk="1" hangingPunct="1"/>
            <a:endParaRPr lang="en-US" altLang="it-IT"/>
          </a:p>
        </p:txBody>
      </p:sp>
      <p:grpSp>
        <p:nvGrpSpPr>
          <p:cNvPr id="229393" name="Gruppo 8"/>
          <p:cNvGrpSpPr>
            <a:grpSpLocks/>
          </p:cNvGrpSpPr>
          <p:nvPr/>
        </p:nvGrpSpPr>
        <p:grpSpPr bwMode="auto">
          <a:xfrm>
            <a:off x="4572000" y="3168650"/>
            <a:ext cx="4248150" cy="1152525"/>
            <a:chOff x="4427984" y="2132992"/>
            <a:chExt cx="4248472" cy="1178712"/>
          </a:xfrm>
        </p:grpSpPr>
        <p:sp>
          <p:nvSpPr>
            <p:cNvPr id="229402" name="CasellaDiTesto 33"/>
            <p:cNvSpPr txBox="1">
              <a:spLocks noChangeArrowheads="1"/>
            </p:cNvSpPr>
            <p:nvPr/>
          </p:nvSpPr>
          <p:spPr bwMode="auto">
            <a:xfrm>
              <a:off x="4427984" y="2132992"/>
              <a:ext cx="4248472" cy="1178712"/>
            </a:xfrm>
            <a:prstGeom prst="rect">
              <a:avLst/>
            </a:prstGeom>
            <a:noFill/>
            <a:ln w="38100">
              <a:solidFill>
                <a:srgbClr val="0E12B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it-IT" altLang="it-IT" sz="1600"/>
            </a:p>
            <a:p>
              <a:pPr algn="ctr" eaLnBrk="1" hangingPunct="1"/>
              <a:endParaRPr lang="it-IT" altLang="it-IT" sz="1600"/>
            </a:p>
            <a:p>
              <a:pPr algn="ctr" eaLnBrk="1" hangingPunct="1"/>
              <a:endParaRPr lang="it-IT" altLang="it-IT" sz="1600"/>
            </a:p>
          </p:txBody>
        </p:sp>
        <p:pic>
          <p:nvPicPr>
            <p:cNvPr id="229403" name="Picture 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0800000" flipV="1">
              <a:off x="4467640" y="2239932"/>
              <a:ext cx="705627" cy="804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404" name="CasellaDiTesto 5"/>
            <p:cNvSpPr txBox="1">
              <a:spLocks noChangeArrowheads="1"/>
            </p:cNvSpPr>
            <p:nvPr/>
          </p:nvSpPr>
          <p:spPr bwMode="auto">
            <a:xfrm>
              <a:off x="5220072" y="2142821"/>
              <a:ext cx="273630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1600"/>
                <a:t>Alessandra Caporale</a:t>
              </a:r>
            </a:p>
            <a:p>
              <a:pPr eaLnBrk="1" hangingPunct="1"/>
              <a:r>
                <a:rPr lang="it-IT" altLang="it-IT" sz="1600"/>
                <a:t>Penn University  (USA)</a:t>
              </a:r>
            </a:p>
          </p:txBody>
        </p:sp>
        <p:pic>
          <p:nvPicPr>
            <p:cNvPr id="229405" name="Immagine 6"/>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802527" y="2235062"/>
              <a:ext cx="729914" cy="865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406" name="CasellaDiTesto 7"/>
            <p:cNvSpPr txBox="1">
              <a:spLocks noChangeArrowheads="1"/>
            </p:cNvSpPr>
            <p:nvPr/>
          </p:nvSpPr>
          <p:spPr bwMode="auto">
            <a:xfrm>
              <a:off x="6124126" y="2694549"/>
              <a:ext cx="1879054" cy="58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1600"/>
                <a:t>Marco Palombo</a:t>
              </a:r>
            </a:p>
            <a:p>
              <a:pPr eaLnBrk="1" hangingPunct="1"/>
              <a:r>
                <a:rPr lang="it-IT" altLang="it-IT" sz="1600"/>
                <a:t>       UCL (UK)</a:t>
              </a:r>
            </a:p>
          </p:txBody>
        </p:sp>
      </p:grpSp>
      <p:cxnSp>
        <p:nvCxnSpPr>
          <p:cNvPr id="11" name="Connettore 2 10"/>
          <p:cNvCxnSpPr/>
          <p:nvPr/>
        </p:nvCxnSpPr>
        <p:spPr>
          <a:xfrm>
            <a:off x="4040188" y="2757488"/>
            <a:ext cx="509587" cy="815975"/>
          </a:xfrm>
          <a:prstGeom prst="straightConnector1">
            <a:avLst/>
          </a:prstGeom>
          <a:ln w="38100">
            <a:solidFill>
              <a:srgbClr val="9F302D"/>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ttore 2 15"/>
          <p:cNvCxnSpPr/>
          <p:nvPr/>
        </p:nvCxnSpPr>
        <p:spPr>
          <a:xfrm flipH="1" flipV="1">
            <a:off x="4060825" y="3438525"/>
            <a:ext cx="495300" cy="782638"/>
          </a:xfrm>
          <a:prstGeom prst="straightConnector1">
            <a:avLst/>
          </a:prstGeom>
          <a:ln w="38100">
            <a:solidFill>
              <a:srgbClr val="0A0AB6"/>
            </a:solidFill>
            <a:tailEnd type="triangle"/>
          </a:ln>
        </p:spPr>
        <p:style>
          <a:lnRef idx="1">
            <a:schemeClr val="accent1"/>
          </a:lnRef>
          <a:fillRef idx="0">
            <a:schemeClr val="accent1"/>
          </a:fillRef>
          <a:effectRef idx="0">
            <a:schemeClr val="accent1"/>
          </a:effectRef>
          <a:fontRef idx="minor">
            <a:schemeClr val="tx1"/>
          </a:fontRef>
        </p:style>
      </p:cxnSp>
      <p:grpSp>
        <p:nvGrpSpPr>
          <p:cNvPr id="229396" name="Gruppo 19"/>
          <p:cNvGrpSpPr>
            <a:grpSpLocks/>
          </p:cNvGrpSpPr>
          <p:nvPr/>
        </p:nvGrpSpPr>
        <p:grpSpPr bwMode="auto">
          <a:xfrm>
            <a:off x="4284663" y="1954212"/>
            <a:ext cx="3463468" cy="1342180"/>
            <a:chOff x="4499992" y="2060845"/>
            <a:chExt cx="3195035" cy="1083603"/>
          </a:xfrm>
        </p:grpSpPr>
        <p:sp>
          <p:nvSpPr>
            <p:cNvPr id="21" name="CasellaDiTesto 20"/>
            <p:cNvSpPr txBox="1"/>
            <p:nvPr/>
          </p:nvSpPr>
          <p:spPr>
            <a:xfrm>
              <a:off x="4499992" y="2060845"/>
              <a:ext cx="3120769" cy="670902"/>
            </a:xfrm>
            <a:prstGeom prst="rect">
              <a:avLst/>
            </a:prstGeom>
            <a:noFill/>
            <a:ln w="28575">
              <a:solidFill>
                <a:schemeClr val="accent6">
                  <a:lumMod val="75000"/>
                </a:schemeClr>
              </a:solidFill>
            </a:ln>
          </p:spPr>
          <p:txBody>
            <a:bodyPr>
              <a:spAutoFit/>
            </a:bodyPr>
            <a:lstStyle/>
            <a:p>
              <a:pPr eaLnBrk="1" hangingPunct="1">
                <a:defRPr/>
              </a:pPr>
              <a:r>
                <a:rPr lang="it-IT" sz="1600" dirty="0">
                  <a:solidFill>
                    <a:schemeClr val="accent6">
                      <a:lumMod val="75000"/>
                    </a:schemeClr>
                  </a:solidFill>
                </a:rPr>
                <a:t>	Cultural </a:t>
              </a:r>
              <a:r>
                <a:rPr lang="it-IT" sz="1600" dirty="0" smtClean="0">
                  <a:solidFill>
                    <a:schemeClr val="accent6">
                      <a:lumMod val="75000"/>
                    </a:schemeClr>
                  </a:solidFill>
                </a:rPr>
                <a:t>Heritage</a:t>
              </a:r>
              <a:endParaRPr lang="it-IT" sz="1600" dirty="0">
                <a:solidFill>
                  <a:schemeClr val="accent6">
                    <a:lumMod val="75000"/>
                  </a:schemeClr>
                </a:solidFill>
              </a:endParaRPr>
            </a:p>
            <a:p>
              <a:pPr eaLnBrk="1" hangingPunct="1">
                <a:defRPr/>
              </a:pPr>
              <a:endParaRPr lang="it-IT" sz="1600" dirty="0">
                <a:solidFill>
                  <a:schemeClr val="accent6">
                    <a:lumMod val="75000"/>
                  </a:schemeClr>
                </a:solidFill>
              </a:endParaRPr>
            </a:p>
            <a:p>
              <a:pPr eaLnBrk="1" hangingPunct="1">
                <a:defRPr/>
              </a:pPr>
              <a:endParaRPr lang="it-IT" sz="1600" dirty="0">
                <a:solidFill>
                  <a:schemeClr val="accent6">
                    <a:lumMod val="75000"/>
                  </a:schemeClr>
                </a:solidFill>
              </a:endParaRPr>
            </a:p>
          </p:txBody>
        </p:sp>
        <p:pic>
          <p:nvPicPr>
            <p:cNvPr id="229400" name="Immagine 21"/>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621893" y="2169975"/>
              <a:ext cx="630063" cy="63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401" name="CasellaDiTesto 26"/>
            <p:cNvSpPr txBox="1">
              <a:spLocks noChangeArrowheads="1"/>
            </p:cNvSpPr>
            <p:nvPr/>
          </p:nvSpPr>
          <p:spPr bwMode="auto">
            <a:xfrm>
              <a:off x="5313464" y="2274281"/>
              <a:ext cx="2381563" cy="870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1600" dirty="0"/>
                <a:t>Sveva Longo</a:t>
              </a:r>
            </a:p>
            <a:p>
              <a:pPr eaLnBrk="1" hangingPunct="1"/>
              <a:r>
                <a:rPr lang="it-IT" altLang="it-IT" sz="1600" dirty="0"/>
                <a:t>(</a:t>
              </a:r>
              <a:r>
                <a:rPr lang="it-IT" altLang="it-IT" sz="1600" dirty="0" err="1"/>
                <a:t>PhD</a:t>
              </a:r>
              <a:r>
                <a:rPr lang="it-IT" altLang="it-IT" sz="1600" dirty="0"/>
                <a:t> </a:t>
              </a:r>
              <a:r>
                <a:rPr lang="it-IT" altLang="it-IT" sz="1600" dirty="0" err="1"/>
                <a:t>student</a:t>
              </a:r>
              <a:r>
                <a:rPr lang="it-IT" altLang="it-IT" sz="1600" dirty="0"/>
                <a:t> 50%UNIMe)</a:t>
              </a:r>
            </a:p>
            <a:p>
              <a:pPr eaLnBrk="1" hangingPunct="1"/>
              <a:endParaRPr lang="it-IT" altLang="it-IT" sz="1600" dirty="0"/>
            </a:p>
            <a:p>
              <a:pPr eaLnBrk="1" hangingPunct="1"/>
              <a:endParaRPr lang="it-IT" altLang="it-IT" sz="1600" dirty="0"/>
            </a:p>
          </p:txBody>
        </p:sp>
      </p:grpSp>
      <p:pic>
        <p:nvPicPr>
          <p:cNvPr id="229397" name="Immagine 35" descr="Avance_400_new.jp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7734300" y="1401763"/>
            <a:ext cx="1038225"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398" name="Immagine 9"/>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54063" y="3168650"/>
            <a:ext cx="811212"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0677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456939" y="535739"/>
            <a:ext cx="3874943" cy="5715000"/>
          </a:xfrm>
          <a:prstGeom prst="rect">
            <a:avLst/>
          </a:prstGeom>
        </p:spPr>
      </p:pic>
      <p:pic>
        <p:nvPicPr>
          <p:cNvPr id="5" name="Immagine 4"/>
          <p:cNvPicPr>
            <a:picLocks noChangeAspect="1"/>
          </p:cNvPicPr>
          <p:nvPr/>
        </p:nvPicPr>
        <p:blipFill>
          <a:blip r:embed="rId3"/>
          <a:stretch>
            <a:fillRect/>
          </a:stretch>
        </p:blipFill>
        <p:spPr>
          <a:xfrm>
            <a:off x="4656510" y="1775158"/>
            <a:ext cx="3755707" cy="2710381"/>
          </a:xfrm>
          <a:prstGeom prst="rect">
            <a:avLst/>
          </a:prstGeom>
        </p:spPr>
      </p:pic>
      <p:grpSp>
        <p:nvGrpSpPr>
          <p:cNvPr id="6" name="Gruppo 5"/>
          <p:cNvGrpSpPr/>
          <p:nvPr/>
        </p:nvGrpSpPr>
        <p:grpSpPr>
          <a:xfrm>
            <a:off x="0" y="44624"/>
            <a:ext cx="9144000" cy="6768731"/>
            <a:chOff x="0" y="44624"/>
            <a:chExt cx="9144000" cy="6768731"/>
          </a:xfrm>
        </p:grpSpPr>
        <p:grpSp>
          <p:nvGrpSpPr>
            <p:cNvPr id="7" name="Gruppo 3"/>
            <p:cNvGrpSpPr/>
            <p:nvPr/>
          </p:nvGrpSpPr>
          <p:grpSpPr>
            <a:xfrm>
              <a:off x="0" y="6545480"/>
              <a:ext cx="9144000" cy="267875"/>
              <a:chOff x="0" y="6545480"/>
              <a:chExt cx="9144000" cy="267875"/>
            </a:xfrm>
          </p:grpSpPr>
          <p:sp>
            <p:nvSpPr>
              <p:cNvPr id="11" name="Rectangle 36"/>
              <p:cNvSpPr/>
              <p:nvPr/>
            </p:nvSpPr>
            <p:spPr>
              <a:xfrm>
                <a:off x="0" y="6545480"/>
                <a:ext cx="1643042" cy="2678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ctangle 37"/>
              <p:cNvSpPr/>
              <p:nvPr/>
            </p:nvSpPr>
            <p:spPr>
              <a:xfrm>
                <a:off x="1714480" y="6545480"/>
                <a:ext cx="7429520" cy="26787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8" name="Gruppo 7"/>
            <p:cNvGrpSpPr/>
            <p:nvPr/>
          </p:nvGrpSpPr>
          <p:grpSpPr>
            <a:xfrm>
              <a:off x="0" y="44624"/>
              <a:ext cx="9144000" cy="285628"/>
              <a:chOff x="0" y="44624"/>
              <a:chExt cx="9144000" cy="285628"/>
            </a:xfrm>
          </p:grpSpPr>
          <p:sp>
            <p:nvSpPr>
              <p:cNvPr id="9" name="Rectangle 13"/>
              <p:cNvSpPr/>
              <p:nvPr/>
            </p:nvSpPr>
            <p:spPr bwMode="auto">
              <a:xfrm>
                <a:off x="1714500" y="44624"/>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it-IT" dirty="0" err="1" smtClean="0">
                    <a:solidFill>
                      <a:schemeClr val="bg1"/>
                    </a:solidFill>
                    <a:latin typeface="Comic Sans MS" panose="030F0702030302020204" pitchFamily="66" charset="0"/>
                    <a:cs typeface="Arial" pitchFamily="34" charset="0"/>
                  </a:rPr>
                  <a:t>Molecular</a:t>
                </a:r>
                <a:r>
                  <a:rPr lang="it-IT" dirty="0" smtClean="0">
                    <a:solidFill>
                      <a:schemeClr val="bg1"/>
                    </a:solidFill>
                    <a:latin typeface="Comic Sans MS" panose="030F0702030302020204" pitchFamily="66" charset="0"/>
                    <a:cs typeface="Arial" pitchFamily="34" charset="0"/>
                  </a:rPr>
                  <a:t> </a:t>
                </a:r>
                <a:r>
                  <a:rPr lang="it-IT" dirty="0" err="1" smtClean="0">
                    <a:solidFill>
                      <a:schemeClr val="bg1"/>
                    </a:solidFill>
                    <a:latin typeface="Comic Sans MS" panose="030F0702030302020204" pitchFamily="66" charset="0"/>
                    <a:cs typeface="Arial" pitchFamily="34" charset="0"/>
                  </a:rPr>
                  <a:t>imaging</a:t>
                </a:r>
                <a:endParaRPr lang="it-IT" dirty="0">
                  <a:solidFill>
                    <a:schemeClr val="bg1"/>
                  </a:solidFill>
                  <a:latin typeface="Comic Sans MS" panose="030F0702030302020204" pitchFamily="66" charset="0"/>
                  <a:cs typeface="Arial" pitchFamily="34" charset="0"/>
                </a:endParaRPr>
              </a:p>
            </p:txBody>
          </p:sp>
          <p:sp>
            <p:nvSpPr>
              <p:cNvPr id="10" name="Rectangle 12"/>
              <p:cNvSpPr/>
              <p:nvPr/>
            </p:nvSpPr>
            <p:spPr bwMode="auto">
              <a:xfrm>
                <a:off x="0" y="44624"/>
                <a:ext cx="1643042" cy="2856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b="1" dirty="0">
                    <a:latin typeface="Comic Sans MS" pitchFamily="66" charset="0"/>
                  </a:rPr>
                  <a:t>5</a:t>
                </a:r>
                <a:r>
                  <a:rPr lang="it-IT" b="1" dirty="0" smtClean="0">
                    <a:latin typeface="Comic Sans MS" pitchFamily="66" charset="0"/>
                  </a:rPr>
                  <a:t>.</a:t>
                </a:r>
                <a:endParaRPr lang="it-IT" b="1" dirty="0">
                  <a:latin typeface="Comic Sans MS" pitchFamily="66" charset="0"/>
                </a:endParaRPr>
              </a:p>
            </p:txBody>
          </p:sp>
        </p:grpSp>
      </p:grpSp>
      <p:pic>
        <p:nvPicPr>
          <p:cNvPr id="14" name="Immagine 13"/>
          <p:cNvPicPr>
            <a:picLocks noChangeAspect="1"/>
          </p:cNvPicPr>
          <p:nvPr/>
        </p:nvPicPr>
        <p:blipFill>
          <a:blip r:embed="rId4"/>
          <a:stretch>
            <a:fillRect/>
          </a:stretch>
        </p:blipFill>
        <p:spPr>
          <a:xfrm>
            <a:off x="4399726" y="607652"/>
            <a:ext cx="4269277" cy="736531"/>
          </a:xfrm>
          <a:prstGeom prst="rect">
            <a:avLst/>
          </a:prstGeom>
        </p:spPr>
      </p:pic>
      <p:sp>
        <p:nvSpPr>
          <p:cNvPr id="15" name="CasellaDiTesto 14"/>
          <p:cNvSpPr txBox="1"/>
          <p:nvPr/>
        </p:nvSpPr>
        <p:spPr>
          <a:xfrm>
            <a:off x="4656510" y="4662745"/>
            <a:ext cx="4012493" cy="1477328"/>
          </a:xfrm>
          <a:prstGeom prst="rect">
            <a:avLst/>
          </a:prstGeom>
          <a:noFill/>
        </p:spPr>
        <p:txBody>
          <a:bodyPr wrap="square" rtlCol="0">
            <a:spAutoFit/>
          </a:bodyPr>
          <a:lstStyle/>
          <a:p>
            <a:r>
              <a:rPr lang="en-US" sz="1200" dirty="0"/>
              <a:t>A typical sensitivity of 1 mmol-1.min-0.5 is thus obtained on a standard </a:t>
            </a:r>
            <a:r>
              <a:rPr lang="en-US" sz="1200" dirty="0" smtClean="0"/>
              <a:t>clinical system.</a:t>
            </a:r>
          </a:p>
          <a:p>
            <a:r>
              <a:rPr lang="en-US" sz="1200" dirty="0" smtClean="0"/>
              <a:t> </a:t>
            </a:r>
            <a:r>
              <a:rPr lang="en-US" sz="1200" dirty="0"/>
              <a:t>For preclinical imaging, approximately a factor of 1000 is </a:t>
            </a:r>
            <a:r>
              <a:rPr lang="en-US" sz="1200" dirty="0" smtClean="0"/>
              <a:t>gained through </a:t>
            </a:r>
            <a:r>
              <a:rPr lang="en-US" sz="1200" dirty="0"/>
              <a:t>reduced coil size and increased magnetic field and </a:t>
            </a:r>
            <a:r>
              <a:rPr lang="en-US" sz="1200" dirty="0" smtClean="0"/>
              <a:t>approximately 1 </a:t>
            </a:r>
            <a:r>
              <a:rPr lang="en-US" sz="1200" dirty="0"/>
              <a:t>nmol-1.min-0.5 is typically obtained on a preclinical (7 T) </a:t>
            </a:r>
            <a:r>
              <a:rPr lang="en-US" sz="1200" dirty="0" smtClean="0"/>
              <a:t>small-animal system </a:t>
            </a:r>
            <a:r>
              <a:rPr lang="en-US" sz="1200" dirty="0"/>
              <a:t>with an adequate RF coil</a:t>
            </a:r>
          </a:p>
          <a:p>
            <a:endParaRPr lang="it-IT" dirty="0"/>
          </a:p>
        </p:txBody>
      </p:sp>
    </p:spTree>
    <p:extLst>
      <p:ext uri="{BB962C8B-B14F-4D97-AF65-F5344CB8AC3E}">
        <p14:creationId xmlns:p14="http://schemas.microsoft.com/office/powerpoint/2010/main" val="37262956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932155" y="958788"/>
            <a:ext cx="7519387" cy="5355312"/>
          </a:xfrm>
          <a:prstGeom prst="rect">
            <a:avLst/>
          </a:prstGeom>
          <a:noFill/>
        </p:spPr>
        <p:txBody>
          <a:bodyPr wrap="square" rtlCol="0">
            <a:spAutoFit/>
          </a:bodyPr>
          <a:lstStyle/>
          <a:p>
            <a:r>
              <a:rPr lang="it-IT" sz="1600" b="1" dirty="0"/>
              <a:t>Mezzi di contrasto in MRI</a:t>
            </a:r>
            <a:endParaRPr lang="it-IT" sz="1600" dirty="0"/>
          </a:p>
          <a:p>
            <a:r>
              <a:rPr lang="it-IT" sz="1400" dirty="0"/>
              <a:t>Un mezzo di contrasto è una sostanza che viene introdotta nel corpo per aumentare il contrasto tra i tessuti.   I mezzi di contrasto sono principalmente costituiti da sostanze paramagnetiche, ma possono essere utilizzate anche sostanze ferromagnetiche. Con meccanismi di azione differenti questi due tipi di sostanze agiscono sui tempi di rilassamento dell'acqua. </a:t>
            </a:r>
            <a:endParaRPr lang="it-IT" sz="1400" dirty="0" smtClean="0"/>
          </a:p>
          <a:p>
            <a:endParaRPr lang="it-IT" sz="1400" dirty="0"/>
          </a:p>
          <a:p>
            <a:r>
              <a:rPr lang="it-IT" sz="1600" dirty="0"/>
              <a:t>Le sostanze </a:t>
            </a:r>
            <a:r>
              <a:rPr lang="it-IT" sz="1600" b="1" dirty="0"/>
              <a:t>ferromagnetiche</a:t>
            </a:r>
            <a:r>
              <a:rPr lang="it-IT" sz="1600" dirty="0"/>
              <a:t> modificano il contrasto dei tessuti modificando nel loro intorno il campo magnetico Bo e di conseguenza il T2* delle molecole di acqua dei tessuti nei quali la sostanza va a distribuirsi. Agenti di contrasto ferromagnetici sono tipicamente </a:t>
            </a:r>
            <a:r>
              <a:rPr lang="it-IT" sz="1600" b="1" dirty="0" err="1"/>
              <a:t>nanoparticelle</a:t>
            </a:r>
            <a:r>
              <a:rPr lang="it-IT" sz="1600" dirty="0"/>
              <a:t> di ferro legate a un substrato organico</a:t>
            </a:r>
            <a:r>
              <a:rPr lang="it-IT" sz="1600" dirty="0" smtClean="0"/>
              <a:t>.</a:t>
            </a:r>
          </a:p>
          <a:p>
            <a:endParaRPr lang="it-IT" sz="1600" dirty="0"/>
          </a:p>
          <a:p>
            <a:r>
              <a:rPr lang="it-IT" sz="1600" dirty="0"/>
              <a:t>Le sostanze </a:t>
            </a:r>
            <a:r>
              <a:rPr lang="it-IT" sz="1600" b="1" dirty="0"/>
              <a:t>paramagnetiche</a:t>
            </a:r>
            <a:r>
              <a:rPr lang="it-IT" sz="1600" dirty="0"/>
              <a:t> modificano il contrasto creando campi magnetici variabili nel tempo che stimolano il rilassamento spin-reticolo T1 e spin-spin T2 delle molecole di acqua. All'origine di questi campi magnetici variabili nel tempo vi sono i moti rotazionali delle molecole del mezzo di contrasto e le transizioni tra gli stati di spin degli elettroni spaiati della sostanza paramagnetica. Campi magnetici a frequenza ν e 2ν inducono una diminuzione del T1 mentre quelli a frequenza &lt; 2ν inducono una diminuzione del T2. Un tipico mezzo di contrasto paramagnetico è uno ione complesso di un metallo paramagnetico come il manganese (Mn+2), il ferro (Fe+3) o il </a:t>
            </a:r>
            <a:r>
              <a:rPr lang="it-IT" sz="1600" b="1" dirty="0"/>
              <a:t>gadolinio (Gd+3).</a:t>
            </a:r>
            <a:r>
              <a:rPr lang="it-IT" sz="1600" dirty="0"/>
              <a:t> Quest'ultimo è attualmente l'elemento più usato per i mezzi di contrasto. Esso ha uno spin elettronico di 7/2 e quindi ha ben 7 elettroni spaiati che stimolano il rilassamento degli spin tramite transizioni e moti rotazionali. </a:t>
            </a:r>
          </a:p>
        </p:txBody>
      </p:sp>
      <p:grpSp>
        <p:nvGrpSpPr>
          <p:cNvPr id="5" name="Gruppo 4"/>
          <p:cNvGrpSpPr/>
          <p:nvPr/>
        </p:nvGrpSpPr>
        <p:grpSpPr>
          <a:xfrm>
            <a:off x="0" y="44624"/>
            <a:ext cx="9144000" cy="6768731"/>
            <a:chOff x="0" y="44624"/>
            <a:chExt cx="9144000" cy="6768731"/>
          </a:xfrm>
        </p:grpSpPr>
        <p:grpSp>
          <p:nvGrpSpPr>
            <p:cNvPr id="6" name="Gruppo 3"/>
            <p:cNvGrpSpPr/>
            <p:nvPr/>
          </p:nvGrpSpPr>
          <p:grpSpPr>
            <a:xfrm>
              <a:off x="0" y="6545480"/>
              <a:ext cx="9144000" cy="267875"/>
              <a:chOff x="0" y="6545480"/>
              <a:chExt cx="9144000" cy="267875"/>
            </a:xfrm>
          </p:grpSpPr>
          <p:sp>
            <p:nvSpPr>
              <p:cNvPr id="10" name="Rectangle 36"/>
              <p:cNvSpPr/>
              <p:nvPr/>
            </p:nvSpPr>
            <p:spPr>
              <a:xfrm>
                <a:off x="0" y="6545480"/>
                <a:ext cx="1643042" cy="2678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ctangle 37"/>
              <p:cNvSpPr/>
              <p:nvPr/>
            </p:nvSpPr>
            <p:spPr>
              <a:xfrm>
                <a:off x="1714480" y="6545480"/>
                <a:ext cx="7429520" cy="26787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7" name="Gruppo 6"/>
            <p:cNvGrpSpPr/>
            <p:nvPr/>
          </p:nvGrpSpPr>
          <p:grpSpPr>
            <a:xfrm>
              <a:off x="0" y="44624"/>
              <a:ext cx="9144000" cy="285628"/>
              <a:chOff x="0" y="44624"/>
              <a:chExt cx="9144000" cy="285628"/>
            </a:xfrm>
          </p:grpSpPr>
          <p:sp>
            <p:nvSpPr>
              <p:cNvPr id="8" name="Rectangle 13"/>
              <p:cNvSpPr/>
              <p:nvPr/>
            </p:nvSpPr>
            <p:spPr bwMode="auto">
              <a:xfrm>
                <a:off x="1714500" y="44624"/>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it-IT" dirty="0" err="1" smtClean="0">
                    <a:solidFill>
                      <a:schemeClr val="bg1"/>
                    </a:solidFill>
                    <a:latin typeface="Comic Sans MS" panose="030F0702030302020204" pitchFamily="66" charset="0"/>
                    <a:cs typeface="Arial" pitchFamily="34" charset="0"/>
                  </a:rPr>
                  <a:t>Molecular</a:t>
                </a:r>
                <a:r>
                  <a:rPr lang="it-IT" dirty="0" smtClean="0">
                    <a:solidFill>
                      <a:schemeClr val="bg1"/>
                    </a:solidFill>
                    <a:latin typeface="Comic Sans MS" panose="030F0702030302020204" pitchFamily="66" charset="0"/>
                    <a:cs typeface="Arial" pitchFamily="34" charset="0"/>
                  </a:rPr>
                  <a:t> </a:t>
                </a:r>
                <a:r>
                  <a:rPr lang="it-IT" dirty="0" err="1" smtClean="0">
                    <a:solidFill>
                      <a:schemeClr val="bg1"/>
                    </a:solidFill>
                    <a:latin typeface="Comic Sans MS" panose="030F0702030302020204" pitchFamily="66" charset="0"/>
                    <a:cs typeface="Arial" pitchFamily="34" charset="0"/>
                  </a:rPr>
                  <a:t>imaging</a:t>
                </a:r>
                <a:r>
                  <a:rPr lang="it-IT" dirty="0" smtClean="0">
                    <a:solidFill>
                      <a:schemeClr val="bg1"/>
                    </a:solidFill>
                    <a:latin typeface="Comic Sans MS" panose="030F0702030302020204" pitchFamily="66" charset="0"/>
                    <a:cs typeface="Arial" pitchFamily="34" charset="0"/>
                  </a:rPr>
                  <a:t>: mezzi di contrasto ad alta </a:t>
                </a:r>
                <a:r>
                  <a:rPr lang="it-IT" dirty="0" err="1" smtClean="0">
                    <a:solidFill>
                      <a:schemeClr val="bg1"/>
                    </a:solidFill>
                    <a:latin typeface="Comic Sans MS" panose="030F0702030302020204" pitchFamily="66" charset="0"/>
                    <a:cs typeface="Arial" pitchFamily="34" charset="0"/>
                  </a:rPr>
                  <a:t>relassività</a:t>
                </a:r>
                <a:endParaRPr lang="it-IT" dirty="0">
                  <a:solidFill>
                    <a:schemeClr val="bg1"/>
                  </a:solidFill>
                  <a:latin typeface="Comic Sans MS" panose="030F0702030302020204" pitchFamily="66" charset="0"/>
                  <a:cs typeface="Arial" pitchFamily="34" charset="0"/>
                </a:endParaRPr>
              </a:p>
            </p:txBody>
          </p:sp>
          <p:sp>
            <p:nvSpPr>
              <p:cNvPr id="9" name="Rectangle 12"/>
              <p:cNvSpPr/>
              <p:nvPr/>
            </p:nvSpPr>
            <p:spPr bwMode="auto">
              <a:xfrm>
                <a:off x="0" y="44624"/>
                <a:ext cx="1643042" cy="2856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b="1" dirty="0">
                    <a:latin typeface="Comic Sans MS" pitchFamily="66" charset="0"/>
                  </a:rPr>
                  <a:t>5</a:t>
                </a:r>
                <a:r>
                  <a:rPr lang="it-IT" b="1" dirty="0" smtClean="0">
                    <a:latin typeface="Comic Sans MS" pitchFamily="66" charset="0"/>
                  </a:rPr>
                  <a:t>.</a:t>
                </a:r>
                <a:endParaRPr lang="it-IT" b="1" dirty="0">
                  <a:latin typeface="Comic Sans MS" pitchFamily="66" charset="0"/>
                </a:endParaRPr>
              </a:p>
            </p:txBody>
          </p:sp>
        </p:grpSp>
      </p:grpSp>
    </p:spTree>
    <p:extLst>
      <p:ext uri="{BB962C8B-B14F-4D97-AF65-F5344CB8AC3E}">
        <p14:creationId xmlns:p14="http://schemas.microsoft.com/office/powerpoint/2010/main" val="24649104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994299" y="608258"/>
            <a:ext cx="4059317" cy="5717081"/>
          </a:xfrm>
          <a:prstGeom prst="rect">
            <a:avLst/>
          </a:prstGeom>
        </p:spPr>
      </p:pic>
      <p:pic>
        <p:nvPicPr>
          <p:cNvPr id="5" name="Immagine 4"/>
          <p:cNvPicPr>
            <a:picLocks noChangeAspect="1"/>
          </p:cNvPicPr>
          <p:nvPr/>
        </p:nvPicPr>
        <p:blipFill>
          <a:blip r:embed="rId3"/>
          <a:stretch>
            <a:fillRect/>
          </a:stretch>
        </p:blipFill>
        <p:spPr>
          <a:xfrm>
            <a:off x="5930283" y="2166152"/>
            <a:ext cx="2705680" cy="2207118"/>
          </a:xfrm>
          <a:prstGeom prst="rect">
            <a:avLst/>
          </a:prstGeom>
        </p:spPr>
      </p:pic>
      <p:sp>
        <p:nvSpPr>
          <p:cNvPr id="6" name="Freccia a destra 5"/>
          <p:cNvSpPr/>
          <p:nvPr/>
        </p:nvSpPr>
        <p:spPr>
          <a:xfrm>
            <a:off x="5053616" y="3062796"/>
            <a:ext cx="876667" cy="2069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7" name="Gruppo 6"/>
          <p:cNvGrpSpPr/>
          <p:nvPr/>
        </p:nvGrpSpPr>
        <p:grpSpPr>
          <a:xfrm>
            <a:off x="0" y="44624"/>
            <a:ext cx="9144000" cy="6768731"/>
            <a:chOff x="0" y="44624"/>
            <a:chExt cx="9144000" cy="6768731"/>
          </a:xfrm>
        </p:grpSpPr>
        <p:grpSp>
          <p:nvGrpSpPr>
            <p:cNvPr id="8" name="Gruppo 3"/>
            <p:cNvGrpSpPr/>
            <p:nvPr/>
          </p:nvGrpSpPr>
          <p:grpSpPr>
            <a:xfrm>
              <a:off x="0" y="6545480"/>
              <a:ext cx="9144000" cy="267875"/>
              <a:chOff x="0" y="6545480"/>
              <a:chExt cx="9144000" cy="267875"/>
            </a:xfrm>
          </p:grpSpPr>
          <p:sp>
            <p:nvSpPr>
              <p:cNvPr id="12" name="Rectangle 36"/>
              <p:cNvSpPr/>
              <p:nvPr/>
            </p:nvSpPr>
            <p:spPr>
              <a:xfrm>
                <a:off x="0" y="6545480"/>
                <a:ext cx="1643042" cy="2678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ctangle 37"/>
              <p:cNvSpPr/>
              <p:nvPr/>
            </p:nvSpPr>
            <p:spPr>
              <a:xfrm>
                <a:off x="1714480" y="6545480"/>
                <a:ext cx="7429520" cy="26787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9" name="Gruppo 8"/>
            <p:cNvGrpSpPr/>
            <p:nvPr/>
          </p:nvGrpSpPr>
          <p:grpSpPr>
            <a:xfrm>
              <a:off x="0" y="44624"/>
              <a:ext cx="9144000" cy="285628"/>
              <a:chOff x="0" y="44624"/>
              <a:chExt cx="9144000" cy="285628"/>
            </a:xfrm>
          </p:grpSpPr>
          <p:sp>
            <p:nvSpPr>
              <p:cNvPr id="10" name="Rectangle 13"/>
              <p:cNvSpPr/>
              <p:nvPr/>
            </p:nvSpPr>
            <p:spPr bwMode="auto">
              <a:xfrm>
                <a:off x="1714500" y="44624"/>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it-IT" dirty="0" err="1" smtClean="0">
                    <a:solidFill>
                      <a:schemeClr val="bg1"/>
                    </a:solidFill>
                    <a:latin typeface="Comic Sans MS" panose="030F0702030302020204" pitchFamily="66" charset="0"/>
                    <a:cs typeface="Arial" pitchFamily="34" charset="0"/>
                  </a:rPr>
                  <a:t>Molecular</a:t>
                </a:r>
                <a:r>
                  <a:rPr lang="it-IT" dirty="0" smtClean="0">
                    <a:solidFill>
                      <a:schemeClr val="bg1"/>
                    </a:solidFill>
                    <a:latin typeface="Comic Sans MS" panose="030F0702030302020204" pitchFamily="66" charset="0"/>
                    <a:cs typeface="Arial" pitchFamily="34" charset="0"/>
                  </a:rPr>
                  <a:t> </a:t>
                </a:r>
                <a:r>
                  <a:rPr lang="it-IT" dirty="0" err="1" smtClean="0">
                    <a:solidFill>
                      <a:schemeClr val="bg1"/>
                    </a:solidFill>
                    <a:latin typeface="Comic Sans MS" panose="030F0702030302020204" pitchFamily="66" charset="0"/>
                    <a:cs typeface="Arial" pitchFamily="34" charset="0"/>
                  </a:rPr>
                  <a:t>imaging</a:t>
                </a:r>
                <a:endParaRPr lang="it-IT" dirty="0">
                  <a:solidFill>
                    <a:schemeClr val="bg1"/>
                  </a:solidFill>
                  <a:latin typeface="Comic Sans MS" panose="030F0702030302020204" pitchFamily="66" charset="0"/>
                  <a:cs typeface="Arial" pitchFamily="34" charset="0"/>
                </a:endParaRPr>
              </a:p>
            </p:txBody>
          </p:sp>
          <p:sp>
            <p:nvSpPr>
              <p:cNvPr id="11" name="Rectangle 12"/>
              <p:cNvSpPr/>
              <p:nvPr/>
            </p:nvSpPr>
            <p:spPr bwMode="auto">
              <a:xfrm>
                <a:off x="0" y="44624"/>
                <a:ext cx="1643042" cy="2856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b="1" dirty="0">
                    <a:latin typeface="Comic Sans MS" pitchFamily="66" charset="0"/>
                  </a:rPr>
                  <a:t>5</a:t>
                </a:r>
                <a:r>
                  <a:rPr lang="it-IT" b="1" dirty="0" smtClean="0">
                    <a:latin typeface="Comic Sans MS" pitchFamily="66" charset="0"/>
                  </a:rPr>
                  <a:t>.</a:t>
                </a:r>
                <a:endParaRPr lang="it-IT" b="1" dirty="0">
                  <a:latin typeface="Comic Sans MS" pitchFamily="66" charset="0"/>
                </a:endParaRPr>
              </a:p>
            </p:txBody>
          </p:sp>
        </p:grpSp>
      </p:grpSp>
    </p:spTree>
    <p:extLst>
      <p:ext uri="{BB962C8B-B14F-4D97-AF65-F5344CB8AC3E}">
        <p14:creationId xmlns:p14="http://schemas.microsoft.com/office/powerpoint/2010/main" val="42739099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816746" y="958788"/>
            <a:ext cx="6720396" cy="2554545"/>
          </a:xfrm>
          <a:prstGeom prst="rect">
            <a:avLst/>
          </a:prstGeom>
          <a:noFill/>
        </p:spPr>
        <p:txBody>
          <a:bodyPr wrap="square" rtlCol="0">
            <a:spAutoFit/>
          </a:bodyPr>
          <a:lstStyle/>
          <a:p>
            <a:r>
              <a:rPr lang="it-IT" sz="1600" dirty="0" smtClean="0"/>
              <a:t>La variazione indotta dal mezzo di contrasto nei tempi di rilassamento T1 o T2 dell'acqua per unità di concentrazione si definisce </a:t>
            </a:r>
            <a:r>
              <a:rPr lang="it-IT" sz="1600" b="1" dirty="0" err="1" smtClean="0"/>
              <a:t>relassività</a:t>
            </a:r>
            <a:r>
              <a:rPr lang="it-IT" sz="1600" b="1" dirty="0" smtClean="0"/>
              <a:t> (r1 o r2). </a:t>
            </a:r>
          </a:p>
          <a:p>
            <a:r>
              <a:rPr lang="it-IT" sz="1600" dirty="0" smtClean="0"/>
              <a:t>Per illustrare questo concetto, si osservi il grafico di 1/T1 (s-1) in funzione della concentrazione di gadolinio [Gd+3] a 273 K.  L'intercetta sull'asse delle ordinate restituisce il valore di 1/T1 dell'acqua a concentrazione zero. La pendenza della retta è la </a:t>
            </a:r>
            <a:r>
              <a:rPr lang="it-IT" sz="1600" dirty="0" err="1" smtClean="0"/>
              <a:t>relassività</a:t>
            </a:r>
            <a:r>
              <a:rPr lang="it-IT" sz="1600" dirty="0" smtClean="0"/>
              <a:t> r1. La relazione matematica che lega T1, r1, e la concentrazione di mezzo di contrasto paramagnetico è la seguente: </a:t>
            </a:r>
          </a:p>
          <a:p>
            <a:r>
              <a:rPr lang="it-IT" sz="1600" dirty="0" smtClean="0"/>
              <a:t>1/T1 (dopo </a:t>
            </a:r>
            <a:r>
              <a:rPr lang="it-IT" sz="1600" dirty="0" err="1" smtClean="0"/>
              <a:t>m.d.c</a:t>
            </a:r>
            <a:r>
              <a:rPr lang="it-IT" sz="1600" dirty="0" smtClean="0"/>
              <a:t>) = 1/T1 (Acqua) + r1 [Gd]</a:t>
            </a:r>
          </a:p>
          <a:p>
            <a:r>
              <a:rPr lang="it-IT" sz="1600" dirty="0" smtClean="0"/>
              <a:t>I valori di </a:t>
            </a:r>
            <a:r>
              <a:rPr lang="it-IT" sz="1600" dirty="0" err="1" smtClean="0"/>
              <a:t>relassività</a:t>
            </a:r>
            <a:r>
              <a:rPr lang="it-IT" sz="1600" dirty="0" smtClean="0"/>
              <a:t> sono generalmente espressi per un dato valore del campo magnetico Bo ed una data temperatura.</a:t>
            </a:r>
            <a:endParaRPr lang="it-IT" sz="1600" dirty="0"/>
          </a:p>
        </p:txBody>
      </p:sp>
      <p:pic>
        <p:nvPicPr>
          <p:cNvPr id="5" name="Immagine 4" descr="https://www.cis.rit.edu/htbooks/mri/chap-8/images/Gd-R-plot.jpg"/>
          <p:cNvPicPr/>
          <p:nvPr/>
        </p:nvPicPr>
        <p:blipFill>
          <a:blip r:embed="rId2">
            <a:extLst>
              <a:ext uri="{28A0092B-C50C-407E-A947-70E740481C1C}">
                <a14:useLocalDpi xmlns:a14="http://schemas.microsoft.com/office/drawing/2010/main" val="0"/>
              </a:ext>
            </a:extLst>
          </a:blip>
          <a:srcRect/>
          <a:stretch>
            <a:fillRect/>
          </a:stretch>
        </p:blipFill>
        <p:spPr bwMode="auto">
          <a:xfrm>
            <a:off x="2904663" y="3602110"/>
            <a:ext cx="3086100" cy="2464435"/>
          </a:xfrm>
          <a:prstGeom prst="rect">
            <a:avLst/>
          </a:prstGeom>
          <a:noFill/>
          <a:ln>
            <a:noFill/>
          </a:ln>
        </p:spPr>
      </p:pic>
      <p:grpSp>
        <p:nvGrpSpPr>
          <p:cNvPr id="6" name="Gruppo 5"/>
          <p:cNvGrpSpPr/>
          <p:nvPr/>
        </p:nvGrpSpPr>
        <p:grpSpPr>
          <a:xfrm>
            <a:off x="0" y="44624"/>
            <a:ext cx="9144000" cy="6768731"/>
            <a:chOff x="0" y="44624"/>
            <a:chExt cx="9144000" cy="6768731"/>
          </a:xfrm>
        </p:grpSpPr>
        <p:grpSp>
          <p:nvGrpSpPr>
            <p:cNvPr id="7" name="Gruppo 3"/>
            <p:cNvGrpSpPr/>
            <p:nvPr/>
          </p:nvGrpSpPr>
          <p:grpSpPr>
            <a:xfrm>
              <a:off x="0" y="6545480"/>
              <a:ext cx="9144000" cy="267875"/>
              <a:chOff x="0" y="6545480"/>
              <a:chExt cx="9144000" cy="267875"/>
            </a:xfrm>
          </p:grpSpPr>
          <p:sp>
            <p:nvSpPr>
              <p:cNvPr id="11" name="Rectangle 36"/>
              <p:cNvSpPr/>
              <p:nvPr/>
            </p:nvSpPr>
            <p:spPr>
              <a:xfrm>
                <a:off x="0" y="6545480"/>
                <a:ext cx="1643042" cy="2678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ctangle 37"/>
              <p:cNvSpPr/>
              <p:nvPr/>
            </p:nvSpPr>
            <p:spPr>
              <a:xfrm>
                <a:off x="1714480" y="6545480"/>
                <a:ext cx="7429520" cy="26787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8" name="Gruppo 7"/>
            <p:cNvGrpSpPr/>
            <p:nvPr/>
          </p:nvGrpSpPr>
          <p:grpSpPr>
            <a:xfrm>
              <a:off x="0" y="44624"/>
              <a:ext cx="9144000" cy="285628"/>
              <a:chOff x="0" y="44624"/>
              <a:chExt cx="9144000" cy="285628"/>
            </a:xfrm>
          </p:grpSpPr>
          <p:sp>
            <p:nvSpPr>
              <p:cNvPr id="9" name="Rectangle 13"/>
              <p:cNvSpPr/>
              <p:nvPr/>
            </p:nvSpPr>
            <p:spPr bwMode="auto">
              <a:xfrm>
                <a:off x="1714500" y="44624"/>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it-IT" dirty="0" err="1" smtClean="0">
                    <a:solidFill>
                      <a:schemeClr val="bg1"/>
                    </a:solidFill>
                    <a:latin typeface="Comic Sans MS" panose="030F0702030302020204" pitchFamily="66" charset="0"/>
                    <a:cs typeface="Arial" pitchFamily="34" charset="0"/>
                  </a:rPr>
                  <a:t>Molecular</a:t>
                </a:r>
                <a:r>
                  <a:rPr lang="it-IT" dirty="0" smtClean="0">
                    <a:solidFill>
                      <a:schemeClr val="bg1"/>
                    </a:solidFill>
                    <a:latin typeface="Comic Sans MS" panose="030F0702030302020204" pitchFamily="66" charset="0"/>
                    <a:cs typeface="Arial" pitchFamily="34" charset="0"/>
                  </a:rPr>
                  <a:t> </a:t>
                </a:r>
                <a:r>
                  <a:rPr lang="it-IT" dirty="0" err="1" smtClean="0">
                    <a:solidFill>
                      <a:schemeClr val="bg1"/>
                    </a:solidFill>
                    <a:latin typeface="Comic Sans MS" panose="030F0702030302020204" pitchFamily="66" charset="0"/>
                    <a:cs typeface="Arial" pitchFamily="34" charset="0"/>
                  </a:rPr>
                  <a:t>imaging</a:t>
                </a:r>
                <a:endParaRPr lang="it-IT" dirty="0">
                  <a:solidFill>
                    <a:schemeClr val="bg1"/>
                  </a:solidFill>
                  <a:latin typeface="Comic Sans MS" panose="030F0702030302020204" pitchFamily="66" charset="0"/>
                  <a:cs typeface="Arial" pitchFamily="34" charset="0"/>
                </a:endParaRPr>
              </a:p>
            </p:txBody>
          </p:sp>
          <p:sp>
            <p:nvSpPr>
              <p:cNvPr id="10" name="Rectangle 12"/>
              <p:cNvSpPr/>
              <p:nvPr/>
            </p:nvSpPr>
            <p:spPr bwMode="auto">
              <a:xfrm>
                <a:off x="0" y="44624"/>
                <a:ext cx="1643042" cy="2856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b="1" dirty="0">
                    <a:latin typeface="Comic Sans MS" pitchFamily="66" charset="0"/>
                  </a:rPr>
                  <a:t>5</a:t>
                </a:r>
                <a:r>
                  <a:rPr lang="it-IT" b="1" dirty="0" smtClean="0">
                    <a:latin typeface="Comic Sans MS" pitchFamily="66" charset="0"/>
                  </a:rPr>
                  <a:t>.</a:t>
                </a:r>
                <a:endParaRPr lang="it-IT" b="1" dirty="0">
                  <a:latin typeface="Comic Sans MS" pitchFamily="66" charset="0"/>
                </a:endParaRPr>
              </a:p>
            </p:txBody>
          </p:sp>
        </p:grpSp>
      </p:grpSp>
    </p:spTree>
    <p:extLst>
      <p:ext uri="{BB962C8B-B14F-4D97-AF65-F5344CB8AC3E}">
        <p14:creationId xmlns:p14="http://schemas.microsoft.com/office/powerpoint/2010/main" val="3082804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941034" y="852542"/>
            <a:ext cx="7386221" cy="1754326"/>
          </a:xfrm>
          <a:prstGeom prst="rect">
            <a:avLst/>
          </a:prstGeom>
          <a:noFill/>
        </p:spPr>
        <p:txBody>
          <a:bodyPr wrap="square" rtlCol="0">
            <a:spAutoFit/>
          </a:bodyPr>
          <a:lstStyle/>
          <a:p>
            <a:r>
              <a:rPr lang="it-IT" dirty="0" smtClean="0"/>
              <a:t>Un mezzo di contrasto viene solitamente somministrato per endovena, con l'eccezione dei mezzi di contrasto specifici per lo studio dell'apparato digerente. Dopo l'iniezione, il mezzo di contrasto viene veicolato dal sistema circolatorio attraverso il corpo. A questo punto i mezzi di contrasto vanno a distribuirsi a seconda della loro funzionalità; si dividono in: intravascolari, extracellulari, o intracellulari.</a:t>
            </a:r>
          </a:p>
        </p:txBody>
      </p:sp>
      <p:grpSp>
        <p:nvGrpSpPr>
          <p:cNvPr id="5" name="Gruppo 4"/>
          <p:cNvGrpSpPr/>
          <p:nvPr/>
        </p:nvGrpSpPr>
        <p:grpSpPr>
          <a:xfrm>
            <a:off x="0" y="44624"/>
            <a:ext cx="9144000" cy="6768731"/>
            <a:chOff x="0" y="44624"/>
            <a:chExt cx="9144000" cy="6768731"/>
          </a:xfrm>
        </p:grpSpPr>
        <p:grpSp>
          <p:nvGrpSpPr>
            <p:cNvPr id="6" name="Gruppo 3"/>
            <p:cNvGrpSpPr/>
            <p:nvPr/>
          </p:nvGrpSpPr>
          <p:grpSpPr>
            <a:xfrm>
              <a:off x="0" y="6545480"/>
              <a:ext cx="9144000" cy="267875"/>
              <a:chOff x="0" y="6545480"/>
              <a:chExt cx="9144000" cy="267875"/>
            </a:xfrm>
          </p:grpSpPr>
          <p:sp>
            <p:nvSpPr>
              <p:cNvPr id="10" name="Rectangle 36"/>
              <p:cNvSpPr/>
              <p:nvPr/>
            </p:nvSpPr>
            <p:spPr>
              <a:xfrm>
                <a:off x="0" y="6545480"/>
                <a:ext cx="1643042" cy="2678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ctangle 37"/>
              <p:cNvSpPr/>
              <p:nvPr/>
            </p:nvSpPr>
            <p:spPr>
              <a:xfrm>
                <a:off x="1714480" y="6545480"/>
                <a:ext cx="7429520" cy="26787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7" name="Gruppo 6"/>
            <p:cNvGrpSpPr/>
            <p:nvPr/>
          </p:nvGrpSpPr>
          <p:grpSpPr>
            <a:xfrm>
              <a:off x="0" y="44624"/>
              <a:ext cx="9144000" cy="285628"/>
              <a:chOff x="0" y="44624"/>
              <a:chExt cx="9144000" cy="285628"/>
            </a:xfrm>
          </p:grpSpPr>
          <p:sp>
            <p:nvSpPr>
              <p:cNvPr id="8" name="Rectangle 13"/>
              <p:cNvSpPr/>
              <p:nvPr/>
            </p:nvSpPr>
            <p:spPr bwMode="auto">
              <a:xfrm>
                <a:off x="1714500" y="44624"/>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it-IT" dirty="0" err="1" smtClean="0">
                    <a:solidFill>
                      <a:schemeClr val="bg1"/>
                    </a:solidFill>
                    <a:latin typeface="Comic Sans MS" panose="030F0702030302020204" pitchFamily="66" charset="0"/>
                    <a:cs typeface="Arial" pitchFamily="34" charset="0"/>
                  </a:rPr>
                  <a:t>Molecular</a:t>
                </a:r>
                <a:r>
                  <a:rPr lang="it-IT" dirty="0" smtClean="0">
                    <a:solidFill>
                      <a:schemeClr val="bg1"/>
                    </a:solidFill>
                    <a:latin typeface="Comic Sans MS" panose="030F0702030302020204" pitchFamily="66" charset="0"/>
                    <a:cs typeface="Arial" pitchFamily="34" charset="0"/>
                  </a:rPr>
                  <a:t> </a:t>
                </a:r>
                <a:r>
                  <a:rPr lang="it-IT" dirty="0" err="1" smtClean="0">
                    <a:solidFill>
                      <a:schemeClr val="bg1"/>
                    </a:solidFill>
                    <a:latin typeface="Comic Sans MS" panose="030F0702030302020204" pitchFamily="66" charset="0"/>
                    <a:cs typeface="Arial" pitchFamily="34" charset="0"/>
                  </a:rPr>
                  <a:t>imaging</a:t>
                </a:r>
                <a:endParaRPr lang="it-IT" dirty="0">
                  <a:solidFill>
                    <a:schemeClr val="bg1"/>
                  </a:solidFill>
                  <a:latin typeface="Comic Sans MS" panose="030F0702030302020204" pitchFamily="66" charset="0"/>
                  <a:cs typeface="Arial" pitchFamily="34" charset="0"/>
                </a:endParaRPr>
              </a:p>
            </p:txBody>
          </p:sp>
          <p:sp>
            <p:nvSpPr>
              <p:cNvPr id="9" name="Rectangle 12"/>
              <p:cNvSpPr/>
              <p:nvPr/>
            </p:nvSpPr>
            <p:spPr bwMode="auto">
              <a:xfrm>
                <a:off x="0" y="44624"/>
                <a:ext cx="1643042" cy="2856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b="1" dirty="0">
                    <a:latin typeface="Comic Sans MS" pitchFamily="66" charset="0"/>
                  </a:rPr>
                  <a:t>5</a:t>
                </a:r>
                <a:r>
                  <a:rPr lang="it-IT" b="1" dirty="0" smtClean="0">
                    <a:latin typeface="Comic Sans MS" pitchFamily="66" charset="0"/>
                  </a:rPr>
                  <a:t>.</a:t>
                </a:r>
                <a:endParaRPr lang="it-IT" b="1" dirty="0">
                  <a:latin typeface="Comic Sans MS" pitchFamily="66" charset="0"/>
                </a:endParaRPr>
              </a:p>
            </p:txBody>
          </p:sp>
        </p:grpSp>
      </p:grpSp>
      <p:pic>
        <p:nvPicPr>
          <p:cNvPr id="12" name="Immagin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686" y="2727662"/>
            <a:ext cx="3087395" cy="3087395"/>
          </a:xfrm>
          <a:prstGeom prst="rect">
            <a:avLst/>
          </a:prstGeom>
        </p:spPr>
      </p:pic>
      <p:sp>
        <p:nvSpPr>
          <p:cNvPr id="13" name="CasellaDiTesto 12"/>
          <p:cNvSpPr txBox="1"/>
          <p:nvPr/>
        </p:nvSpPr>
        <p:spPr>
          <a:xfrm>
            <a:off x="4598633" y="3146499"/>
            <a:ext cx="3728622" cy="1754326"/>
          </a:xfrm>
          <a:prstGeom prst="rect">
            <a:avLst/>
          </a:prstGeom>
          <a:noFill/>
        </p:spPr>
        <p:txBody>
          <a:bodyPr wrap="square" rtlCol="0">
            <a:spAutoFit/>
          </a:bodyPr>
          <a:lstStyle/>
          <a:p>
            <a:r>
              <a:rPr lang="it-IT" dirty="0" smtClean="0"/>
              <a:t>I mezzi di contrasto intravascolari rimangono "confinati" nel sistema circolatorio fino a quando non vengono eliminati attraverso i reni.  Sono tipicamente impiegati in angiografia: </a:t>
            </a:r>
            <a:r>
              <a:rPr lang="it-IT" dirty="0" err="1"/>
              <a:t>A</a:t>
            </a:r>
            <a:r>
              <a:rPr lang="it-IT" dirty="0" err="1" smtClean="0"/>
              <a:t>ngio</a:t>
            </a:r>
            <a:r>
              <a:rPr lang="it-IT" dirty="0" smtClean="0"/>
              <a:t> MRI (MRA).</a:t>
            </a:r>
            <a:endParaRPr lang="it-IT" dirty="0"/>
          </a:p>
        </p:txBody>
      </p:sp>
    </p:spTree>
    <p:extLst>
      <p:ext uri="{BB962C8B-B14F-4D97-AF65-F5344CB8AC3E}">
        <p14:creationId xmlns:p14="http://schemas.microsoft.com/office/powerpoint/2010/main" val="1630763955"/>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i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1235</TotalTime>
  <Words>2615</Words>
  <Application>Microsoft Office PowerPoint</Application>
  <PresentationFormat>Presentazione su schermo (4:3)</PresentationFormat>
  <Paragraphs>343</Paragraphs>
  <Slides>43</Slides>
  <Notes>10</Notes>
  <HiddenSlides>0</HiddenSlides>
  <MMClips>0</MMClips>
  <ScaleCrop>false</ScaleCrop>
  <HeadingPairs>
    <vt:vector size="8" baseType="variant">
      <vt:variant>
        <vt:lpstr>Caratteri utilizzati</vt:lpstr>
      </vt:variant>
      <vt:variant>
        <vt:i4>18</vt:i4>
      </vt:variant>
      <vt:variant>
        <vt:lpstr>Tema</vt:lpstr>
      </vt:variant>
      <vt:variant>
        <vt:i4>1</vt:i4>
      </vt:variant>
      <vt:variant>
        <vt:lpstr>Server OLE incorporati</vt:lpstr>
      </vt:variant>
      <vt:variant>
        <vt:i4>1</vt:i4>
      </vt:variant>
      <vt:variant>
        <vt:lpstr>Titoli diapositive</vt:lpstr>
      </vt:variant>
      <vt:variant>
        <vt:i4>43</vt:i4>
      </vt:variant>
    </vt:vector>
  </HeadingPairs>
  <TitlesOfParts>
    <vt:vector size="63" baseType="lpstr">
      <vt:lpstr>맑은 고딕</vt:lpstr>
      <vt:lpstr>MS PGothic</vt:lpstr>
      <vt:lpstr>Arial</vt:lpstr>
      <vt:lpstr>Arial</vt:lpstr>
      <vt:lpstr>Calibri</vt:lpstr>
      <vt:lpstr>Calibri Light</vt:lpstr>
      <vt:lpstr>Comic Sans MS</vt:lpstr>
      <vt:lpstr>Corbel</vt:lpstr>
      <vt:lpstr>Corbel2</vt:lpstr>
      <vt:lpstr>Corbel-Bold</vt:lpstr>
      <vt:lpstr>Corbel-Bold2</vt:lpstr>
      <vt:lpstr>MyriadPro-It</vt:lpstr>
      <vt:lpstr>Symbol</vt:lpstr>
      <vt:lpstr>Tahoma</vt:lpstr>
      <vt:lpstr>Times</vt:lpstr>
      <vt:lpstr>Times New Roman</vt:lpstr>
      <vt:lpstr>Trebuchet MS</vt:lpstr>
      <vt:lpstr>Wingdings</vt:lpstr>
      <vt:lpstr>Tema di Office</vt:lpstr>
      <vt:lpstr>Image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Iron oxide particles</vt:lpstr>
      <vt:lpstr>Iron oxide particles</vt:lpstr>
      <vt:lpstr>Presentazione standard di PowerPoint</vt:lpstr>
      <vt:lpstr>Presentazione standard di PowerPoint</vt:lpstr>
      <vt:lpstr>Internalization of SPIO-USPIO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Silvia Capuani</dc:creator>
  <cp:lastModifiedBy>Silvia Capuani</cp:lastModifiedBy>
  <cp:revision>87</cp:revision>
  <dcterms:created xsi:type="dcterms:W3CDTF">2018-02-08T09:39:47Z</dcterms:created>
  <dcterms:modified xsi:type="dcterms:W3CDTF">2018-02-09T12:32:16Z</dcterms:modified>
</cp:coreProperties>
</file>