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32" r:id="rId2"/>
    <p:sldId id="334" r:id="rId3"/>
    <p:sldId id="335" r:id="rId4"/>
    <p:sldId id="336" r:id="rId5"/>
    <p:sldId id="337" r:id="rId6"/>
    <p:sldId id="339" r:id="rId7"/>
    <p:sldId id="349" r:id="rId8"/>
    <p:sldId id="340" r:id="rId9"/>
    <p:sldId id="341" r:id="rId10"/>
    <p:sldId id="342" r:id="rId11"/>
    <p:sldId id="343" r:id="rId12"/>
    <p:sldId id="344" r:id="rId13"/>
    <p:sldId id="346" r:id="rId14"/>
    <p:sldId id="350" r:id="rId15"/>
    <p:sldId id="351" r:id="rId16"/>
    <p:sldId id="348" r:id="rId17"/>
    <p:sldId id="273" r:id="rId18"/>
    <p:sldId id="330" r:id="rId19"/>
    <p:sldId id="331" r:id="rId20"/>
    <p:sldId id="352" r:id="rId21"/>
    <p:sldId id="353" r:id="rId22"/>
    <p:sldId id="354" r:id="rId23"/>
    <p:sldId id="355" r:id="rId24"/>
    <p:sldId id="356" r:id="rId25"/>
    <p:sldId id="386" r:id="rId26"/>
    <p:sldId id="357" r:id="rId27"/>
    <p:sldId id="358" r:id="rId28"/>
    <p:sldId id="359" r:id="rId29"/>
    <p:sldId id="360" r:id="rId30"/>
    <p:sldId id="361" r:id="rId31"/>
    <p:sldId id="362" r:id="rId32"/>
    <p:sldId id="364" r:id="rId33"/>
    <p:sldId id="363" r:id="rId34"/>
    <p:sldId id="365" r:id="rId35"/>
    <p:sldId id="379" r:id="rId36"/>
    <p:sldId id="378" r:id="rId37"/>
    <p:sldId id="383" r:id="rId38"/>
    <p:sldId id="384" r:id="rId39"/>
    <p:sldId id="366" r:id="rId40"/>
    <p:sldId id="381" r:id="rId41"/>
    <p:sldId id="382" r:id="rId42"/>
    <p:sldId id="380" r:id="rId43"/>
    <p:sldId id="401" r:id="rId44"/>
    <p:sldId id="385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7" r:id="rId66"/>
    <p:sldId id="398" r:id="rId67"/>
    <p:sldId id="405" r:id="rId68"/>
    <p:sldId id="399" r:id="rId69"/>
    <p:sldId id="402" r:id="rId70"/>
    <p:sldId id="400" r:id="rId71"/>
    <p:sldId id="403" r:id="rId72"/>
    <p:sldId id="406" r:id="rId73"/>
    <p:sldId id="333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8" y="10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1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8F98E-BB64-45A5-A93C-C115BDC5577C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92152-B7A1-48AC-BE0C-F4D47CFF879F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4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it-IT" smtClean="0"/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40AE38-C051-4BE0-96BF-F555B426851B}" type="slidenum">
              <a:rPr lang="en-US" altLang="it-IT">
                <a:latin typeface="Calibri" panose="020F0502020204030204" pitchFamily="34" charset="0"/>
              </a:rPr>
              <a:pPr/>
              <a:t>1</a:t>
            </a:fld>
            <a:endParaRPr lang="en-US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0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1DE04-AF81-42D8-A0EB-98ABE477245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Experimental observation confirmed the numerical accuracy of Einstein's theory. This means that we understand Brownian motion is just a</a:t>
            </a:r>
          </a:p>
          <a:p>
            <a:r>
              <a:rPr lang="en-US" smtClean="0"/>
              <a:t>consequence of the same thermal motion that causes a gas to exert a pressure on the container that confines it. We understand diffusion in terms of</a:t>
            </a:r>
          </a:p>
          <a:p>
            <a:r>
              <a:rPr lang="en-US" smtClean="0"/>
              <a:t>the movements of the individual particles, and can calculate the diffusion coefficient of a molecule if we know its size (or more commonly calculate</a:t>
            </a:r>
          </a:p>
          <a:p>
            <a:r>
              <a:rPr lang="en-US" smtClean="0"/>
              <a:t>the size of the molecule after experimental determination of the diffusion coefficient). Thus, Einstein connected the macroscopic process of diffusion</a:t>
            </a:r>
          </a:p>
          <a:p>
            <a:r>
              <a:rPr lang="en-US" smtClean="0"/>
              <a:t>with the microscopic concept of thermal motion of individual molecules.</a:t>
            </a:r>
          </a:p>
          <a:p>
            <a:r>
              <a:rPr lang="en-US" smtClean="0"/>
              <a:t>Often we are not interested in the motion of individual particles, but rather in changes in a concentration profile with time. The two differential</a:t>
            </a:r>
          </a:p>
          <a:p>
            <a:r>
              <a:rPr lang="en-US" smtClean="0"/>
              <a:t>equations that describe bulk diffusion were known well before Einstein. The 1st law is essentially the definition of the diffusion coefficient. The 1st</a:t>
            </a:r>
          </a:p>
          <a:p>
            <a:r>
              <a:rPr lang="en-US" smtClean="0"/>
              <a:t>law plus conservation of mass gives the 2nd law, and solutions of this partial differential equation are the concentration profiles resulting from</a:t>
            </a:r>
          </a:p>
          <a:p>
            <a:r>
              <a:rPr lang="en-US" smtClean="0"/>
              <a:t>diffusion.</a:t>
            </a:r>
          </a:p>
        </p:txBody>
      </p:sp>
    </p:spTree>
    <p:extLst>
      <p:ext uri="{BB962C8B-B14F-4D97-AF65-F5344CB8AC3E}">
        <p14:creationId xmlns:p14="http://schemas.microsoft.com/office/powerpoint/2010/main" val="1780709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C5726-86FD-4BC2-A5B4-2A4890DA68A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Experimental observation confirmed the numerical accuracy of Einstein's theory. This means that we understand Brownian motion is just a</a:t>
            </a:r>
          </a:p>
          <a:p>
            <a:r>
              <a:rPr lang="en-US" smtClean="0"/>
              <a:t>consequence of the same thermal motion that causes a gas to exert a pressure on the container that confines it. We understand diffusion in terms of</a:t>
            </a:r>
          </a:p>
          <a:p>
            <a:r>
              <a:rPr lang="en-US" smtClean="0"/>
              <a:t>the movements of the individual particles, and can calculate the diffusion coefficient of a molecule if we know its size (or more commonly calculate</a:t>
            </a:r>
          </a:p>
          <a:p>
            <a:r>
              <a:rPr lang="en-US" smtClean="0"/>
              <a:t>the size of the molecule after experimental determination of the diffusion coefficient). Thus, Einstein connected the macroscopic process of diffusion</a:t>
            </a:r>
          </a:p>
          <a:p>
            <a:r>
              <a:rPr lang="en-US" smtClean="0"/>
              <a:t>with the microscopic concept of thermal motion of individual molecules.</a:t>
            </a:r>
          </a:p>
          <a:p>
            <a:r>
              <a:rPr lang="en-US" smtClean="0"/>
              <a:t>Often we are not interested in the motion of individual particles, but rather in changes in a concentration profile with time. The two differential</a:t>
            </a:r>
          </a:p>
          <a:p>
            <a:r>
              <a:rPr lang="en-US" smtClean="0"/>
              <a:t>equations that describe bulk diffusion were known well before Einstein. The 1st law is essentially the definition of the diffusion coefficient. The 1st</a:t>
            </a:r>
          </a:p>
          <a:p>
            <a:r>
              <a:rPr lang="en-US" smtClean="0"/>
              <a:t>law plus conservation of mass gives the 2nd law, and solutions of this partial differential equation are the concentration profiles resulting from</a:t>
            </a:r>
          </a:p>
          <a:p>
            <a:r>
              <a:rPr lang="en-US" smtClean="0"/>
              <a:t>diffusion.</a:t>
            </a:r>
          </a:p>
        </p:txBody>
      </p:sp>
    </p:spTree>
    <p:extLst>
      <p:ext uri="{BB962C8B-B14F-4D97-AF65-F5344CB8AC3E}">
        <p14:creationId xmlns:p14="http://schemas.microsoft.com/office/powerpoint/2010/main" val="468083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2A1E7-2B06-426E-9023-47C2CD1FC13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entrambe possono essere prese come definizione di D</a:t>
            </a:r>
          </a:p>
          <a:p>
            <a:endParaRPr lang="it-IT" smtClean="0"/>
          </a:p>
          <a:p>
            <a:r>
              <a:rPr lang="it-IT" smtClean="0"/>
              <a:t>ci da informazioni sulla dinamica delle molecole sospese in un fluido</a:t>
            </a:r>
          </a:p>
          <a:p>
            <a:r>
              <a:rPr lang="it-IT" smtClean="0"/>
              <a:t>è in relazioni alle altre grandezze fisiche del fluido e molecole</a:t>
            </a:r>
          </a:p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33943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08F28-AF90-4FCA-93A9-ACCB824B7D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1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dirty="0" smtClean="0"/>
              <a:t>Taking into account the Brownian diffusion each molecular displacement can be characterized by two parameters: the waiting time t between two consecutive steps, and the variable displacement length r</a:t>
            </a:r>
          </a:p>
          <a:p>
            <a:r>
              <a:rPr lang="en-US" dirty="0" smtClean="0"/>
              <a:t>Here you can see a schematic simulation of a molecule diffusing according to Gaussian diffusion.</a:t>
            </a:r>
            <a:r>
              <a:rPr lang="en-US" baseline="0" dirty="0" smtClean="0"/>
              <a:t> It </a:t>
            </a:r>
            <a:r>
              <a:rPr lang="en-US" dirty="0" smtClean="0"/>
              <a:t>is characterized by jumps with finite lengths over a finite time.</a:t>
            </a:r>
          </a:p>
          <a:p>
            <a:endParaRPr lang="it-IT" dirty="0" smtClean="0"/>
          </a:p>
          <a:p>
            <a:r>
              <a:rPr lang="en-US" dirty="0" smtClean="0"/>
              <a:t>The probability of finding a particle in a position r at time t, is proportional to the motion propagator</a:t>
            </a:r>
          </a:p>
          <a:p>
            <a:r>
              <a:rPr lang="en-US" dirty="0" smtClean="0"/>
              <a:t>If a</a:t>
            </a:r>
            <a:r>
              <a:rPr lang="en-US" baseline="0" dirty="0" smtClean="0"/>
              <a:t> random walk scheme </a:t>
            </a:r>
            <a:r>
              <a:rPr lang="en-US" dirty="0" smtClean="0"/>
              <a:t>is considered, it is possible to obtain again the diffusion equation. The solution of the diffusion equation is a Gaussian function or Gaussian distribution of water molecules centered at R=0, where Big R is the relative position between initial and final displacement</a:t>
            </a:r>
            <a:r>
              <a:rPr lang="en-US" baseline="0" dirty="0" smtClean="0"/>
              <a:t> </a:t>
            </a:r>
            <a:r>
              <a:rPr lang="en-US" dirty="0" smtClean="0"/>
              <a:t>and its width is proportional to diffusion coefficient and the time t. </a:t>
            </a:r>
          </a:p>
          <a:p>
            <a:r>
              <a:rPr lang="en-US" dirty="0" smtClean="0"/>
              <a:t>In particular in the case of Gaussian or </a:t>
            </a:r>
            <a:r>
              <a:rPr lang="en-US" dirty="0" err="1" smtClean="0"/>
              <a:t>Browian</a:t>
            </a:r>
            <a:r>
              <a:rPr lang="en-US" dirty="0" smtClean="0"/>
              <a:t> diffusion the mean square displacement depends on t linearly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the condition that the first two moments of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describing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appropriately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normalised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distance covered in a jump event and the variance,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=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</a:p>
          <a:p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Xi and X2, as well as the mean time span t between any two individual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jump events, exist, the central limit theorem assures that the random walk process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a mean velocity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= X/t and a diffusion coefficient D =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t)−1[X2 − 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2]. Furthermore, for long times, i.e., a large enough number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steps,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being at a certain position x at time t, is governed by the diffusion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equation 2.19, and it is given by the Gaussian shape, as seen in the previous section.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A27905-7C04-402E-B6CF-4508B4BB90B5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28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1C302-40D1-442A-B773-308CA2069194}" type="slidenum">
              <a:rPr lang="en-GB" altLang="en-GB" smtClean="0"/>
              <a:pPr/>
              <a:t>16</a:t>
            </a:fld>
            <a:endParaRPr lang="en-GB" altLang="en-GB" smtClean="0"/>
          </a:p>
        </p:txBody>
      </p:sp>
      <p:sp>
        <p:nvSpPr>
          <p:cNvPr id="77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>
            <a:solidFill>
              <a:schemeClr val="tx1"/>
            </a:solidFill>
          </a:ln>
        </p:spPr>
      </p:sp>
      <p:sp>
        <p:nvSpPr>
          <p:cNvPr id="77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362450"/>
            <a:ext cx="5019675" cy="3932238"/>
          </a:xfrm>
          <a:noFill/>
          <a:ln/>
        </p:spPr>
        <p:txBody>
          <a:bodyPr lIns="90488" tIns="44450" rIns="90488" bIns="44450"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66575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A8E37-F292-4490-B6A6-A7EB10A2B84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648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see an example of brain</a:t>
            </a:r>
            <a:r>
              <a:rPr lang="en-US" baseline="0" dirty="0" smtClean="0"/>
              <a:t> tissue and a schematic representation of water molecules (the blue balls) diffusing in it</a:t>
            </a:r>
            <a:endParaRPr lang="en-US" dirty="0" smtClean="0"/>
          </a:p>
          <a:p>
            <a:r>
              <a:rPr lang="en-US" dirty="0" smtClean="0"/>
              <a:t>Before moving on I would like to underline: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6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see an example of brain</a:t>
            </a:r>
            <a:r>
              <a:rPr lang="en-US" baseline="0" dirty="0" smtClean="0"/>
              <a:t> tissue and a schematic representation of water molecules (the blue balls) diffusing in it</a:t>
            </a:r>
            <a:endParaRPr lang="en-US" dirty="0" smtClean="0"/>
          </a:p>
          <a:p>
            <a:r>
              <a:rPr lang="en-US" dirty="0" smtClean="0"/>
              <a:t>Before moving on I would like to underline: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13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important to underline the hypotheses of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isotropy and homogeneity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fluid, which lead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Fick’s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laws. If the isotropy hypothesis is violated, i.e. we are dealing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heterogeneous environments, then the diffusion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be direction-dependent and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 diffusion coefficient will not be able to characterize the diffusion. If instead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homogeneity hypothesis is violated, then the diffusion coefficient will vary as a function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spatial and temporal coordinates.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3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4BD2E-0A70-4A31-8B58-B0329E405D7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what we observe macroscopically in everiday experience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681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As </a:t>
            </a:r>
            <a:r>
              <a:rPr lang="it-IT" dirty="0" err="1" smtClean="0"/>
              <a:t>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example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here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schematic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rapresentation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heterogeneous</a:t>
            </a:r>
            <a:r>
              <a:rPr lang="it-IT" baseline="0" dirty="0" smtClean="0"/>
              <a:t> system </a:t>
            </a:r>
            <a:r>
              <a:rPr lang="it-IT" baseline="0" dirty="0" err="1" smtClean="0"/>
              <a:t>composed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interconnected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pores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Depending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pore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sizes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only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using</a:t>
            </a:r>
            <a:r>
              <a:rPr lang="it-IT" baseline="0" dirty="0" smtClean="0"/>
              <a:t> long </a:t>
            </a:r>
            <a:r>
              <a:rPr lang="it-IT" baseline="0" dirty="0" err="1" smtClean="0"/>
              <a:t>diffusion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times</a:t>
            </a:r>
            <a:r>
              <a:rPr lang="it-IT" baseline="0" dirty="0" smtClean="0"/>
              <a:t> water </a:t>
            </a:r>
            <a:r>
              <a:rPr lang="it-IT" baseline="0" dirty="0" err="1" smtClean="0"/>
              <a:t>molecules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well</a:t>
            </a:r>
            <a:r>
              <a:rPr lang="it-IT" baseline="0" dirty="0" smtClean="0"/>
              <a:t> probe the </a:t>
            </a:r>
            <a:r>
              <a:rPr lang="it-IT" baseline="0" dirty="0" err="1" smtClean="0"/>
              <a:t>structural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characteristic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system. </a:t>
            </a:r>
            <a:r>
              <a:rPr lang="it-IT" baseline="0" dirty="0" err="1" smtClean="0"/>
              <a:t>Using</a:t>
            </a:r>
            <a:r>
              <a:rPr lang="it-IT" baseline="0" dirty="0" smtClean="0"/>
              <a:t> short </a:t>
            </a:r>
            <a:r>
              <a:rPr lang="it-IT" baseline="0" dirty="0" err="1" smtClean="0"/>
              <a:t>diffusion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time</a:t>
            </a:r>
            <a:r>
              <a:rPr lang="it-IT" baseline="0" dirty="0" smtClean="0"/>
              <a:t> I can </a:t>
            </a:r>
            <a:r>
              <a:rPr lang="it-IT" baseline="0" dirty="0" err="1" smtClean="0"/>
              <a:t>obtain</a:t>
            </a:r>
            <a:r>
              <a:rPr lang="it-IT" baseline="0" dirty="0" smtClean="0"/>
              <a:t> the ADC </a:t>
            </a:r>
            <a:r>
              <a:rPr lang="it-IT" baseline="0" dirty="0" err="1" smtClean="0"/>
              <a:t>value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bulk non </a:t>
            </a:r>
            <a:r>
              <a:rPr lang="it-IT" baseline="0" dirty="0" err="1" smtClean="0"/>
              <a:t>interacting</a:t>
            </a:r>
            <a:r>
              <a:rPr lang="it-IT" baseline="0" dirty="0" smtClean="0"/>
              <a:t> water. </a:t>
            </a:r>
            <a:r>
              <a:rPr lang="it-IT" baseline="0" dirty="0" err="1" smtClean="0"/>
              <a:t>Conversely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using</a:t>
            </a:r>
            <a:r>
              <a:rPr lang="it-IT" baseline="0" dirty="0" smtClean="0"/>
              <a:t> long </a:t>
            </a:r>
            <a:r>
              <a:rPr lang="it-IT" baseline="0" dirty="0" err="1" smtClean="0"/>
              <a:t>diffusion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times</a:t>
            </a:r>
            <a:r>
              <a:rPr lang="it-IT" baseline="0" dirty="0" smtClean="0"/>
              <a:t> I can </a:t>
            </a:r>
            <a:r>
              <a:rPr lang="it-IT" baseline="0" dirty="0" err="1" smtClean="0"/>
              <a:t>measure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</a:t>
            </a:r>
            <a:r>
              <a:rPr lang="it-IT" baseline="0" dirty="0" smtClean="0"/>
              <a:t> ADC </a:t>
            </a:r>
            <a:r>
              <a:rPr lang="it-IT" baseline="0" dirty="0" err="1" smtClean="0"/>
              <a:t>values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lower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free bulk water and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consequence</a:t>
            </a:r>
            <a:r>
              <a:rPr lang="it-IT" baseline="0" dirty="0" smtClean="0"/>
              <a:t> I can </a:t>
            </a:r>
            <a:r>
              <a:rPr lang="it-IT" baseline="0" dirty="0" err="1" smtClean="0"/>
              <a:t>indirectly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structural</a:t>
            </a:r>
            <a:r>
              <a:rPr lang="it-IT" baseline="0" dirty="0" smtClean="0"/>
              <a:t> information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pores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dimensions</a:t>
            </a:r>
            <a:r>
              <a:rPr lang="it-IT" baseline="0" dirty="0" smtClean="0"/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8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2F327E-8B5A-44FA-BB32-A7D43F4702D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9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14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6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92152-B7A1-48AC-BE0C-F4D47CFF879F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762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9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9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42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80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3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90708-8B5E-41BA-98C7-C34F1BD2914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what we observe macroscopically in everiday experience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6778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2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9A8A24-0F3B-4B8F-AAF9-ED3C0171BBD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86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08F28-AF90-4FCA-93A9-ACCB824B7D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89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7427C-22F8-41BE-9124-3C24A07D206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0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AFEA67-405A-4891-8360-3F6AF254199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1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7F7FA-48AF-45A2-B393-90DC6A786BC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7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306FD-84A7-416A-B8C9-1ADEEA31A2DB}" type="slidenum">
              <a:rPr lang="en-US" smtClean="0"/>
              <a:pPr/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698414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9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5F524-9858-4166-A87F-2A74BF3598F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9403E-8AB1-4923-9162-AA446C3B4B8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1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F86CD-CD08-4938-B012-9556C59A41E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37521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6B0AF-E5BD-47D4-A69D-63A8DA9DDAB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9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45008-5B8E-4113-B73E-06EEC18F445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98793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198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0095D-A37D-4B23-BBC4-C18B7EEF5CC6}" type="slidenum">
              <a:rPr lang="en-US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2097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DB03C8-C5D7-41EB-BC5D-7D7A296DB5D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63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7F7FA-48AF-45A2-B393-90DC6A786BC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08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9A845-7ED8-4433-834C-137EF0C17C6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1826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27391-68DE-4835-85F6-76160F558880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303480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3F8F4F-3ACB-4503-8A83-680444834314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599859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AF0C7-3B01-4B83-8225-7A294A16560A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356161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1244B-BB97-4B93-99F3-98889B9F77D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78155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3E8E4-4F29-45D9-9FB9-6BBE3F09464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098001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14477-9668-4086-ABB7-BD8D82494201}" type="slidenum">
              <a:rPr lang="en-US" smtClean="0"/>
              <a:pPr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8761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694EA3-0378-438F-8AE9-A4F384D00137}" type="slidenum">
              <a:rPr lang="en-US" smtClean="0"/>
              <a:pPr/>
              <a:t>61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27567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587E83-30D2-4977-9C54-A0C4791A47DC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27763"/>
            <a:ext cx="863600" cy="346075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311034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FA0A1-579C-454A-A8A3-EE3D37F79D6A}" type="slidenum">
              <a:rPr lang="it-IT" smtClean="0"/>
              <a:pPr/>
              <a:t>63</a:t>
            </a:fld>
            <a:endParaRPr lang="it-IT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7713" cy="341788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6223000"/>
            <a:ext cx="863600" cy="347663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385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D7D1D-A475-4C06-BFA8-F86ED0A92494}" type="slidenum">
              <a:rPr lang="it-IT" smtClean="0"/>
              <a:pPr/>
              <a:t>64</a:t>
            </a:fld>
            <a:endParaRPr lang="it-IT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227763"/>
            <a:ext cx="863600" cy="346075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96464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39C1B-DB87-4C49-9123-786DADB881AE}" type="slidenum">
              <a:rPr lang="en-US" smtClean="0"/>
              <a:pPr/>
              <a:t>65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62297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5880F-0263-4FD1-B08C-F41DE22615FD}" type="slidenum">
              <a:rPr lang="en-US" smtClean="0"/>
              <a:pPr/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92446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628896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92152-B7A1-48AC-BE0C-F4D47CFF879F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2963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ECD00C-8184-49AE-BDAA-3FE0C27224AE}" type="slidenum">
              <a:rPr lang="it-IT" altLang="it-IT">
                <a:latin typeface="Calibri" panose="020F0502020204030204" pitchFamily="34" charset="0"/>
              </a:rPr>
              <a:pPr/>
              <a:t>73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easy to show that </a:t>
            </a:r>
            <a:r>
              <a:rPr lang="en-US" dirty="0" smtClean="0"/>
              <a:t>solutions of this partial differential equation are the concentration profiles resulting from</a:t>
            </a:r>
            <a:r>
              <a:rPr lang="en-US" baseline="0" dirty="0" smtClean="0"/>
              <a:t> </a:t>
            </a:r>
            <a:r>
              <a:rPr lang="en-US" dirty="0" smtClean="0"/>
              <a:t>diffusion.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solution is given by: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C(t) = 1/</a:t>
            </a:r>
            <a:r>
              <a:rPr lang="it-I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l-G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Dt1/2 exp(−x2/4Dt)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is a Gaussian centered in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= 0 whose width is proportional to √4Dt, i.e.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 with increasing t.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52B3-D899-4D31-8E97-DF1E2767DC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0BFE4-CFEF-4D23-8249-937E02CE84B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The nature of diffusion is linked to a random process of motion, the brownian motion, it showed that in nature very little invisible particles exist (motion of dust) </a:t>
            </a:r>
          </a:p>
        </p:txBody>
      </p:sp>
    </p:spTree>
    <p:extLst>
      <p:ext uri="{BB962C8B-B14F-4D97-AF65-F5344CB8AC3E}">
        <p14:creationId xmlns:p14="http://schemas.microsoft.com/office/powerpoint/2010/main" val="333289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EC040-B004-4514-B9CF-6A328FFD40D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Experimental observation confirmed the numerical accuracy of Einstein's theory. This means that we understand Brownian motion is just a</a:t>
            </a:r>
          </a:p>
          <a:p>
            <a:r>
              <a:rPr lang="en-US" smtClean="0"/>
              <a:t>consequence of the same thermal motion that causes a gas to exert a pressure on the container that confines it. We understand diffusion in terms of</a:t>
            </a:r>
          </a:p>
          <a:p>
            <a:r>
              <a:rPr lang="en-US" smtClean="0"/>
              <a:t>the movements of the individual particles, and can calculate the diffusion coefficient of a molecule if we know its size (or more commonly calculate</a:t>
            </a:r>
          </a:p>
          <a:p>
            <a:r>
              <a:rPr lang="en-US" smtClean="0"/>
              <a:t>the size of the molecule after experimental determination of the diffusion coefficient). Thus, Einstein connected the macroscopic process of diffusion</a:t>
            </a:r>
          </a:p>
          <a:p>
            <a:r>
              <a:rPr lang="en-US" smtClean="0"/>
              <a:t>with the microscopic concept of thermal motion of individual molecules.</a:t>
            </a:r>
          </a:p>
          <a:p>
            <a:r>
              <a:rPr lang="en-US" smtClean="0"/>
              <a:t>Often we are not interested in the motion of individual particles, but rather in changes in a concentration profile with time. The two differential</a:t>
            </a:r>
          </a:p>
          <a:p>
            <a:r>
              <a:rPr lang="en-US" smtClean="0"/>
              <a:t>equations that describe bulk diffusion were known well before Einstein. The 1st law is essentially the definition of the diffusion coefficient. The 1st</a:t>
            </a:r>
          </a:p>
          <a:p>
            <a:r>
              <a:rPr lang="en-US" smtClean="0"/>
              <a:t>law plus conservation of mass gives the 2nd law, and solutions of this partial differential equation are the concentration profiles resulting from</a:t>
            </a:r>
          </a:p>
          <a:p>
            <a:r>
              <a:rPr lang="en-US" smtClean="0"/>
              <a:t>diffusion.</a:t>
            </a:r>
          </a:p>
        </p:txBody>
      </p:sp>
    </p:spTree>
    <p:extLst>
      <p:ext uri="{BB962C8B-B14F-4D97-AF65-F5344CB8AC3E}">
        <p14:creationId xmlns:p14="http://schemas.microsoft.com/office/powerpoint/2010/main" val="319428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6D17D-DDE8-4A7C-8E4A-63DE1B71D0D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Experimental observation confirmed the numerical accuracy of Einstein's theory. This means that we understand Brownian motion is just a</a:t>
            </a:r>
          </a:p>
          <a:p>
            <a:r>
              <a:rPr lang="en-US" smtClean="0"/>
              <a:t>consequence of the same thermal motion that causes a gas to exert a pressure on the container that confines it. We understand diffusion in terms of</a:t>
            </a:r>
          </a:p>
          <a:p>
            <a:r>
              <a:rPr lang="en-US" smtClean="0"/>
              <a:t>the movements of the individual particles, and can calculate the diffusion coefficient of a molecule if we know its size (or more commonly calculate</a:t>
            </a:r>
          </a:p>
          <a:p>
            <a:r>
              <a:rPr lang="en-US" smtClean="0"/>
              <a:t>the size of the molecule after experimental determination of the diffusion coefficient). Thus, Einstein connected the macroscopic process of diffusion</a:t>
            </a:r>
          </a:p>
          <a:p>
            <a:r>
              <a:rPr lang="en-US" smtClean="0"/>
              <a:t>with the microscopic concept of thermal motion of individual molecules.</a:t>
            </a:r>
          </a:p>
          <a:p>
            <a:r>
              <a:rPr lang="en-US" smtClean="0"/>
              <a:t>Often we are not interested in the motion of individual particles, but rather in changes in a concentration profile with time. The two differential</a:t>
            </a:r>
          </a:p>
          <a:p>
            <a:r>
              <a:rPr lang="en-US" smtClean="0"/>
              <a:t>equations that describe bulk diffusion were known well before Einstein. The 1st law is essentially the definition of the diffusion coefficient. The 1st</a:t>
            </a:r>
          </a:p>
          <a:p>
            <a:r>
              <a:rPr lang="en-US" smtClean="0"/>
              <a:t>law plus conservation of mass gives the 2nd law, and solutions of this partial differential equation are the concentration profiles resulting from</a:t>
            </a:r>
          </a:p>
          <a:p>
            <a:r>
              <a:rPr lang="en-US" smtClean="0"/>
              <a:t>diffusion.</a:t>
            </a:r>
          </a:p>
        </p:txBody>
      </p:sp>
    </p:spTree>
    <p:extLst>
      <p:ext uri="{BB962C8B-B14F-4D97-AF65-F5344CB8AC3E}">
        <p14:creationId xmlns:p14="http://schemas.microsoft.com/office/powerpoint/2010/main" val="244994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BB4F5-B937-444A-880D-DE0514D258BD}" type="datetimeFigureOut">
              <a:rPr lang="en-GB" smtClean="0"/>
              <a:pPr/>
              <a:t>07/02/2018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16861-89BA-45C9-B63B-59621DCB7D64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12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7.jpeg"/><Relationship Id="rId5" Type="http://schemas.openxmlformats.org/officeDocument/2006/relationships/image" Target="../media/image33.e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4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8.png"/><Relationship Id="rId5" Type="http://schemas.openxmlformats.org/officeDocument/2006/relationships/image" Target="../media/image43.wmf"/><Relationship Id="rId15" Type="http://schemas.openxmlformats.org/officeDocument/2006/relationships/image" Target="../media/image47.wmf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png"/><Relationship Id="rId11" Type="http://schemas.openxmlformats.org/officeDocument/2006/relationships/image" Target="../media/image41.w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26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8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73.png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8.wmf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70.wmf"/><Relationship Id="rId5" Type="http://schemas.openxmlformats.org/officeDocument/2006/relationships/image" Target="../media/image67.wmf"/><Relationship Id="rId15" Type="http://schemas.openxmlformats.org/officeDocument/2006/relationships/image" Target="../media/image75.png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71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9.wmf"/><Relationship Id="rId1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9.wmf"/><Relationship Id="rId10" Type="http://schemas.openxmlformats.org/officeDocument/2006/relationships/image" Target="../media/image83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jpeg"/><Relationship Id="rId14" Type="http://schemas.openxmlformats.org/officeDocument/2006/relationships/image" Target="../media/image10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STEVE\CUT7A5\CUT7A5.AVI" TargetMode="Externa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1.bin"/><Relationship Id="rId18" Type="http://schemas.openxmlformats.org/officeDocument/2006/relationships/oleObject" Target="../embeddings/oleObject34.bin"/><Relationship Id="rId26" Type="http://schemas.openxmlformats.org/officeDocument/2006/relationships/image" Target="../media/image119.png"/><Relationship Id="rId3" Type="http://schemas.openxmlformats.org/officeDocument/2006/relationships/notesSlide" Target="../notesSlides/notesSlide54.xml"/><Relationship Id="rId21" Type="http://schemas.openxmlformats.org/officeDocument/2006/relationships/oleObject" Target="../embeddings/oleObject36.bin"/><Relationship Id="rId7" Type="http://schemas.openxmlformats.org/officeDocument/2006/relationships/image" Target="../media/image112.png"/><Relationship Id="rId12" Type="http://schemas.openxmlformats.org/officeDocument/2006/relationships/image" Target="../media/image114.png"/><Relationship Id="rId17" Type="http://schemas.openxmlformats.org/officeDocument/2006/relationships/image" Target="../media/image116.png"/><Relationship Id="rId25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3.bin"/><Relationship Id="rId20" Type="http://schemas.openxmlformats.org/officeDocument/2006/relationships/image" Target="../media/image117.png"/><Relationship Id="rId29" Type="http://schemas.openxmlformats.org/officeDocument/2006/relationships/image" Target="../media/image120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30.bin"/><Relationship Id="rId24" Type="http://schemas.openxmlformats.org/officeDocument/2006/relationships/oleObject" Target="../embeddings/oleObject38.bin"/><Relationship Id="rId32" Type="http://schemas.openxmlformats.org/officeDocument/2006/relationships/image" Target="../media/image121.png"/><Relationship Id="rId5" Type="http://schemas.openxmlformats.org/officeDocument/2006/relationships/image" Target="../media/image111.png"/><Relationship Id="rId15" Type="http://schemas.openxmlformats.org/officeDocument/2006/relationships/oleObject" Target="../embeddings/oleObject32.bin"/><Relationship Id="rId23" Type="http://schemas.openxmlformats.org/officeDocument/2006/relationships/image" Target="../media/image118.png"/><Relationship Id="rId28" Type="http://schemas.openxmlformats.org/officeDocument/2006/relationships/oleObject" Target="../embeddings/oleObject41.bin"/><Relationship Id="rId10" Type="http://schemas.openxmlformats.org/officeDocument/2006/relationships/image" Target="../media/image113.png"/><Relationship Id="rId19" Type="http://schemas.openxmlformats.org/officeDocument/2006/relationships/oleObject" Target="../embeddings/oleObject35.bin"/><Relationship Id="rId31" Type="http://schemas.openxmlformats.org/officeDocument/2006/relationships/oleObject" Target="../embeddings/oleObject43.bin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37.bin"/><Relationship Id="rId27" Type="http://schemas.openxmlformats.org/officeDocument/2006/relationships/oleObject" Target="../embeddings/oleObject40.bin"/><Relationship Id="rId30" Type="http://schemas.openxmlformats.org/officeDocument/2006/relationships/oleObject" Target="../embeddings/oleObject4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video" Target="file:///C:\STEVE\CUT7A5\CUT7A5.AVI" TargetMode="External"/><Relationship Id="rId16" Type="http://schemas.openxmlformats.org/officeDocument/2006/relationships/image" Target="../media/image136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openxmlformats.org/officeDocument/2006/relationships/image" Target="../media/image127.png"/><Relationship Id="rId15" Type="http://schemas.openxmlformats.org/officeDocument/2006/relationships/image" Target="../media/image135.png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57.xml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8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54.jpe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2.png"/><Relationship Id="rId5" Type="http://schemas.openxmlformats.org/officeDocument/2006/relationships/image" Target="../media/image147.jpeg"/><Relationship Id="rId15" Type="http://schemas.openxmlformats.org/officeDocument/2006/relationships/image" Target="../media/image156.jpeg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Relationship Id="rId14" Type="http://schemas.openxmlformats.org/officeDocument/2006/relationships/image" Target="../media/image15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4" descr="is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42063"/>
            <a:ext cx="863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7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429000" y="3276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Mostrò che: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1676400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66"/>
                </a:solidFill>
              </a:rPr>
              <a:t>Einstein, 1905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93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457200" y="1508125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66"/>
                </a:solidFill>
              </a:rPr>
              <a:t>Einstein, 1905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1331640" y="2299543"/>
            <a:ext cx="6781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66"/>
                </a:solidFill>
              </a:rPr>
              <a:t>Il moto </a:t>
            </a:r>
            <a:r>
              <a:rPr lang="en-US" sz="3200" dirty="0" err="1">
                <a:solidFill>
                  <a:srgbClr val="FFFF66"/>
                </a:solidFill>
              </a:rPr>
              <a:t>browniano</a:t>
            </a:r>
            <a:r>
              <a:rPr lang="en-US" sz="3200" dirty="0">
                <a:solidFill>
                  <a:schemeClr val="hlink"/>
                </a:solidFill>
              </a:rPr>
              <a:t> di </a:t>
            </a:r>
            <a:r>
              <a:rPr lang="en-US" sz="3200" dirty="0" err="1">
                <a:solidFill>
                  <a:schemeClr val="hlink"/>
                </a:solidFill>
              </a:rPr>
              <a:t>particelle</a:t>
            </a:r>
            <a:r>
              <a:rPr lang="en-US" sz="3200" dirty="0">
                <a:solidFill>
                  <a:schemeClr val="hlink"/>
                </a:solidFill>
              </a:rPr>
              <a:t> è </a:t>
            </a:r>
            <a:r>
              <a:rPr lang="en-US" sz="3200" dirty="0" err="1">
                <a:solidFill>
                  <a:schemeClr val="hlink"/>
                </a:solidFill>
              </a:rPr>
              <a:t>essenzialmente</a:t>
            </a:r>
            <a:r>
              <a:rPr lang="en-US" sz="3200" dirty="0">
                <a:solidFill>
                  <a:schemeClr val="hlink"/>
                </a:solidFill>
              </a:rPr>
              <a:t> lo </a:t>
            </a:r>
            <a:r>
              <a:rPr lang="en-US" sz="3200" dirty="0" err="1">
                <a:solidFill>
                  <a:schemeClr val="hlink"/>
                </a:solidFill>
              </a:rPr>
              <a:t>stesso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fenomeno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della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rgbClr val="FFFF66"/>
                </a:solidFill>
              </a:rPr>
              <a:t>diffusione</a:t>
            </a:r>
            <a:r>
              <a:rPr lang="en-US" sz="3200" dirty="0">
                <a:solidFill>
                  <a:srgbClr val="FFFF66"/>
                </a:solidFill>
              </a:rPr>
              <a:t>.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845" y="4221088"/>
            <a:ext cx="2504762" cy="2285714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7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1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9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0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80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457200" y="1361066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66"/>
                </a:solidFill>
              </a:rPr>
              <a:t>Einstein, 1905</a:t>
            </a: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1115616" y="2036332"/>
            <a:ext cx="7086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66"/>
                </a:solidFill>
              </a:rPr>
              <a:t>&lt; </a:t>
            </a:r>
            <a:r>
              <a:rPr lang="en-US" sz="3200" u="sng" dirty="0">
                <a:solidFill>
                  <a:srgbClr val="FFFF66"/>
                </a:solidFill>
              </a:rPr>
              <a:t>r</a:t>
            </a:r>
            <a:r>
              <a:rPr lang="en-US" sz="3200" dirty="0">
                <a:solidFill>
                  <a:srgbClr val="FFFF66"/>
                </a:solidFill>
              </a:rPr>
              <a:t> </a:t>
            </a:r>
            <a:r>
              <a:rPr lang="en-US" sz="3200" baseline="30000" dirty="0">
                <a:solidFill>
                  <a:srgbClr val="FFFF66"/>
                </a:solidFill>
              </a:rPr>
              <a:t>2</a:t>
            </a:r>
            <a:r>
              <a:rPr lang="en-US" sz="3200" dirty="0">
                <a:solidFill>
                  <a:srgbClr val="FFFF66"/>
                </a:solidFill>
              </a:rPr>
              <a:t> &gt; = 6 D t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hlink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FFFF66"/>
                </a:solidFill>
              </a:rPr>
              <a:t>&lt; </a:t>
            </a:r>
            <a:r>
              <a:rPr lang="en-US" sz="3200" u="sng" dirty="0">
                <a:solidFill>
                  <a:srgbClr val="FFFF66"/>
                </a:solidFill>
              </a:rPr>
              <a:t>r</a:t>
            </a:r>
            <a:r>
              <a:rPr lang="en-US" sz="3200" dirty="0">
                <a:solidFill>
                  <a:srgbClr val="FFFF66"/>
                </a:solidFill>
              </a:rPr>
              <a:t> </a:t>
            </a:r>
            <a:r>
              <a:rPr lang="en-US" sz="3200" baseline="30000" dirty="0">
                <a:solidFill>
                  <a:srgbClr val="FFFF66"/>
                </a:solidFill>
              </a:rPr>
              <a:t>2</a:t>
            </a:r>
            <a:r>
              <a:rPr lang="en-US" sz="3200" dirty="0">
                <a:solidFill>
                  <a:srgbClr val="FFFF66"/>
                </a:solidFill>
              </a:rPr>
              <a:t> &gt;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il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valore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aspettato</a:t>
            </a:r>
            <a:r>
              <a:rPr lang="en-US" sz="3200" dirty="0">
                <a:solidFill>
                  <a:schemeClr val="hlink"/>
                </a:solidFill>
              </a:rPr>
              <a:t> del </a:t>
            </a:r>
            <a:r>
              <a:rPr lang="en-US" sz="3200" dirty="0" err="1">
                <a:solidFill>
                  <a:schemeClr val="hlink"/>
                </a:solidFill>
              </a:rPr>
              <a:t>quadrato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della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distanza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chemeClr val="hlink"/>
                </a:solidFill>
              </a:rPr>
              <a:t>percorsa</a:t>
            </a:r>
            <a:r>
              <a:rPr lang="en-US" sz="3200" dirty="0">
                <a:solidFill>
                  <a:schemeClr val="hlink"/>
                </a:solidFill>
              </a:rPr>
              <a:t> in un tempo </a:t>
            </a:r>
            <a:r>
              <a:rPr lang="en-US" sz="3200" dirty="0">
                <a:solidFill>
                  <a:srgbClr val="FFFF66"/>
                </a:solidFill>
              </a:rPr>
              <a:t>t</a:t>
            </a:r>
            <a:r>
              <a:rPr lang="en-US" sz="3200" dirty="0">
                <a:solidFill>
                  <a:schemeClr val="hlink"/>
                </a:solidFill>
              </a:rPr>
              <a:t>, e</a:t>
            </a:r>
          </a:p>
          <a:p>
            <a:pPr algn="ctr"/>
            <a:r>
              <a:rPr lang="en-US" sz="3200" dirty="0">
                <a:solidFill>
                  <a:srgbClr val="FFFF66"/>
                </a:solidFill>
              </a:rPr>
              <a:t>D</a:t>
            </a:r>
            <a:r>
              <a:rPr lang="en-US" sz="3200" dirty="0">
                <a:solidFill>
                  <a:schemeClr val="hlink"/>
                </a:solidFill>
              </a:rPr>
              <a:t> è </a:t>
            </a:r>
            <a:r>
              <a:rPr lang="en-US" sz="3200" dirty="0" err="1">
                <a:solidFill>
                  <a:schemeClr val="hlink"/>
                </a:solidFill>
              </a:rPr>
              <a:t>il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rgbClr val="FFFF66"/>
                </a:solidFill>
              </a:rPr>
              <a:t>coefficiente</a:t>
            </a:r>
            <a:r>
              <a:rPr lang="en-US" sz="3200" dirty="0">
                <a:solidFill>
                  <a:srgbClr val="FFFF66"/>
                </a:solidFill>
              </a:rPr>
              <a:t> di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 err="1">
                <a:solidFill>
                  <a:srgbClr val="FFFF66"/>
                </a:solidFill>
              </a:rPr>
              <a:t>diffusione</a:t>
            </a:r>
            <a:endParaRPr lang="en-US" sz="3200" dirty="0">
              <a:solidFill>
                <a:srgbClr val="FFFF66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075" y="4797152"/>
            <a:ext cx="1765671" cy="161125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797152"/>
            <a:ext cx="2519174" cy="1666531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9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678684" y="2789238"/>
            <a:ext cx="99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FFFF66"/>
                </a:solidFill>
              </a:rPr>
              <a:t>D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648200" y="1447800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solidFill>
                  <a:srgbClr val="FFFF66"/>
                </a:solidFill>
              </a:rPr>
              <a:t>misurato in  mm</a:t>
            </a:r>
            <a:r>
              <a:rPr lang="it-IT" sz="2800" baseline="30000">
                <a:solidFill>
                  <a:srgbClr val="FFFF66"/>
                </a:solidFill>
              </a:rPr>
              <a:t>2</a:t>
            </a:r>
            <a:r>
              <a:rPr lang="it-IT" sz="2800">
                <a:solidFill>
                  <a:srgbClr val="FFFF66"/>
                </a:solidFill>
              </a:rPr>
              <a:t>/s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1295400" y="2209800"/>
            <a:ext cx="2560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66"/>
                </a:solidFill>
              </a:rPr>
              <a:t>&lt; </a:t>
            </a:r>
            <a:r>
              <a:rPr lang="en-US" sz="3200" u="sng">
                <a:solidFill>
                  <a:srgbClr val="FFFF66"/>
                </a:solidFill>
              </a:rPr>
              <a:t>r</a:t>
            </a:r>
            <a:r>
              <a:rPr lang="en-US" sz="3200">
                <a:solidFill>
                  <a:srgbClr val="FFFF66"/>
                </a:solidFill>
              </a:rPr>
              <a:t> </a:t>
            </a:r>
            <a:r>
              <a:rPr lang="en-US" sz="3200" baseline="30000">
                <a:solidFill>
                  <a:srgbClr val="FFFF66"/>
                </a:solidFill>
              </a:rPr>
              <a:t>2</a:t>
            </a:r>
            <a:r>
              <a:rPr lang="en-US" sz="3200">
                <a:solidFill>
                  <a:srgbClr val="FFFF66"/>
                </a:solidFill>
              </a:rPr>
              <a:t> &gt; = 6 D t</a:t>
            </a:r>
            <a:r>
              <a:rPr lang="en-US" sz="32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5509793" y="3879379"/>
            <a:ext cx="23086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 = K</a:t>
            </a:r>
            <a:r>
              <a:rPr lang="en-US" sz="2400" baseline="-25000" dirty="0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T / 6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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 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95400" y="4540111"/>
            <a:ext cx="65230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hlink"/>
              </a:solidFill>
            </a:endParaRPr>
          </a:p>
          <a:p>
            <a:pPr algn="ctr"/>
            <a:r>
              <a:rPr lang="en-US" dirty="0">
                <a:solidFill>
                  <a:srgbClr val="FFFF66"/>
                </a:solidFill>
              </a:rPr>
              <a:t>K</a:t>
            </a:r>
            <a:r>
              <a:rPr lang="en-US" baseline="-25000" dirty="0">
                <a:solidFill>
                  <a:srgbClr val="FFFF66"/>
                </a:solidFill>
              </a:rPr>
              <a:t>B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costante</a:t>
            </a:r>
            <a:r>
              <a:rPr lang="en-US" dirty="0">
                <a:solidFill>
                  <a:schemeClr val="hlink"/>
                </a:solidFill>
              </a:rPr>
              <a:t> di </a:t>
            </a:r>
            <a:r>
              <a:rPr lang="en-US" dirty="0" err="1">
                <a:solidFill>
                  <a:schemeClr val="hlink"/>
                </a:solidFill>
              </a:rPr>
              <a:t>Boltzman</a:t>
            </a:r>
            <a:endParaRPr lang="en-US" dirty="0">
              <a:solidFill>
                <a:schemeClr val="hlink"/>
              </a:solidFill>
            </a:endParaRPr>
          </a:p>
          <a:p>
            <a:pPr algn="ctr"/>
            <a:r>
              <a:rPr lang="en-US" dirty="0">
                <a:solidFill>
                  <a:srgbClr val="FFFF66"/>
                </a:solidFill>
              </a:rPr>
              <a:t>T </a:t>
            </a:r>
            <a:r>
              <a:rPr lang="en-US" dirty="0" err="1">
                <a:solidFill>
                  <a:schemeClr val="hlink"/>
                </a:solidFill>
              </a:rPr>
              <a:t>temperatura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assoluta</a:t>
            </a:r>
            <a:endParaRPr lang="en-US" dirty="0">
              <a:solidFill>
                <a:schemeClr val="hlink"/>
              </a:solidFill>
            </a:endParaRPr>
          </a:p>
          <a:p>
            <a:pPr algn="ctr"/>
            <a:r>
              <a:rPr lang="en-US" dirty="0">
                <a:solidFill>
                  <a:srgbClr val="FFFF66"/>
                </a:solidFill>
                <a:sym typeface="Symbol" pitchFamily="18" charset="2"/>
              </a:rPr>
              <a:t>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viscosità</a:t>
            </a:r>
            <a:r>
              <a:rPr lang="en-US" dirty="0">
                <a:solidFill>
                  <a:schemeClr val="hlink"/>
                </a:solidFill>
              </a:rPr>
              <a:t> del </a:t>
            </a:r>
            <a:r>
              <a:rPr lang="en-US" dirty="0" err="1">
                <a:solidFill>
                  <a:schemeClr val="hlink"/>
                </a:solidFill>
              </a:rPr>
              <a:t>solvente</a:t>
            </a:r>
            <a:endParaRPr lang="en-US" dirty="0">
              <a:solidFill>
                <a:schemeClr val="hlink"/>
              </a:solidFill>
            </a:endParaRPr>
          </a:p>
          <a:p>
            <a:pPr algn="ctr"/>
            <a:r>
              <a:rPr lang="en-US" dirty="0">
                <a:solidFill>
                  <a:srgbClr val="FFFF66"/>
                </a:solidFill>
                <a:sym typeface="Symbol" pitchFamily="18" charset="2"/>
              </a:rPr>
              <a:t>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raggio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della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particella</a:t>
            </a:r>
            <a:r>
              <a:rPr lang="en-US" dirty="0">
                <a:solidFill>
                  <a:schemeClr val="hlink"/>
                </a:solidFill>
              </a:rPr>
              <a:t> o </a:t>
            </a:r>
            <a:r>
              <a:rPr lang="en-US" dirty="0" err="1">
                <a:solidFill>
                  <a:schemeClr val="hlink"/>
                </a:solidFill>
              </a:rPr>
              <a:t>molecola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1361066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66"/>
                </a:solidFill>
              </a:rPr>
              <a:t>Einstein, 1905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0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4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" name="Gruppo 10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2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47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72" grpId="0" autoUpdateAnimBg="0"/>
      <p:bldP spid="11276" grpId="0" autoUpdateAnimBg="0"/>
      <p:bldP spid="11277" grpId="0" autoUpdateAnimBg="0"/>
      <p:bldP spid="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When dealing with a large population of particles: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32037"/>
            <a:ext cx="8229600" cy="2033067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We need to talk about distributions, rather than about what happens to a single particle.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The distribution function that describes 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the process above is the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probability </a:t>
            </a:r>
            <a:r>
              <a:rPr lang="en-US" sz="2000" b="1" i="1" dirty="0" smtClean="0">
                <a:solidFill>
                  <a:srgbClr val="FFFF00"/>
                </a:solidFill>
                <a:latin typeface="Comic Sans MS" pitchFamily="66" charset="0"/>
              </a:rPr>
              <a:t>density function (</a:t>
            </a:r>
            <a:r>
              <a:rPr lang="en-US" sz="2000" b="1" i="1" dirty="0" err="1" smtClean="0">
                <a:solidFill>
                  <a:srgbClr val="FFFF00"/>
                </a:solidFill>
                <a:latin typeface="Comic Sans MS" pitchFamily="66" charset="0"/>
              </a:rPr>
              <a:t>pdf</a:t>
            </a:r>
            <a:r>
              <a:rPr lang="en-US" sz="2000" b="1" i="1" dirty="0" smtClean="0">
                <a:solidFill>
                  <a:srgbClr val="FFFF00"/>
                </a:solidFill>
                <a:latin typeface="Comic Sans MS" pitchFamily="66" charset="0"/>
              </a:rPr>
              <a:t>).</a:t>
            </a:r>
          </a:p>
          <a:p>
            <a:endParaRPr lang="en-US" sz="20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Each point in this distribution describes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the probability of particle to migrate a 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distance </a:t>
            </a:r>
            <a:r>
              <a:rPr lang="en-US" sz="2000" dirty="0" err="1" smtClean="0">
                <a:solidFill>
                  <a:srgbClr val="FFFF00"/>
                </a:solidFill>
                <a:latin typeface="Comic Sans MS" pitchFamily="66" charset="0"/>
              </a:rPr>
              <a:t>dR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in a given time 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(diffusion time) t=</a:t>
            </a:r>
            <a:r>
              <a:rPr lang="el-GR" sz="2000" dirty="0" smtClean="0">
                <a:solidFill>
                  <a:srgbClr val="FFFF00"/>
                </a:solidFill>
                <a:latin typeface="Comic Sans MS" pitchFamily="66" charset="0"/>
              </a:rPr>
              <a:t>Δ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: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Picture 6" descr="brownian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068960"/>
            <a:ext cx="2825029" cy="3535040"/>
          </a:xfrm>
          <a:prstGeom prst="rect">
            <a:avLst/>
          </a:prstGeom>
          <a:noFill/>
        </p:spPr>
      </p:pic>
      <p:grpSp>
        <p:nvGrpSpPr>
          <p:cNvPr id="7" name="Gruppo 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85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0825" y="188913"/>
            <a:ext cx="3600450" cy="316865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58775" y="404813"/>
            <a:ext cx="288925" cy="287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Connettore 2 10"/>
          <p:cNvCxnSpPr>
            <a:stCxn id="19" idx="6"/>
            <a:endCxn id="20" idx="2"/>
          </p:cNvCxnSpPr>
          <p:nvPr/>
        </p:nvCxnSpPr>
        <p:spPr>
          <a:xfrm>
            <a:off x="684213" y="476250"/>
            <a:ext cx="1749425" cy="569913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390525" y="333375"/>
            <a:ext cx="2146300" cy="1425575"/>
          </a:xfrm>
          <a:custGeom>
            <a:avLst/>
            <a:gdLst>
              <a:gd name="connsiteX0" fmla="*/ 66825 w 2145996"/>
              <a:gd name="connsiteY0" fmla="*/ 283029 h 1426029"/>
              <a:gd name="connsiteX1" fmla="*/ 99482 w 2145996"/>
              <a:gd name="connsiteY1" fmla="*/ 293914 h 1426029"/>
              <a:gd name="connsiteX2" fmla="*/ 186568 w 2145996"/>
              <a:gd name="connsiteY2" fmla="*/ 304800 h 1426029"/>
              <a:gd name="connsiteX3" fmla="*/ 219225 w 2145996"/>
              <a:gd name="connsiteY3" fmla="*/ 326571 h 1426029"/>
              <a:gd name="connsiteX4" fmla="*/ 251882 w 2145996"/>
              <a:gd name="connsiteY4" fmla="*/ 337457 h 1426029"/>
              <a:gd name="connsiteX5" fmla="*/ 295425 w 2145996"/>
              <a:gd name="connsiteY5" fmla="*/ 391886 h 1426029"/>
              <a:gd name="connsiteX6" fmla="*/ 306311 w 2145996"/>
              <a:gd name="connsiteY6" fmla="*/ 468086 h 1426029"/>
              <a:gd name="connsiteX7" fmla="*/ 295425 w 2145996"/>
              <a:gd name="connsiteY7" fmla="*/ 500743 h 1426029"/>
              <a:gd name="connsiteX8" fmla="*/ 262768 w 2145996"/>
              <a:gd name="connsiteY8" fmla="*/ 522514 h 1426029"/>
              <a:gd name="connsiteX9" fmla="*/ 175682 w 2145996"/>
              <a:gd name="connsiteY9" fmla="*/ 566057 h 1426029"/>
              <a:gd name="connsiteX10" fmla="*/ 143025 w 2145996"/>
              <a:gd name="connsiteY10" fmla="*/ 576943 h 1426029"/>
              <a:gd name="connsiteX11" fmla="*/ 110368 w 2145996"/>
              <a:gd name="connsiteY11" fmla="*/ 587829 h 1426029"/>
              <a:gd name="connsiteX12" fmla="*/ 88596 w 2145996"/>
              <a:gd name="connsiteY12" fmla="*/ 609600 h 1426029"/>
              <a:gd name="connsiteX13" fmla="*/ 55939 w 2145996"/>
              <a:gd name="connsiteY13" fmla="*/ 620486 h 1426029"/>
              <a:gd name="connsiteX14" fmla="*/ 88596 w 2145996"/>
              <a:gd name="connsiteY14" fmla="*/ 696686 h 1426029"/>
              <a:gd name="connsiteX15" fmla="*/ 121254 w 2145996"/>
              <a:gd name="connsiteY15" fmla="*/ 707571 h 1426029"/>
              <a:gd name="connsiteX16" fmla="*/ 175682 w 2145996"/>
              <a:gd name="connsiteY16" fmla="*/ 740229 h 1426029"/>
              <a:gd name="connsiteX17" fmla="*/ 197454 w 2145996"/>
              <a:gd name="connsiteY17" fmla="*/ 762000 h 1426029"/>
              <a:gd name="connsiteX18" fmla="*/ 284539 w 2145996"/>
              <a:gd name="connsiteY18" fmla="*/ 783771 h 1426029"/>
              <a:gd name="connsiteX19" fmla="*/ 349854 w 2145996"/>
              <a:gd name="connsiteY19" fmla="*/ 805543 h 1426029"/>
              <a:gd name="connsiteX20" fmla="*/ 382511 w 2145996"/>
              <a:gd name="connsiteY20" fmla="*/ 816429 h 1426029"/>
              <a:gd name="connsiteX21" fmla="*/ 458711 w 2145996"/>
              <a:gd name="connsiteY21" fmla="*/ 805543 h 1426029"/>
              <a:gd name="connsiteX22" fmla="*/ 458711 w 2145996"/>
              <a:gd name="connsiteY22" fmla="*/ 740229 h 1426029"/>
              <a:gd name="connsiteX23" fmla="*/ 393396 w 2145996"/>
              <a:gd name="connsiteY23" fmla="*/ 718457 h 1426029"/>
              <a:gd name="connsiteX24" fmla="*/ 360739 w 2145996"/>
              <a:gd name="connsiteY24" fmla="*/ 696686 h 1426029"/>
              <a:gd name="connsiteX25" fmla="*/ 338968 w 2145996"/>
              <a:gd name="connsiteY25" fmla="*/ 664029 h 1426029"/>
              <a:gd name="connsiteX26" fmla="*/ 230111 w 2145996"/>
              <a:gd name="connsiteY26" fmla="*/ 631371 h 1426029"/>
              <a:gd name="connsiteX27" fmla="*/ 132139 w 2145996"/>
              <a:gd name="connsiteY27" fmla="*/ 598714 h 1426029"/>
              <a:gd name="connsiteX28" fmla="*/ 66825 w 2145996"/>
              <a:gd name="connsiteY28" fmla="*/ 576943 h 1426029"/>
              <a:gd name="connsiteX29" fmla="*/ 34168 w 2145996"/>
              <a:gd name="connsiteY29" fmla="*/ 555171 h 1426029"/>
              <a:gd name="connsiteX30" fmla="*/ 23282 w 2145996"/>
              <a:gd name="connsiteY30" fmla="*/ 424543 h 1426029"/>
              <a:gd name="connsiteX31" fmla="*/ 45054 w 2145996"/>
              <a:gd name="connsiteY31" fmla="*/ 402771 h 1426029"/>
              <a:gd name="connsiteX32" fmla="*/ 110368 w 2145996"/>
              <a:gd name="connsiteY32" fmla="*/ 381000 h 1426029"/>
              <a:gd name="connsiteX33" fmla="*/ 143025 w 2145996"/>
              <a:gd name="connsiteY33" fmla="*/ 359229 h 1426029"/>
              <a:gd name="connsiteX34" fmla="*/ 164796 w 2145996"/>
              <a:gd name="connsiteY34" fmla="*/ 337457 h 1426029"/>
              <a:gd name="connsiteX35" fmla="*/ 230111 w 2145996"/>
              <a:gd name="connsiteY35" fmla="*/ 315686 h 1426029"/>
              <a:gd name="connsiteX36" fmla="*/ 262768 w 2145996"/>
              <a:gd name="connsiteY36" fmla="*/ 304800 h 1426029"/>
              <a:gd name="connsiteX37" fmla="*/ 295425 w 2145996"/>
              <a:gd name="connsiteY37" fmla="*/ 293914 h 1426029"/>
              <a:gd name="connsiteX38" fmla="*/ 415168 w 2145996"/>
              <a:gd name="connsiteY38" fmla="*/ 304800 h 1426029"/>
              <a:gd name="connsiteX39" fmla="*/ 469596 w 2145996"/>
              <a:gd name="connsiteY39" fmla="*/ 315686 h 1426029"/>
              <a:gd name="connsiteX40" fmla="*/ 578454 w 2145996"/>
              <a:gd name="connsiteY40" fmla="*/ 326571 h 1426029"/>
              <a:gd name="connsiteX41" fmla="*/ 611111 w 2145996"/>
              <a:gd name="connsiteY41" fmla="*/ 337457 h 1426029"/>
              <a:gd name="connsiteX42" fmla="*/ 621996 w 2145996"/>
              <a:gd name="connsiteY42" fmla="*/ 370114 h 1426029"/>
              <a:gd name="connsiteX43" fmla="*/ 643768 w 2145996"/>
              <a:gd name="connsiteY43" fmla="*/ 391886 h 1426029"/>
              <a:gd name="connsiteX44" fmla="*/ 665539 w 2145996"/>
              <a:gd name="connsiteY44" fmla="*/ 457200 h 1426029"/>
              <a:gd name="connsiteX45" fmla="*/ 676425 w 2145996"/>
              <a:gd name="connsiteY45" fmla="*/ 489857 h 1426029"/>
              <a:gd name="connsiteX46" fmla="*/ 643768 w 2145996"/>
              <a:gd name="connsiteY46" fmla="*/ 598714 h 1426029"/>
              <a:gd name="connsiteX47" fmla="*/ 621996 w 2145996"/>
              <a:gd name="connsiteY47" fmla="*/ 620486 h 1426029"/>
              <a:gd name="connsiteX48" fmla="*/ 502254 w 2145996"/>
              <a:gd name="connsiteY48" fmla="*/ 653143 h 1426029"/>
              <a:gd name="connsiteX49" fmla="*/ 338968 w 2145996"/>
              <a:gd name="connsiteY49" fmla="*/ 620486 h 1426029"/>
              <a:gd name="connsiteX50" fmla="*/ 273654 w 2145996"/>
              <a:gd name="connsiteY50" fmla="*/ 631371 h 1426029"/>
              <a:gd name="connsiteX51" fmla="*/ 197454 w 2145996"/>
              <a:gd name="connsiteY51" fmla="*/ 653143 h 1426029"/>
              <a:gd name="connsiteX52" fmla="*/ 153911 w 2145996"/>
              <a:gd name="connsiteY52" fmla="*/ 598714 h 1426029"/>
              <a:gd name="connsiteX53" fmla="*/ 110368 w 2145996"/>
              <a:gd name="connsiteY53" fmla="*/ 544286 h 1426029"/>
              <a:gd name="connsiteX54" fmla="*/ 121254 w 2145996"/>
              <a:gd name="connsiteY54" fmla="*/ 489857 h 1426029"/>
              <a:gd name="connsiteX55" fmla="*/ 186568 w 2145996"/>
              <a:gd name="connsiteY55" fmla="*/ 457200 h 1426029"/>
              <a:gd name="connsiteX56" fmla="*/ 404282 w 2145996"/>
              <a:gd name="connsiteY56" fmla="*/ 435429 h 1426029"/>
              <a:gd name="connsiteX57" fmla="*/ 534911 w 2145996"/>
              <a:gd name="connsiteY57" fmla="*/ 391886 h 1426029"/>
              <a:gd name="connsiteX58" fmla="*/ 567568 w 2145996"/>
              <a:gd name="connsiteY58" fmla="*/ 381000 h 1426029"/>
              <a:gd name="connsiteX59" fmla="*/ 600225 w 2145996"/>
              <a:gd name="connsiteY59" fmla="*/ 370114 h 1426029"/>
              <a:gd name="connsiteX60" fmla="*/ 621996 w 2145996"/>
              <a:gd name="connsiteY60" fmla="*/ 337457 h 1426029"/>
              <a:gd name="connsiteX61" fmla="*/ 643768 w 2145996"/>
              <a:gd name="connsiteY61" fmla="*/ 239486 h 1426029"/>
              <a:gd name="connsiteX62" fmla="*/ 665539 w 2145996"/>
              <a:gd name="connsiteY62" fmla="*/ 174171 h 1426029"/>
              <a:gd name="connsiteX63" fmla="*/ 632882 w 2145996"/>
              <a:gd name="connsiteY63" fmla="*/ 108857 h 1426029"/>
              <a:gd name="connsiteX64" fmla="*/ 621996 w 2145996"/>
              <a:gd name="connsiteY64" fmla="*/ 76200 h 1426029"/>
              <a:gd name="connsiteX65" fmla="*/ 600225 w 2145996"/>
              <a:gd name="connsiteY65" fmla="*/ 43543 h 1426029"/>
              <a:gd name="connsiteX66" fmla="*/ 589339 w 2145996"/>
              <a:gd name="connsiteY66" fmla="*/ 10886 h 1426029"/>
              <a:gd name="connsiteX67" fmla="*/ 556682 w 2145996"/>
              <a:gd name="connsiteY67" fmla="*/ 0 h 1426029"/>
              <a:gd name="connsiteX68" fmla="*/ 502254 w 2145996"/>
              <a:gd name="connsiteY68" fmla="*/ 76200 h 1426029"/>
              <a:gd name="connsiteX69" fmla="*/ 491368 w 2145996"/>
              <a:gd name="connsiteY69" fmla="*/ 108857 h 1426029"/>
              <a:gd name="connsiteX70" fmla="*/ 513139 w 2145996"/>
              <a:gd name="connsiteY70" fmla="*/ 217714 h 1426029"/>
              <a:gd name="connsiteX71" fmla="*/ 534911 w 2145996"/>
              <a:gd name="connsiteY71" fmla="*/ 293914 h 1426029"/>
              <a:gd name="connsiteX72" fmla="*/ 578454 w 2145996"/>
              <a:gd name="connsiteY72" fmla="*/ 348343 h 1426029"/>
              <a:gd name="connsiteX73" fmla="*/ 600225 w 2145996"/>
              <a:gd name="connsiteY73" fmla="*/ 381000 h 1426029"/>
              <a:gd name="connsiteX74" fmla="*/ 632882 w 2145996"/>
              <a:gd name="connsiteY74" fmla="*/ 402771 h 1426029"/>
              <a:gd name="connsiteX75" fmla="*/ 676425 w 2145996"/>
              <a:gd name="connsiteY75" fmla="*/ 435429 h 1426029"/>
              <a:gd name="connsiteX76" fmla="*/ 709082 w 2145996"/>
              <a:gd name="connsiteY76" fmla="*/ 457200 h 1426029"/>
              <a:gd name="connsiteX77" fmla="*/ 730854 w 2145996"/>
              <a:gd name="connsiteY77" fmla="*/ 478971 h 1426029"/>
              <a:gd name="connsiteX78" fmla="*/ 741739 w 2145996"/>
              <a:gd name="connsiteY78" fmla="*/ 511629 h 1426029"/>
              <a:gd name="connsiteX79" fmla="*/ 796168 w 2145996"/>
              <a:gd name="connsiteY79" fmla="*/ 566057 h 1426029"/>
              <a:gd name="connsiteX80" fmla="*/ 817939 w 2145996"/>
              <a:gd name="connsiteY80" fmla="*/ 587829 h 1426029"/>
              <a:gd name="connsiteX81" fmla="*/ 926796 w 2145996"/>
              <a:gd name="connsiteY81" fmla="*/ 609600 h 1426029"/>
              <a:gd name="connsiteX82" fmla="*/ 1024768 w 2145996"/>
              <a:gd name="connsiteY82" fmla="*/ 620486 h 1426029"/>
              <a:gd name="connsiteX83" fmla="*/ 1090082 w 2145996"/>
              <a:gd name="connsiteY83" fmla="*/ 544286 h 1426029"/>
              <a:gd name="connsiteX84" fmla="*/ 1100968 w 2145996"/>
              <a:gd name="connsiteY84" fmla="*/ 511629 h 1426029"/>
              <a:gd name="connsiteX85" fmla="*/ 1166282 w 2145996"/>
              <a:gd name="connsiteY85" fmla="*/ 489857 h 1426029"/>
              <a:gd name="connsiteX86" fmla="*/ 1198939 w 2145996"/>
              <a:gd name="connsiteY86" fmla="*/ 478971 h 1426029"/>
              <a:gd name="connsiteX87" fmla="*/ 1177168 w 2145996"/>
              <a:gd name="connsiteY87" fmla="*/ 446314 h 1426029"/>
              <a:gd name="connsiteX88" fmla="*/ 1144511 w 2145996"/>
              <a:gd name="connsiteY88" fmla="*/ 435429 h 1426029"/>
              <a:gd name="connsiteX89" fmla="*/ 1111854 w 2145996"/>
              <a:gd name="connsiteY89" fmla="*/ 413657 h 1426029"/>
              <a:gd name="connsiteX90" fmla="*/ 948568 w 2145996"/>
              <a:gd name="connsiteY90" fmla="*/ 391886 h 1426029"/>
              <a:gd name="connsiteX91" fmla="*/ 828825 w 2145996"/>
              <a:gd name="connsiteY91" fmla="*/ 402771 h 1426029"/>
              <a:gd name="connsiteX92" fmla="*/ 785282 w 2145996"/>
              <a:gd name="connsiteY92" fmla="*/ 446314 h 1426029"/>
              <a:gd name="connsiteX93" fmla="*/ 763511 w 2145996"/>
              <a:gd name="connsiteY93" fmla="*/ 511629 h 1426029"/>
              <a:gd name="connsiteX94" fmla="*/ 709082 w 2145996"/>
              <a:gd name="connsiteY94" fmla="*/ 555171 h 1426029"/>
              <a:gd name="connsiteX95" fmla="*/ 632882 w 2145996"/>
              <a:gd name="connsiteY95" fmla="*/ 620486 h 1426029"/>
              <a:gd name="connsiteX96" fmla="*/ 567568 w 2145996"/>
              <a:gd name="connsiteY96" fmla="*/ 642257 h 1426029"/>
              <a:gd name="connsiteX97" fmla="*/ 534911 w 2145996"/>
              <a:gd name="connsiteY97" fmla="*/ 653143 h 1426029"/>
              <a:gd name="connsiteX98" fmla="*/ 447825 w 2145996"/>
              <a:gd name="connsiteY98" fmla="*/ 664029 h 1426029"/>
              <a:gd name="connsiteX99" fmla="*/ 371625 w 2145996"/>
              <a:gd name="connsiteY99" fmla="*/ 653143 h 1426029"/>
              <a:gd name="connsiteX100" fmla="*/ 273654 w 2145996"/>
              <a:gd name="connsiteY100" fmla="*/ 609600 h 1426029"/>
              <a:gd name="connsiteX101" fmla="*/ 230111 w 2145996"/>
              <a:gd name="connsiteY101" fmla="*/ 598714 h 1426029"/>
              <a:gd name="connsiteX102" fmla="*/ 164796 w 2145996"/>
              <a:gd name="connsiteY102" fmla="*/ 576943 h 1426029"/>
              <a:gd name="connsiteX103" fmla="*/ 132139 w 2145996"/>
              <a:gd name="connsiteY103" fmla="*/ 566057 h 1426029"/>
              <a:gd name="connsiteX104" fmla="*/ 110368 w 2145996"/>
              <a:gd name="connsiteY104" fmla="*/ 533400 h 1426029"/>
              <a:gd name="connsiteX105" fmla="*/ 143025 w 2145996"/>
              <a:gd name="connsiteY105" fmla="*/ 446314 h 1426029"/>
              <a:gd name="connsiteX106" fmla="*/ 208339 w 2145996"/>
              <a:gd name="connsiteY106" fmla="*/ 424543 h 1426029"/>
              <a:gd name="connsiteX107" fmla="*/ 240996 w 2145996"/>
              <a:gd name="connsiteY107" fmla="*/ 413657 h 1426029"/>
              <a:gd name="connsiteX108" fmla="*/ 382511 w 2145996"/>
              <a:gd name="connsiteY108" fmla="*/ 424543 h 1426029"/>
              <a:gd name="connsiteX109" fmla="*/ 415168 w 2145996"/>
              <a:gd name="connsiteY109" fmla="*/ 489857 h 1426029"/>
              <a:gd name="connsiteX110" fmla="*/ 436939 w 2145996"/>
              <a:gd name="connsiteY110" fmla="*/ 511629 h 1426029"/>
              <a:gd name="connsiteX111" fmla="*/ 447825 w 2145996"/>
              <a:gd name="connsiteY111" fmla="*/ 544286 h 1426029"/>
              <a:gd name="connsiteX112" fmla="*/ 480482 w 2145996"/>
              <a:gd name="connsiteY112" fmla="*/ 555171 h 1426029"/>
              <a:gd name="connsiteX113" fmla="*/ 513139 w 2145996"/>
              <a:gd name="connsiteY113" fmla="*/ 576943 h 1426029"/>
              <a:gd name="connsiteX114" fmla="*/ 578454 w 2145996"/>
              <a:gd name="connsiteY114" fmla="*/ 598714 h 1426029"/>
              <a:gd name="connsiteX115" fmla="*/ 611111 w 2145996"/>
              <a:gd name="connsiteY115" fmla="*/ 609600 h 1426029"/>
              <a:gd name="connsiteX116" fmla="*/ 643768 w 2145996"/>
              <a:gd name="connsiteY116" fmla="*/ 620486 h 1426029"/>
              <a:gd name="connsiteX117" fmla="*/ 774396 w 2145996"/>
              <a:gd name="connsiteY117" fmla="*/ 587829 h 1426029"/>
              <a:gd name="connsiteX118" fmla="*/ 828825 w 2145996"/>
              <a:gd name="connsiteY118" fmla="*/ 598714 h 1426029"/>
              <a:gd name="connsiteX119" fmla="*/ 894139 w 2145996"/>
              <a:gd name="connsiteY119" fmla="*/ 620486 h 1426029"/>
              <a:gd name="connsiteX120" fmla="*/ 937682 w 2145996"/>
              <a:gd name="connsiteY120" fmla="*/ 631371 h 1426029"/>
              <a:gd name="connsiteX121" fmla="*/ 1046539 w 2145996"/>
              <a:gd name="connsiteY121" fmla="*/ 620486 h 1426029"/>
              <a:gd name="connsiteX122" fmla="*/ 1079196 w 2145996"/>
              <a:gd name="connsiteY122" fmla="*/ 609600 h 1426029"/>
              <a:gd name="connsiteX123" fmla="*/ 1166282 w 2145996"/>
              <a:gd name="connsiteY123" fmla="*/ 598714 h 1426029"/>
              <a:gd name="connsiteX124" fmla="*/ 1220711 w 2145996"/>
              <a:gd name="connsiteY124" fmla="*/ 566057 h 1426029"/>
              <a:gd name="connsiteX125" fmla="*/ 1253368 w 2145996"/>
              <a:gd name="connsiteY125" fmla="*/ 555171 h 1426029"/>
              <a:gd name="connsiteX126" fmla="*/ 1340454 w 2145996"/>
              <a:gd name="connsiteY126" fmla="*/ 489857 h 1426029"/>
              <a:gd name="connsiteX127" fmla="*/ 1340454 w 2145996"/>
              <a:gd name="connsiteY127" fmla="*/ 413657 h 1426029"/>
              <a:gd name="connsiteX128" fmla="*/ 1383996 w 2145996"/>
              <a:gd name="connsiteY128" fmla="*/ 348343 h 1426029"/>
              <a:gd name="connsiteX129" fmla="*/ 1383996 w 2145996"/>
              <a:gd name="connsiteY129" fmla="*/ 228600 h 1426029"/>
              <a:gd name="connsiteX130" fmla="*/ 1351339 w 2145996"/>
              <a:gd name="connsiteY130" fmla="*/ 174171 h 1426029"/>
              <a:gd name="connsiteX131" fmla="*/ 1318682 w 2145996"/>
              <a:gd name="connsiteY131" fmla="*/ 163286 h 1426029"/>
              <a:gd name="connsiteX132" fmla="*/ 1296911 w 2145996"/>
              <a:gd name="connsiteY132" fmla="*/ 141514 h 1426029"/>
              <a:gd name="connsiteX133" fmla="*/ 1231596 w 2145996"/>
              <a:gd name="connsiteY133" fmla="*/ 119743 h 1426029"/>
              <a:gd name="connsiteX134" fmla="*/ 1209825 w 2145996"/>
              <a:gd name="connsiteY134" fmla="*/ 97971 h 1426029"/>
              <a:gd name="connsiteX135" fmla="*/ 1090082 w 2145996"/>
              <a:gd name="connsiteY135" fmla="*/ 119743 h 1426029"/>
              <a:gd name="connsiteX136" fmla="*/ 1068311 w 2145996"/>
              <a:gd name="connsiteY136" fmla="*/ 152400 h 1426029"/>
              <a:gd name="connsiteX137" fmla="*/ 1035654 w 2145996"/>
              <a:gd name="connsiteY137" fmla="*/ 163286 h 1426029"/>
              <a:gd name="connsiteX138" fmla="*/ 1024768 w 2145996"/>
              <a:gd name="connsiteY138" fmla="*/ 195943 h 1426029"/>
              <a:gd name="connsiteX139" fmla="*/ 1002996 w 2145996"/>
              <a:gd name="connsiteY139" fmla="*/ 217714 h 1426029"/>
              <a:gd name="connsiteX140" fmla="*/ 992111 w 2145996"/>
              <a:gd name="connsiteY140" fmla="*/ 272143 h 1426029"/>
              <a:gd name="connsiteX141" fmla="*/ 981225 w 2145996"/>
              <a:gd name="connsiteY141" fmla="*/ 348343 h 1426029"/>
              <a:gd name="connsiteX142" fmla="*/ 959454 w 2145996"/>
              <a:gd name="connsiteY142" fmla="*/ 413657 h 1426029"/>
              <a:gd name="connsiteX143" fmla="*/ 905025 w 2145996"/>
              <a:gd name="connsiteY143" fmla="*/ 468086 h 1426029"/>
              <a:gd name="connsiteX144" fmla="*/ 883254 w 2145996"/>
              <a:gd name="connsiteY144" fmla="*/ 500743 h 1426029"/>
              <a:gd name="connsiteX145" fmla="*/ 850596 w 2145996"/>
              <a:gd name="connsiteY145" fmla="*/ 511629 h 1426029"/>
              <a:gd name="connsiteX146" fmla="*/ 785282 w 2145996"/>
              <a:gd name="connsiteY146" fmla="*/ 555171 h 1426029"/>
              <a:gd name="connsiteX147" fmla="*/ 785282 w 2145996"/>
              <a:gd name="connsiteY147" fmla="*/ 555171 h 1426029"/>
              <a:gd name="connsiteX148" fmla="*/ 741739 w 2145996"/>
              <a:gd name="connsiteY148" fmla="*/ 598714 h 1426029"/>
              <a:gd name="connsiteX149" fmla="*/ 752625 w 2145996"/>
              <a:gd name="connsiteY149" fmla="*/ 631371 h 1426029"/>
              <a:gd name="connsiteX150" fmla="*/ 828825 w 2145996"/>
              <a:gd name="connsiteY150" fmla="*/ 653143 h 1426029"/>
              <a:gd name="connsiteX151" fmla="*/ 1068311 w 2145996"/>
              <a:gd name="connsiteY151" fmla="*/ 642257 h 1426029"/>
              <a:gd name="connsiteX152" fmla="*/ 1133625 w 2145996"/>
              <a:gd name="connsiteY152" fmla="*/ 620486 h 1426029"/>
              <a:gd name="connsiteX153" fmla="*/ 1253368 w 2145996"/>
              <a:gd name="connsiteY153" fmla="*/ 631371 h 1426029"/>
              <a:gd name="connsiteX154" fmla="*/ 1307796 w 2145996"/>
              <a:gd name="connsiteY154" fmla="*/ 642257 h 1426029"/>
              <a:gd name="connsiteX155" fmla="*/ 1373111 w 2145996"/>
              <a:gd name="connsiteY155" fmla="*/ 631371 h 1426029"/>
              <a:gd name="connsiteX156" fmla="*/ 1416654 w 2145996"/>
              <a:gd name="connsiteY156" fmla="*/ 576943 h 1426029"/>
              <a:gd name="connsiteX157" fmla="*/ 1449311 w 2145996"/>
              <a:gd name="connsiteY157" fmla="*/ 566057 h 1426029"/>
              <a:gd name="connsiteX158" fmla="*/ 1547282 w 2145996"/>
              <a:gd name="connsiteY158" fmla="*/ 544286 h 1426029"/>
              <a:gd name="connsiteX159" fmla="*/ 1569054 w 2145996"/>
              <a:gd name="connsiteY159" fmla="*/ 576943 h 1426029"/>
              <a:gd name="connsiteX160" fmla="*/ 1601711 w 2145996"/>
              <a:gd name="connsiteY160" fmla="*/ 598714 h 1426029"/>
              <a:gd name="connsiteX161" fmla="*/ 1667025 w 2145996"/>
              <a:gd name="connsiteY161" fmla="*/ 674914 h 1426029"/>
              <a:gd name="connsiteX162" fmla="*/ 1688796 w 2145996"/>
              <a:gd name="connsiteY162" fmla="*/ 696686 h 1426029"/>
              <a:gd name="connsiteX163" fmla="*/ 1754111 w 2145996"/>
              <a:gd name="connsiteY163" fmla="*/ 718457 h 1426029"/>
              <a:gd name="connsiteX164" fmla="*/ 1819425 w 2145996"/>
              <a:gd name="connsiteY164" fmla="*/ 696686 h 1426029"/>
              <a:gd name="connsiteX165" fmla="*/ 1906511 w 2145996"/>
              <a:gd name="connsiteY165" fmla="*/ 642257 h 1426029"/>
              <a:gd name="connsiteX166" fmla="*/ 1971825 w 2145996"/>
              <a:gd name="connsiteY166" fmla="*/ 620486 h 1426029"/>
              <a:gd name="connsiteX167" fmla="*/ 2004482 w 2145996"/>
              <a:gd name="connsiteY167" fmla="*/ 609600 h 1426029"/>
              <a:gd name="connsiteX168" fmla="*/ 2080682 w 2145996"/>
              <a:gd name="connsiteY168" fmla="*/ 555171 h 1426029"/>
              <a:gd name="connsiteX169" fmla="*/ 2102454 w 2145996"/>
              <a:gd name="connsiteY169" fmla="*/ 533400 h 1426029"/>
              <a:gd name="connsiteX170" fmla="*/ 2135111 w 2145996"/>
              <a:gd name="connsiteY170" fmla="*/ 511629 h 1426029"/>
              <a:gd name="connsiteX171" fmla="*/ 2145996 w 2145996"/>
              <a:gd name="connsiteY171" fmla="*/ 478971 h 1426029"/>
              <a:gd name="connsiteX172" fmla="*/ 2124225 w 2145996"/>
              <a:gd name="connsiteY172" fmla="*/ 402771 h 1426029"/>
              <a:gd name="connsiteX173" fmla="*/ 2037139 w 2145996"/>
              <a:gd name="connsiteY173" fmla="*/ 337457 h 1426029"/>
              <a:gd name="connsiteX174" fmla="*/ 2015368 w 2145996"/>
              <a:gd name="connsiteY174" fmla="*/ 304800 h 1426029"/>
              <a:gd name="connsiteX175" fmla="*/ 1982711 w 2145996"/>
              <a:gd name="connsiteY175" fmla="*/ 293914 h 1426029"/>
              <a:gd name="connsiteX176" fmla="*/ 1960939 w 2145996"/>
              <a:gd name="connsiteY176" fmla="*/ 272143 h 1426029"/>
              <a:gd name="connsiteX177" fmla="*/ 1928282 w 2145996"/>
              <a:gd name="connsiteY177" fmla="*/ 283029 h 1426029"/>
              <a:gd name="connsiteX178" fmla="*/ 1873854 w 2145996"/>
              <a:gd name="connsiteY178" fmla="*/ 381000 h 1426029"/>
              <a:gd name="connsiteX179" fmla="*/ 1862968 w 2145996"/>
              <a:gd name="connsiteY179" fmla="*/ 413657 h 1426029"/>
              <a:gd name="connsiteX180" fmla="*/ 1873854 w 2145996"/>
              <a:gd name="connsiteY180" fmla="*/ 500743 h 1426029"/>
              <a:gd name="connsiteX181" fmla="*/ 1852082 w 2145996"/>
              <a:gd name="connsiteY181" fmla="*/ 566057 h 1426029"/>
              <a:gd name="connsiteX182" fmla="*/ 1841196 w 2145996"/>
              <a:gd name="connsiteY182" fmla="*/ 598714 h 1426029"/>
              <a:gd name="connsiteX183" fmla="*/ 1830311 w 2145996"/>
              <a:gd name="connsiteY183" fmla="*/ 631371 h 1426029"/>
              <a:gd name="connsiteX184" fmla="*/ 1786768 w 2145996"/>
              <a:gd name="connsiteY184" fmla="*/ 685800 h 1426029"/>
              <a:gd name="connsiteX185" fmla="*/ 1775882 w 2145996"/>
              <a:gd name="connsiteY185" fmla="*/ 762000 h 1426029"/>
              <a:gd name="connsiteX186" fmla="*/ 1743225 w 2145996"/>
              <a:gd name="connsiteY186" fmla="*/ 783771 h 1426029"/>
              <a:gd name="connsiteX187" fmla="*/ 1677911 w 2145996"/>
              <a:gd name="connsiteY187" fmla="*/ 805543 h 1426029"/>
              <a:gd name="connsiteX188" fmla="*/ 1569054 w 2145996"/>
              <a:gd name="connsiteY188" fmla="*/ 838200 h 1426029"/>
              <a:gd name="connsiteX189" fmla="*/ 1525511 w 2145996"/>
              <a:gd name="connsiteY189" fmla="*/ 849086 h 1426029"/>
              <a:gd name="connsiteX190" fmla="*/ 1438425 w 2145996"/>
              <a:gd name="connsiteY190" fmla="*/ 859971 h 1426029"/>
              <a:gd name="connsiteX191" fmla="*/ 1351339 w 2145996"/>
              <a:gd name="connsiteY191" fmla="*/ 881743 h 1426029"/>
              <a:gd name="connsiteX192" fmla="*/ 1296911 w 2145996"/>
              <a:gd name="connsiteY192" fmla="*/ 979714 h 1426029"/>
              <a:gd name="connsiteX193" fmla="*/ 1286025 w 2145996"/>
              <a:gd name="connsiteY193" fmla="*/ 1012371 h 1426029"/>
              <a:gd name="connsiteX194" fmla="*/ 1318682 w 2145996"/>
              <a:gd name="connsiteY194" fmla="*/ 1088571 h 1426029"/>
              <a:gd name="connsiteX195" fmla="*/ 1340454 w 2145996"/>
              <a:gd name="connsiteY195" fmla="*/ 1153886 h 1426029"/>
              <a:gd name="connsiteX196" fmla="*/ 1373111 w 2145996"/>
              <a:gd name="connsiteY196" fmla="*/ 1186543 h 1426029"/>
              <a:gd name="connsiteX197" fmla="*/ 1405768 w 2145996"/>
              <a:gd name="connsiteY197" fmla="*/ 1251857 h 1426029"/>
              <a:gd name="connsiteX198" fmla="*/ 1427539 w 2145996"/>
              <a:gd name="connsiteY198" fmla="*/ 1273629 h 1426029"/>
              <a:gd name="connsiteX199" fmla="*/ 1471082 w 2145996"/>
              <a:gd name="connsiteY199" fmla="*/ 1338943 h 1426029"/>
              <a:gd name="connsiteX200" fmla="*/ 1492854 w 2145996"/>
              <a:gd name="connsiteY200" fmla="*/ 1360714 h 1426029"/>
              <a:gd name="connsiteX201" fmla="*/ 1558168 w 2145996"/>
              <a:gd name="connsiteY201" fmla="*/ 1382486 h 1426029"/>
              <a:gd name="connsiteX202" fmla="*/ 1590825 w 2145996"/>
              <a:gd name="connsiteY202" fmla="*/ 1404257 h 1426029"/>
              <a:gd name="connsiteX203" fmla="*/ 1634368 w 2145996"/>
              <a:gd name="connsiteY203" fmla="*/ 1415143 h 1426029"/>
              <a:gd name="connsiteX204" fmla="*/ 1667025 w 2145996"/>
              <a:gd name="connsiteY204" fmla="*/ 1426029 h 1426029"/>
              <a:gd name="connsiteX205" fmla="*/ 1786768 w 2145996"/>
              <a:gd name="connsiteY205" fmla="*/ 1393371 h 1426029"/>
              <a:gd name="connsiteX206" fmla="*/ 1819425 w 2145996"/>
              <a:gd name="connsiteY206" fmla="*/ 1382486 h 1426029"/>
              <a:gd name="connsiteX207" fmla="*/ 1873854 w 2145996"/>
              <a:gd name="connsiteY207" fmla="*/ 1306286 h 1426029"/>
              <a:gd name="connsiteX208" fmla="*/ 1862968 w 2145996"/>
              <a:gd name="connsiteY208" fmla="*/ 1230086 h 1426029"/>
              <a:gd name="connsiteX209" fmla="*/ 1841196 w 2145996"/>
              <a:gd name="connsiteY209" fmla="*/ 1208314 h 1426029"/>
              <a:gd name="connsiteX210" fmla="*/ 1830311 w 2145996"/>
              <a:gd name="connsiteY210" fmla="*/ 1164771 h 1426029"/>
              <a:gd name="connsiteX211" fmla="*/ 1819425 w 2145996"/>
              <a:gd name="connsiteY211" fmla="*/ 1132114 h 1426029"/>
              <a:gd name="connsiteX212" fmla="*/ 1808539 w 2145996"/>
              <a:gd name="connsiteY212" fmla="*/ 1045029 h 1426029"/>
              <a:gd name="connsiteX213" fmla="*/ 1819425 w 2145996"/>
              <a:gd name="connsiteY213" fmla="*/ 968829 h 1426029"/>
              <a:gd name="connsiteX214" fmla="*/ 1862968 w 2145996"/>
              <a:gd name="connsiteY214" fmla="*/ 925286 h 1426029"/>
              <a:gd name="connsiteX215" fmla="*/ 1960939 w 2145996"/>
              <a:gd name="connsiteY215" fmla="*/ 892629 h 1426029"/>
              <a:gd name="connsiteX216" fmla="*/ 1993596 w 2145996"/>
              <a:gd name="connsiteY216" fmla="*/ 881743 h 1426029"/>
              <a:gd name="connsiteX217" fmla="*/ 2015368 w 2145996"/>
              <a:gd name="connsiteY217" fmla="*/ 816429 h 1426029"/>
              <a:gd name="connsiteX218" fmla="*/ 2037139 w 2145996"/>
              <a:gd name="connsiteY218" fmla="*/ 751114 h 1426029"/>
              <a:gd name="connsiteX219" fmla="*/ 2048025 w 2145996"/>
              <a:gd name="connsiteY219" fmla="*/ 685800 h 1426029"/>
              <a:gd name="connsiteX220" fmla="*/ 2091568 w 2145996"/>
              <a:gd name="connsiteY220" fmla="*/ 674914 h 142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2145996" h="1426029">
                <a:moveTo>
                  <a:pt x="66825" y="283029"/>
                </a:moveTo>
                <a:cubicBezTo>
                  <a:pt x="77711" y="286657"/>
                  <a:pt x="88193" y="291861"/>
                  <a:pt x="99482" y="293914"/>
                </a:cubicBezTo>
                <a:cubicBezTo>
                  <a:pt x="128265" y="299147"/>
                  <a:pt x="158344" y="297103"/>
                  <a:pt x="186568" y="304800"/>
                </a:cubicBezTo>
                <a:cubicBezTo>
                  <a:pt x="199190" y="308242"/>
                  <a:pt x="207523" y="320720"/>
                  <a:pt x="219225" y="326571"/>
                </a:cubicBezTo>
                <a:cubicBezTo>
                  <a:pt x="229488" y="331703"/>
                  <a:pt x="240996" y="333828"/>
                  <a:pt x="251882" y="337457"/>
                </a:cubicBezTo>
                <a:cubicBezTo>
                  <a:pt x="265977" y="351552"/>
                  <a:pt x="289540" y="372268"/>
                  <a:pt x="295425" y="391886"/>
                </a:cubicBezTo>
                <a:cubicBezTo>
                  <a:pt x="302798" y="416462"/>
                  <a:pt x="302682" y="442686"/>
                  <a:pt x="306311" y="468086"/>
                </a:cubicBezTo>
                <a:cubicBezTo>
                  <a:pt x="302682" y="478972"/>
                  <a:pt x="302593" y="491783"/>
                  <a:pt x="295425" y="500743"/>
                </a:cubicBezTo>
                <a:cubicBezTo>
                  <a:pt x="287252" y="510959"/>
                  <a:pt x="272984" y="514341"/>
                  <a:pt x="262768" y="522514"/>
                </a:cubicBezTo>
                <a:cubicBezTo>
                  <a:pt x="208482" y="565942"/>
                  <a:pt x="287149" y="528901"/>
                  <a:pt x="175682" y="566057"/>
                </a:cubicBezTo>
                <a:lnTo>
                  <a:pt x="143025" y="576943"/>
                </a:lnTo>
                <a:lnTo>
                  <a:pt x="110368" y="587829"/>
                </a:lnTo>
                <a:cubicBezTo>
                  <a:pt x="103111" y="595086"/>
                  <a:pt x="97397" y="604320"/>
                  <a:pt x="88596" y="609600"/>
                </a:cubicBezTo>
                <a:cubicBezTo>
                  <a:pt x="78757" y="615504"/>
                  <a:pt x="59568" y="609600"/>
                  <a:pt x="55939" y="620486"/>
                </a:cubicBezTo>
                <a:cubicBezTo>
                  <a:pt x="47157" y="646833"/>
                  <a:pt x="65769" y="682990"/>
                  <a:pt x="88596" y="696686"/>
                </a:cubicBezTo>
                <a:cubicBezTo>
                  <a:pt x="98436" y="702590"/>
                  <a:pt x="110368" y="703943"/>
                  <a:pt x="121254" y="707571"/>
                </a:cubicBezTo>
                <a:cubicBezTo>
                  <a:pt x="176412" y="762732"/>
                  <a:pt x="105032" y="697839"/>
                  <a:pt x="175682" y="740229"/>
                </a:cubicBezTo>
                <a:cubicBezTo>
                  <a:pt x="184483" y="745509"/>
                  <a:pt x="188653" y="756720"/>
                  <a:pt x="197454" y="762000"/>
                </a:cubicBezTo>
                <a:cubicBezTo>
                  <a:pt x="215807" y="773012"/>
                  <a:pt x="270225" y="779867"/>
                  <a:pt x="284539" y="783771"/>
                </a:cubicBezTo>
                <a:cubicBezTo>
                  <a:pt x="306680" y="789809"/>
                  <a:pt x="328082" y="798286"/>
                  <a:pt x="349854" y="805543"/>
                </a:cubicBezTo>
                <a:lnTo>
                  <a:pt x="382511" y="816429"/>
                </a:lnTo>
                <a:cubicBezTo>
                  <a:pt x="407911" y="812800"/>
                  <a:pt x="435762" y="817018"/>
                  <a:pt x="458711" y="805543"/>
                </a:cubicBezTo>
                <a:cubicBezTo>
                  <a:pt x="475785" y="797006"/>
                  <a:pt x="470663" y="748766"/>
                  <a:pt x="458711" y="740229"/>
                </a:cubicBezTo>
                <a:cubicBezTo>
                  <a:pt x="440036" y="726890"/>
                  <a:pt x="412491" y="731187"/>
                  <a:pt x="393396" y="718457"/>
                </a:cubicBezTo>
                <a:lnTo>
                  <a:pt x="360739" y="696686"/>
                </a:lnTo>
                <a:cubicBezTo>
                  <a:pt x="353482" y="685800"/>
                  <a:pt x="350062" y="670963"/>
                  <a:pt x="338968" y="664029"/>
                </a:cubicBezTo>
                <a:cubicBezTo>
                  <a:pt x="315284" y="649226"/>
                  <a:pt x="259525" y="640195"/>
                  <a:pt x="230111" y="631371"/>
                </a:cubicBezTo>
                <a:cubicBezTo>
                  <a:pt x="230049" y="631352"/>
                  <a:pt x="148498" y="604167"/>
                  <a:pt x="132139" y="598714"/>
                </a:cubicBezTo>
                <a:cubicBezTo>
                  <a:pt x="132134" y="598712"/>
                  <a:pt x="66829" y="576946"/>
                  <a:pt x="66825" y="576943"/>
                </a:cubicBezTo>
                <a:lnTo>
                  <a:pt x="34168" y="555171"/>
                </a:lnTo>
                <a:cubicBezTo>
                  <a:pt x="14382" y="495814"/>
                  <a:pt x="0" y="486626"/>
                  <a:pt x="23282" y="424543"/>
                </a:cubicBezTo>
                <a:cubicBezTo>
                  <a:pt x="26886" y="414933"/>
                  <a:pt x="35874" y="407361"/>
                  <a:pt x="45054" y="402771"/>
                </a:cubicBezTo>
                <a:cubicBezTo>
                  <a:pt x="65580" y="392508"/>
                  <a:pt x="91273" y="393730"/>
                  <a:pt x="110368" y="381000"/>
                </a:cubicBezTo>
                <a:cubicBezTo>
                  <a:pt x="121254" y="373743"/>
                  <a:pt x="132809" y="367402"/>
                  <a:pt x="143025" y="359229"/>
                </a:cubicBezTo>
                <a:cubicBezTo>
                  <a:pt x="151039" y="352818"/>
                  <a:pt x="155616" y="342047"/>
                  <a:pt x="164796" y="337457"/>
                </a:cubicBezTo>
                <a:cubicBezTo>
                  <a:pt x="185322" y="327194"/>
                  <a:pt x="208339" y="322943"/>
                  <a:pt x="230111" y="315686"/>
                </a:cubicBezTo>
                <a:lnTo>
                  <a:pt x="262768" y="304800"/>
                </a:lnTo>
                <a:lnTo>
                  <a:pt x="295425" y="293914"/>
                </a:lnTo>
                <a:cubicBezTo>
                  <a:pt x="335339" y="297543"/>
                  <a:pt x="375399" y="299829"/>
                  <a:pt x="415168" y="304800"/>
                </a:cubicBezTo>
                <a:cubicBezTo>
                  <a:pt x="433527" y="307095"/>
                  <a:pt x="451256" y="313241"/>
                  <a:pt x="469596" y="315686"/>
                </a:cubicBezTo>
                <a:cubicBezTo>
                  <a:pt x="505743" y="320506"/>
                  <a:pt x="542168" y="322943"/>
                  <a:pt x="578454" y="326571"/>
                </a:cubicBezTo>
                <a:cubicBezTo>
                  <a:pt x="589340" y="330200"/>
                  <a:pt x="602997" y="329343"/>
                  <a:pt x="611111" y="337457"/>
                </a:cubicBezTo>
                <a:cubicBezTo>
                  <a:pt x="619225" y="345571"/>
                  <a:pt x="616093" y="360275"/>
                  <a:pt x="621996" y="370114"/>
                </a:cubicBezTo>
                <a:cubicBezTo>
                  <a:pt x="627276" y="378915"/>
                  <a:pt x="636511" y="384629"/>
                  <a:pt x="643768" y="391886"/>
                </a:cubicBezTo>
                <a:lnTo>
                  <a:pt x="665539" y="457200"/>
                </a:lnTo>
                <a:lnTo>
                  <a:pt x="676425" y="489857"/>
                </a:lnTo>
                <a:cubicBezTo>
                  <a:pt x="671492" y="509589"/>
                  <a:pt x="652601" y="589881"/>
                  <a:pt x="643768" y="598714"/>
                </a:cubicBezTo>
                <a:cubicBezTo>
                  <a:pt x="636511" y="605971"/>
                  <a:pt x="631176" y="615896"/>
                  <a:pt x="621996" y="620486"/>
                </a:cubicBezTo>
                <a:cubicBezTo>
                  <a:pt x="585169" y="638900"/>
                  <a:pt x="542067" y="645180"/>
                  <a:pt x="502254" y="653143"/>
                </a:cubicBezTo>
                <a:cubicBezTo>
                  <a:pt x="405767" y="620980"/>
                  <a:pt x="459748" y="633905"/>
                  <a:pt x="338968" y="620486"/>
                </a:cubicBezTo>
                <a:cubicBezTo>
                  <a:pt x="317197" y="624114"/>
                  <a:pt x="295297" y="627042"/>
                  <a:pt x="273654" y="631371"/>
                </a:cubicBezTo>
                <a:cubicBezTo>
                  <a:pt x="239484" y="638205"/>
                  <a:pt x="228578" y="642768"/>
                  <a:pt x="197454" y="653143"/>
                </a:cubicBezTo>
                <a:cubicBezTo>
                  <a:pt x="144881" y="600570"/>
                  <a:pt x="208845" y="667381"/>
                  <a:pt x="153911" y="598714"/>
                </a:cubicBezTo>
                <a:cubicBezTo>
                  <a:pt x="91866" y="521159"/>
                  <a:pt x="177377" y="644800"/>
                  <a:pt x="110368" y="544286"/>
                </a:cubicBezTo>
                <a:cubicBezTo>
                  <a:pt x="113997" y="526143"/>
                  <a:pt x="112074" y="505921"/>
                  <a:pt x="121254" y="489857"/>
                </a:cubicBezTo>
                <a:cubicBezTo>
                  <a:pt x="129794" y="474912"/>
                  <a:pt x="171025" y="460654"/>
                  <a:pt x="186568" y="457200"/>
                </a:cubicBezTo>
                <a:cubicBezTo>
                  <a:pt x="259549" y="440981"/>
                  <a:pt x="328093" y="440871"/>
                  <a:pt x="404282" y="435429"/>
                </a:cubicBezTo>
                <a:lnTo>
                  <a:pt x="534911" y="391886"/>
                </a:lnTo>
                <a:lnTo>
                  <a:pt x="567568" y="381000"/>
                </a:lnTo>
                <a:lnTo>
                  <a:pt x="600225" y="370114"/>
                </a:lnTo>
                <a:cubicBezTo>
                  <a:pt x="607482" y="359228"/>
                  <a:pt x="616145" y="349159"/>
                  <a:pt x="621996" y="337457"/>
                </a:cubicBezTo>
                <a:cubicBezTo>
                  <a:pt x="637569" y="306311"/>
                  <a:pt x="635406" y="272936"/>
                  <a:pt x="643768" y="239486"/>
                </a:cubicBezTo>
                <a:cubicBezTo>
                  <a:pt x="649334" y="217222"/>
                  <a:pt x="665539" y="174171"/>
                  <a:pt x="665539" y="174171"/>
                </a:cubicBezTo>
                <a:cubicBezTo>
                  <a:pt x="638182" y="92094"/>
                  <a:pt x="675084" y="193258"/>
                  <a:pt x="632882" y="108857"/>
                </a:cubicBezTo>
                <a:cubicBezTo>
                  <a:pt x="627750" y="98594"/>
                  <a:pt x="627128" y="86463"/>
                  <a:pt x="621996" y="76200"/>
                </a:cubicBezTo>
                <a:cubicBezTo>
                  <a:pt x="616145" y="64498"/>
                  <a:pt x="606076" y="55245"/>
                  <a:pt x="600225" y="43543"/>
                </a:cubicBezTo>
                <a:cubicBezTo>
                  <a:pt x="595093" y="33280"/>
                  <a:pt x="597453" y="19000"/>
                  <a:pt x="589339" y="10886"/>
                </a:cubicBezTo>
                <a:cubicBezTo>
                  <a:pt x="581225" y="2772"/>
                  <a:pt x="567568" y="3629"/>
                  <a:pt x="556682" y="0"/>
                </a:cubicBezTo>
                <a:cubicBezTo>
                  <a:pt x="502254" y="18143"/>
                  <a:pt x="527654" y="0"/>
                  <a:pt x="502254" y="76200"/>
                </a:cubicBezTo>
                <a:lnTo>
                  <a:pt x="491368" y="108857"/>
                </a:lnTo>
                <a:cubicBezTo>
                  <a:pt x="509945" y="238890"/>
                  <a:pt x="491427" y="141721"/>
                  <a:pt x="513139" y="217714"/>
                </a:cubicBezTo>
                <a:cubicBezTo>
                  <a:pt x="517790" y="233991"/>
                  <a:pt x="526211" y="276513"/>
                  <a:pt x="534911" y="293914"/>
                </a:cubicBezTo>
                <a:cubicBezTo>
                  <a:pt x="557249" y="338589"/>
                  <a:pt x="551453" y="314591"/>
                  <a:pt x="578454" y="348343"/>
                </a:cubicBezTo>
                <a:cubicBezTo>
                  <a:pt x="586627" y="358559"/>
                  <a:pt x="590974" y="371749"/>
                  <a:pt x="600225" y="381000"/>
                </a:cubicBezTo>
                <a:cubicBezTo>
                  <a:pt x="609476" y="390251"/>
                  <a:pt x="622236" y="395167"/>
                  <a:pt x="632882" y="402771"/>
                </a:cubicBezTo>
                <a:cubicBezTo>
                  <a:pt x="647646" y="413316"/>
                  <a:pt x="661661" y="424884"/>
                  <a:pt x="676425" y="435429"/>
                </a:cubicBezTo>
                <a:cubicBezTo>
                  <a:pt x="687071" y="443033"/>
                  <a:pt x="698866" y="449027"/>
                  <a:pt x="709082" y="457200"/>
                </a:cubicBezTo>
                <a:cubicBezTo>
                  <a:pt x="717096" y="463611"/>
                  <a:pt x="723597" y="471714"/>
                  <a:pt x="730854" y="478971"/>
                </a:cubicBezTo>
                <a:cubicBezTo>
                  <a:pt x="734482" y="489857"/>
                  <a:pt x="734854" y="502449"/>
                  <a:pt x="741739" y="511629"/>
                </a:cubicBezTo>
                <a:cubicBezTo>
                  <a:pt x="757134" y="532155"/>
                  <a:pt x="778025" y="547914"/>
                  <a:pt x="796168" y="566057"/>
                </a:cubicBezTo>
                <a:cubicBezTo>
                  <a:pt x="803425" y="573314"/>
                  <a:pt x="808202" y="584584"/>
                  <a:pt x="817939" y="587829"/>
                </a:cubicBezTo>
                <a:cubicBezTo>
                  <a:pt x="874937" y="606827"/>
                  <a:pt x="839237" y="597091"/>
                  <a:pt x="926796" y="609600"/>
                </a:cubicBezTo>
                <a:cubicBezTo>
                  <a:pt x="1002997" y="634999"/>
                  <a:pt x="970339" y="638628"/>
                  <a:pt x="1024768" y="620486"/>
                </a:cubicBezTo>
                <a:cubicBezTo>
                  <a:pt x="1051552" y="593702"/>
                  <a:pt x="1073503" y="577444"/>
                  <a:pt x="1090082" y="544286"/>
                </a:cubicBezTo>
                <a:cubicBezTo>
                  <a:pt x="1095214" y="534023"/>
                  <a:pt x="1091631" y="518298"/>
                  <a:pt x="1100968" y="511629"/>
                </a:cubicBezTo>
                <a:cubicBezTo>
                  <a:pt x="1119642" y="498290"/>
                  <a:pt x="1144511" y="497114"/>
                  <a:pt x="1166282" y="489857"/>
                </a:cubicBezTo>
                <a:lnTo>
                  <a:pt x="1198939" y="478971"/>
                </a:lnTo>
                <a:cubicBezTo>
                  <a:pt x="1191682" y="468085"/>
                  <a:pt x="1187384" y="454487"/>
                  <a:pt x="1177168" y="446314"/>
                </a:cubicBezTo>
                <a:cubicBezTo>
                  <a:pt x="1168208" y="439146"/>
                  <a:pt x="1154774" y="440561"/>
                  <a:pt x="1144511" y="435429"/>
                </a:cubicBezTo>
                <a:cubicBezTo>
                  <a:pt x="1132809" y="429578"/>
                  <a:pt x="1123879" y="418811"/>
                  <a:pt x="1111854" y="413657"/>
                </a:cubicBezTo>
                <a:cubicBezTo>
                  <a:pt x="1073018" y="397013"/>
                  <a:pt x="966440" y="393511"/>
                  <a:pt x="948568" y="391886"/>
                </a:cubicBezTo>
                <a:cubicBezTo>
                  <a:pt x="908654" y="395514"/>
                  <a:pt x="866847" y="390097"/>
                  <a:pt x="828825" y="402771"/>
                </a:cubicBezTo>
                <a:cubicBezTo>
                  <a:pt x="809352" y="409262"/>
                  <a:pt x="785282" y="446314"/>
                  <a:pt x="785282" y="446314"/>
                </a:cubicBezTo>
                <a:cubicBezTo>
                  <a:pt x="778025" y="468086"/>
                  <a:pt x="779739" y="495402"/>
                  <a:pt x="763511" y="511629"/>
                </a:cubicBezTo>
                <a:cubicBezTo>
                  <a:pt x="689383" y="585753"/>
                  <a:pt x="805225" y="472763"/>
                  <a:pt x="709082" y="555171"/>
                </a:cubicBezTo>
                <a:cubicBezTo>
                  <a:pt x="680033" y="580070"/>
                  <a:pt x="667483" y="605108"/>
                  <a:pt x="632882" y="620486"/>
                </a:cubicBezTo>
                <a:cubicBezTo>
                  <a:pt x="611911" y="629807"/>
                  <a:pt x="589339" y="635000"/>
                  <a:pt x="567568" y="642257"/>
                </a:cubicBezTo>
                <a:cubicBezTo>
                  <a:pt x="556682" y="645886"/>
                  <a:pt x="546297" y="651720"/>
                  <a:pt x="534911" y="653143"/>
                </a:cubicBezTo>
                <a:lnTo>
                  <a:pt x="447825" y="664029"/>
                </a:lnTo>
                <a:cubicBezTo>
                  <a:pt x="422425" y="660400"/>
                  <a:pt x="396626" y="658913"/>
                  <a:pt x="371625" y="653143"/>
                </a:cubicBezTo>
                <a:cubicBezTo>
                  <a:pt x="224932" y="619290"/>
                  <a:pt x="364723" y="648629"/>
                  <a:pt x="273654" y="609600"/>
                </a:cubicBezTo>
                <a:cubicBezTo>
                  <a:pt x="259903" y="603707"/>
                  <a:pt x="244441" y="603013"/>
                  <a:pt x="230111" y="598714"/>
                </a:cubicBezTo>
                <a:cubicBezTo>
                  <a:pt x="208130" y="592120"/>
                  <a:pt x="186568" y="584200"/>
                  <a:pt x="164796" y="576943"/>
                </a:cubicBezTo>
                <a:lnTo>
                  <a:pt x="132139" y="566057"/>
                </a:lnTo>
                <a:cubicBezTo>
                  <a:pt x="124882" y="555171"/>
                  <a:pt x="111813" y="546403"/>
                  <a:pt x="110368" y="533400"/>
                </a:cubicBezTo>
                <a:cubicBezTo>
                  <a:pt x="107320" y="505968"/>
                  <a:pt x="112911" y="461371"/>
                  <a:pt x="143025" y="446314"/>
                </a:cubicBezTo>
                <a:cubicBezTo>
                  <a:pt x="163551" y="436051"/>
                  <a:pt x="186568" y="431800"/>
                  <a:pt x="208339" y="424543"/>
                </a:cubicBezTo>
                <a:lnTo>
                  <a:pt x="240996" y="413657"/>
                </a:lnTo>
                <a:cubicBezTo>
                  <a:pt x="288168" y="417286"/>
                  <a:pt x="336797" y="412353"/>
                  <a:pt x="382511" y="424543"/>
                </a:cubicBezTo>
                <a:cubicBezTo>
                  <a:pt x="402172" y="429786"/>
                  <a:pt x="407578" y="477206"/>
                  <a:pt x="415168" y="489857"/>
                </a:cubicBezTo>
                <a:cubicBezTo>
                  <a:pt x="420448" y="498658"/>
                  <a:pt x="429682" y="504372"/>
                  <a:pt x="436939" y="511629"/>
                </a:cubicBezTo>
                <a:cubicBezTo>
                  <a:pt x="440568" y="522515"/>
                  <a:pt x="439711" y="536172"/>
                  <a:pt x="447825" y="544286"/>
                </a:cubicBezTo>
                <a:cubicBezTo>
                  <a:pt x="455939" y="552400"/>
                  <a:pt x="470219" y="550039"/>
                  <a:pt x="480482" y="555171"/>
                </a:cubicBezTo>
                <a:cubicBezTo>
                  <a:pt x="492184" y="561022"/>
                  <a:pt x="501184" y="571629"/>
                  <a:pt x="513139" y="576943"/>
                </a:cubicBezTo>
                <a:cubicBezTo>
                  <a:pt x="534110" y="586264"/>
                  <a:pt x="556682" y="591457"/>
                  <a:pt x="578454" y="598714"/>
                </a:cubicBezTo>
                <a:lnTo>
                  <a:pt x="611111" y="609600"/>
                </a:lnTo>
                <a:lnTo>
                  <a:pt x="643768" y="620486"/>
                </a:lnTo>
                <a:cubicBezTo>
                  <a:pt x="730021" y="591734"/>
                  <a:pt x="686445" y="602487"/>
                  <a:pt x="774396" y="587829"/>
                </a:cubicBezTo>
                <a:cubicBezTo>
                  <a:pt x="792539" y="591457"/>
                  <a:pt x="810975" y="593846"/>
                  <a:pt x="828825" y="598714"/>
                </a:cubicBezTo>
                <a:cubicBezTo>
                  <a:pt x="850965" y="604752"/>
                  <a:pt x="871875" y="614920"/>
                  <a:pt x="894139" y="620486"/>
                </a:cubicBezTo>
                <a:lnTo>
                  <a:pt x="937682" y="631371"/>
                </a:lnTo>
                <a:cubicBezTo>
                  <a:pt x="973968" y="627743"/>
                  <a:pt x="1010496" y="626031"/>
                  <a:pt x="1046539" y="620486"/>
                </a:cubicBezTo>
                <a:cubicBezTo>
                  <a:pt x="1057880" y="618741"/>
                  <a:pt x="1067907" y="611653"/>
                  <a:pt x="1079196" y="609600"/>
                </a:cubicBezTo>
                <a:cubicBezTo>
                  <a:pt x="1107979" y="604367"/>
                  <a:pt x="1137253" y="602343"/>
                  <a:pt x="1166282" y="598714"/>
                </a:cubicBezTo>
                <a:cubicBezTo>
                  <a:pt x="1258786" y="567881"/>
                  <a:pt x="1146003" y="610882"/>
                  <a:pt x="1220711" y="566057"/>
                </a:cubicBezTo>
                <a:cubicBezTo>
                  <a:pt x="1230550" y="560153"/>
                  <a:pt x="1243337" y="560744"/>
                  <a:pt x="1253368" y="555171"/>
                </a:cubicBezTo>
                <a:cubicBezTo>
                  <a:pt x="1308760" y="524398"/>
                  <a:pt x="1307422" y="522889"/>
                  <a:pt x="1340454" y="489857"/>
                </a:cubicBezTo>
                <a:cubicBezTo>
                  <a:pt x="1329030" y="455586"/>
                  <a:pt x="1321318" y="451930"/>
                  <a:pt x="1340454" y="413657"/>
                </a:cubicBezTo>
                <a:cubicBezTo>
                  <a:pt x="1352156" y="390254"/>
                  <a:pt x="1383996" y="348343"/>
                  <a:pt x="1383996" y="348343"/>
                </a:cubicBezTo>
                <a:cubicBezTo>
                  <a:pt x="1399421" y="286646"/>
                  <a:pt x="1399887" y="308055"/>
                  <a:pt x="1383996" y="228600"/>
                </a:cubicBezTo>
                <a:cubicBezTo>
                  <a:pt x="1379326" y="205247"/>
                  <a:pt x="1372763" y="187025"/>
                  <a:pt x="1351339" y="174171"/>
                </a:cubicBezTo>
                <a:cubicBezTo>
                  <a:pt x="1341500" y="168268"/>
                  <a:pt x="1329568" y="166914"/>
                  <a:pt x="1318682" y="163286"/>
                </a:cubicBezTo>
                <a:cubicBezTo>
                  <a:pt x="1311425" y="156029"/>
                  <a:pt x="1306091" y="146104"/>
                  <a:pt x="1296911" y="141514"/>
                </a:cubicBezTo>
                <a:cubicBezTo>
                  <a:pt x="1276385" y="131251"/>
                  <a:pt x="1231596" y="119743"/>
                  <a:pt x="1231596" y="119743"/>
                </a:cubicBezTo>
                <a:cubicBezTo>
                  <a:pt x="1224339" y="112486"/>
                  <a:pt x="1220037" y="98992"/>
                  <a:pt x="1209825" y="97971"/>
                </a:cubicBezTo>
                <a:cubicBezTo>
                  <a:pt x="1162482" y="93237"/>
                  <a:pt x="1130438" y="106291"/>
                  <a:pt x="1090082" y="119743"/>
                </a:cubicBezTo>
                <a:cubicBezTo>
                  <a:pt x="1082825" y="130629"/>
                  <a:pt x="1078527" y="144227"/>
                  <a:pt x="1068311" y="152400"/>
                </a:cubicBezTo>
                <a:cubicBezTo>
                  <a:pt x="1059351" y="159568"/>
                  <a:pt x="1043768" y="155172"/>
                  <a:pt x="1035654" y="163286"/>
                </a:cubicBezTo>
                <a:cubicBezTo>
                  <a:pt x="1027540" y="171400"/>
                  <a:pt x="1030672" y="186104"/>
                  <a:pt x="1024768" y="195943"/>
                </a:cubicBezTo>
                <a:cubicBezTo>
                  <a:pt x="1019487" y="204744"/>
                  <a:pt x="1010253" y="210457"/>
                  <a:pt x="1002996" y="217714"/>
                </a:cubicBezTo>
                <a:cubicBezTo>
                  <a:pt x="999368" y="235857"/>
                  <a:pt x="995153" y="253892"/>
                  <a:pt x="992111" y="272143"/>
                </a:cubicBezTo>
                <a:cubicBezTo>
                  <a:pt x="987893" y="297452"/>
                  <a:pt x="986994" y="323342"/>
                  <a:pt x="981225" y="348343"/>
                </a:cubicBezTo>
                <a:cubicBezTo>
                  <a:pt x="976065" y="370704"/>
                  <a:pt x="975681" y="397430"/>
                  <a:pt x="959454" y="413657"/>
                </a:cubicBezTo>
                <a:cubicBezTo>
                  <a:pt x="941311" y="431800"/>
                  <a:pt x="919257" y="446737"/>
                  <a:pt x="905025" y="468086"/>
                </a:cubicBezTo>
                <a:cubicBezTo>
                  <a:pt x="897768" y="478972"/>
                  <a:pt x="893470" y="492570"/>
                  <a:pt x="883254" y="500743"/>
                </a:cubicBezTo>
                <a:cubicBezTo>
                  <a:pt x="874294" y="507911"/>
                  <a:pt x="860627" y="506056"/>
                  <a:pt x="850596" y="511629"/>
                </a:cubicBezTo>
                <a:cubicBezTo>
                  <a:pt x="827723" y="524336"/>
                  <a:pt x="807053" y="540657"/>
                  <a:pt x="785282" y="555171"/>
                </a:cubicBezTo>
                <a:lnTo>
                  <a:pt x="785282" y="555171"/>
                </a:lnTo>
                <a:lnTo>
                  <a:pt x="741739" y="598714"/>
                </a:lnTo>
                <a:cubicBezTo>
                  <a:pt x="745368" y="609600"/>
                  <a:pt x="744511" y="623257"/>
                  <a:pt x="752625" y="631371"/>
                </a:cubicBezTo>
                <a:cubicBezTo>
                  <a:pt x="757831" y="636577"/>
                  <a:pt x="828448" y="653049"/>
                  <a:pt x="828825" y="653143"/>
                </a:cubicBezTo>
                <a:cubicBezTo>
                  <a:pt x="908654" y="649514"/>
                  <a:pt x="988855" y="650770"/>
                  <a:pt x="1068311" y="642257"/>
                </a:cubicBezTo>
                <a:cubicBezTo>
                  <a:pt x="1091129" y="639812"/>
                  <a:pt x="1133625" y="620486"/>
                  <a:pt x="1133625" y="620486"/>
                </a:cubicBezTo>
                <a:cubicBezTo>
                  <a:pt x="1173539" y="624114"/>
                  <a:pt x="1213599" y="626400"/>
                  <a:pt x="1253368" y="631371"/>
                </a:cubicBezTo>
                <a:cubicBezTo>
                  <a:pt x="1271727" y="633666"/>
                  <a:pt x="1289294" y="642257"/>
                  <a:pt x="1307796" y="642257"/>
                </a:cubicBezTo>
                <a:cubicBezTo>
                  <a:pt x="1329868" y="642257"/>
                  <a:pt x="1351339" y="635000"/>
                  <a:pt x="1373111" y="631371"/>
                </a:cubicBezTo>
                <a:cubicBezTo>
                  <a:pt x="1383001" y="616536"/>
                  <a:pt x="1399417" y="587285"/>
                  <a:pt x="1416654" y="576943"/>
                </a:cubicBezTo>
                <a:cubicBezTo>
                  <a:pt x="1426493" y="571039"/>
                  <a:pt x="1438425" y="569686"/>
                  <a:pt x="1449311" y="566057"/>
                </a:cubicBezTo>
                <a:cubicBezTo>
                  <a:pt x="1478264" y="522627"/>
                  <a:pt x="1471958" y="510809"/>
                  <a:pt x="1547282" y="544286"/>
                </a:cubicBezTo>
                <a:cubicBezTo>
                  <a:pt x="1559237" y="549600"/>
                  <a:pt x="1559803" y="567692"/>
                  <a:pt x="1569054" y="576943"/>
                </a:cubicBezTo>
                <a:cubicBezTo>
                  <a:pt x="1578305" y="586194"/>
                  <a:pt x="1591778" y="590200"/>
                  <a:pt x="1601711" y="598714"/>
                </a:cubicBezTo>
                <a:cubicBezTo>
                  <a:pt x="1668408" y="655883"/>
                  <a:pt x="1625007" y="622390"/>
                  <a:pt x="1667025" y="674914"/>
                </a:cubicBezTo>
                <a:cubicBezTo>
                  <a:pt x="1673436" y="682928"/>
                  <a:pt x="1679616" y="692096"/>
                  <a:pt x="1688796" y="696686"/>
                </a:cubicBezTo>
                <a:cubicBezTo>
                  <a:pt x="1709322" y="706949"/>
                  <a:pt x="1754111" y="718457"/>
                  <a:pt x="1754111" y="718457"/>
                </a:cubicBezTo>
                <a:cubicBezTo>
                  <a:pt x="1775882" y="711200"/>
                  <a:pt x="1803198" y="712913"/>
                  <a:pt x="1819425" y="696686"/>
                </a:cubicBezTo>
                <a:cubicBezTo>
                  <a:pt x="1879765" y="636346"/>
                  <a:pt x="1838523" y="662653"/>
                  <a:pt x="1906511" y="642257"/>
                </a:cubicBezTo>
                <a:cubicBezTo>
                  <a:pt x="1928492" y="635663"/>
                  <a:pt x="1950054" y="627743"/>
                  <a:pt x="1971825" y="620486"/>
                </a:cubicBezTo>
                <a:lnTo>
                  <a:pt x="2004482" y="609600"/>
                </a:lnTo>
                <a:cubicBezTo>
                  <a:pt x="2056139" y="557943"/>
                  <a:pt x="2028552" y="572548"/>
                  <a:pt x="2080682" y="555171"/>
                </a:cubicBezTo>
                <a:cubicBezTo>
                  <a:pt x="2087939" y="547914"/>
                  <a:pt x="2094440" y="539811"/>
                  <a:pt x="2102454" y="533400"/>
                </a:cubicBezTo>
                <a:cubicBezTo>
                  <a:pt x="2112670" y="525227"/>
                  <a:pt x="2126938" y="521845"/>
                  <a:pt x="2135111" y="511629"/>
                </a:cubicBezTo>
                <a:cubicBezTo>
                  <a:pt x="2142279" y="502669"/>
                  <a:pt x="2142368" y="489857"/>
                  <a:pt x="2145996" y="478971"/>
                </a:cubicBezTo>
                <a:cubicBezTo>
                  <a:pt x="2145053" y="475198"/>
                  <a:pt x="2130082" y="410580"/>
                  <a:pt x="2124225" y="402771"/>
                </a:cubicBezTo>
                <a:cubicBezTo>
                  <a:pt x="2082531" y="347179"/>
                  <a:pt x="2084813" y="353349"/>
                  <a:pt x="2037139" y="337457"/>
                </a:cubicBezTo>
                <a:cubicBezTo>
                  <a:pt x="2029882" y="326571"/>
                  <a:pt x="2025584" y="312973"/>
                  <a:pt x="2015368" y="304800"/>
                </a:cubicBezTo>
                <a:cubicBezTo>
                  <a:pt x="2006408" y="297632"/>
                  <a:pt x="1992550" y="299818"/>
                  <a:pt x="1982711" y="293914"/>
                </a:cubicBezTo>
                <a:cubicBezTo>
                  <a:pt x="1973910" y="288634"/>
                  <a:pt x="1968196" y="279400"/>
                  <a:pt x="1960939" y="272143"/>
                </a:cubicBezTo>
                <a:cubicBezTo>
                  <a:pt x="1950053" y="275772"/>
                  <a:pt x="1937829" y="276664"/>
                  <a:pt x="1928282" y="283029"/>
                </a:cubicBezTo>
                <a:cubicBezTo>
                  <a:pt x="1886381" y="310963"/>
                  <a:pt x="1890083" y="332312"/>
                  <a:pt x="1873854" y="381000"/>
                </a:cubicBezTo>
                <a:lnTo>
                  <a:pt x="1862968" y="413657"/>
                </a:lnTo>
                <a:cubicBezTo>
                  <a:pt x="1866597" y="442686"/>
                  <a:pt x="1875938" y="471563"/>
                  <a:pt x="1873854" y="500743"/>
                </a:cubicBezTo>
                <a:cubicBezTo>
                  <a:pt x="1872219" y="523634"/>
                  <a:pt x="1859339" y="544286"/>
                  <a:pt x="1852082" y="566057"/>
                </a:cubicBezTo>
                <a:lnTo>
                  <a:pt x="1841196" y="598714"/>
                </a:lnTo>
                <a:cubicBezTo>
                  <a:pt x="1837568" y="609600"/>
                  <a:pt x="1838425" y="623257"/>
                  <a:pt x="1830311" y="631371"/>
                </a:cubicBezTo>
                <a:cubicBezTo>
                  <a:pt x="1799288" y="662394"/>
                  <a:pt x="1814232" y="644603"/>
                  <a:pt x="1786768" y="685800"/>
                </a:cubicBezTo>
                <a:cubicBezTo>
                  <a:pt x="1783139" y="711200"/>
                  <a:pt x="1786303" y="738554"/>
                  <a:pt x="1775882" y="762000"/>
                </a:cubicBezTo>
                <a:cubicBezTo>
                  <a:pt x="1770569" y="773955"/>
                  <a:pt x="1755180" y="778458"/>
                  <a:pt x="1743225" y="783771"/>
                </a:cubicBezTo>
                <a:cubicBezTo>
                  <a:pt x="1722254" y="793092"/>
                  <a:pt x="1677911" y="805543"/>
                  <a:pt x="1677911" y="805543"/>
                </a:cubicBezTo>
                <a:cubicBezTo>
                  <a:pt x="1633746" y="849706"/>
                  <a:pt x="1671187" y="821177"/>
                  <a:pt x="1569054" y="838200"/>
                </a:cubicBezTo>
                <a:cubicBezTo>
                  <a:pt x="1554297" y="840660"/>
                  <a:pt x="1540269" y="846626"/>
                  <a:pt x="1525511" y="849086"/>
                </a:cubicBezTo>
                <a:cubicBezTo>
                  <a:pt x="1496654" y="853895"/>
                  <a:pt x="1467339" y="855523"/>
                  <a:pt x="1438425" y="859971"/>
                </a:cubicBezTo>
                <a:cubicBezTo>
                  <a:pt x="1389635" y="867477"/>
                  <a:pt x="1391074" y="868498"/>
                  <a:pt x="1351339" y="881743"/>
                </a:cubicBezTo>
                <a:cubicBezTo>
                  <a:pt x="1302454" y="930628"/>
                  <a:pt x="1323551" y="899795"/>
                  <a:pt x="1296911" y="979714"/>
                </a:cubicBezTo>
                <a:lnTo>
                  <a:pt x="1286025" y="1012371"/>
                </a:lnTo>
                <a:cubicBezTo>
                  <a:pt x="1314822" y="1127555"/>
                  <a:pt x="1275725" y="991917"/>
                  <a:pt x="1318682" y="1088571"/>
                </a:cubicBezTo>
                <a:cubicBezTo>
                  <a:pt x="1328003" y="1109542"/>
                  <a:pt x="1324226" y="1137658"/>
                  <a:pt x="1340454" y="1153886"/>
                </a:cubicBezTo>
                <a:cubicBezTo>
                  <a:pt x="1351340" y="1164772"/>
                  <a:pt x="1363256" y="1174716"/>
                  <a:pt x="1373111" y="1186543"/>
                </a:cubicBezTo>
                <a:cubicBezTo>
                  <a:pt x="1432094" y="1257323"/>
                  <a:pt x="1363690" y="1181726"/>
                  <a:pt x="1405768" y="1251857"/>
                </a:cubicBezTo>
                <a:cubicBezTo>
                  <a:pt x="1411048" y="1260658"/>
                  <a:pt x="1421381" y="1265418"/>
                  <a:pt x="1427539" y="1273629"/>
                </a:cubicBezTo>
                <a:cubicBezTo>
                  <a:pt x="1443238" y="1294562"/>
                  <a:pt x="1452579" y="1320441"/>
                  <a:pt x="1471082" y="1338943"/>
                </a:cubicBezTo>
                <a:cubicBezTo>
                  <a:pt x="1478339" y="1346200"/>
                  <a:pt x="1483674" y="1356124"/>
                  <a:pt x="1492854" y="1360714"/>
                </a:cubicBezTo>
                <a:cubicBezTo>
                  <a:pt x="1513380" y="1370977"/>
                  <a:pt x="1539073" y="1369756"/>
                  <a:pt x="1558168" y="1382486"/>
                </a:cubicBezTo>
                <a:cubicBezTo>
                  <a:pt x="1569054" y="1389743"/>
                  <a:pt x="1578800" y="1399103"/>
                  <a:pt x="1590825" y="1404257"/>
                </a:cubicBezTo>
                <a:cubicBezTo>
                  <a:pt x="1604576" y="1410150"/>
                  <a:pt x="1619983" y="1411033"/>
                  <a:pt x="1634368" y="1415143"/>
                </a:cubicBezTo>
                <a:cubicBezTo>
                  <a:pt x="1645401" y="1418295"/>
                  <a:pt x="1656139" y="1422400"/>
                  <a:pt x="1667025" y="1426029"/>
                </a:cubicBezTo>
                <a:cubicBezTo>
                  <a:pt x="1743963" y="1410641"/>
                  <a:pt x="1703895" y="1420995"/>
                  <a:pt x="1786768" y="1393371"/>
                </a:cubicBezTo>
                <a:lnTo>
                  <a:pt x="1819425" y="1382486"/>
                </a:lnTo>
                <a:cubicBezTo>
                  <a:pt x="1871082" y="1330829"/>
                  <a:pt x="1856477" y="1358416"/>
                  <a:pt x="1873854" y="1306286"/>
                </a:cubicBezTo>
                <a:cubicBezTo>
                  <a:pt x="1870225" y="1280886"/>
                  <a:pt x="1871082" y="1254427"/>
                  <a:pt x="1862968" y="1230086"/>
                </a:cubicBezTo>
                <a:cubicBezTo>
                  <a:pt x="1859722" y="1220349"/>
                  <a:pt x="1845786" y="1217494"/>
                  <a:pt x="1841196" y="1208314"/>
                </a:cubicBezTo>
                <a:cubicBezTo>
                  <a:pt x="1834505" y="1194932"/>
                  <a:pt x="1834421" y="1179156"/>
                  <a:pt x="1830311" y="1164771"/>
                </a:cubicBezTo>
                <a:cubicBezTo>
                  <a:pt x="1827159" y="1153738"/>
                  <a:pt x="1823054" y="1143000"/>
                  <a:pt x="1819425" y="1132114"/>
                </a:cubicBezTo>
                <a:cubicBezTo>
                  <a:pt x="1815796" y="1103086"/>
                  <a:pt x="1808539" y="1074283"/>
                  <a:pt x="1808539" y="1045029"/>
                </a:cubicBezTo>
                <a:cubicBezTo>
                  <a:pt x="1808539" y="1019371"/>
                  <a:pt x="1808808" y="992187"/>
                  <a:pt x="1819425" y="968829"/>
                </a:cubicBezTo>
                <a:cubicBezTo>
                  <a:pt x="1827919" y="950143"/>
                  <a:pt x="1848454" y="939800"/>
                  <a:pt x="1862968" y="925286"/>
                </a:cubicBezTo>
                <a:cubicBezTo>
                  <a:pt x="1902883" y="885371"/>
                  <a:pt x="1874575" y="904966"/>
                  <a:pt x="1960939" y="892629"/>
                </a:cubicBezTo>
                <a:cubicBezTo>
                  <a:pt x="1971825" y="889000"/>
                  <a:pt x="1986927" y="891080"/>
                  <a:pt x="1993596" y="881743"/>
                </a:cubicBezTo>
                <a:cubicBezTo>
                  <a:pt x="2006935" y="863069"/>
                  <a:pt x="2008111" y="838200"/>
                  <a:pt x="2015368" y="816429"/>
                </a:cubicBezTo>
                <a:cubicBezTo>
                  <a:pt x="2015369" y="816425"/>
                  <a:pt x="2037138" y="751119"/>
                  <a:pt x="2037139" y="751114"/>
                </a:cubicBezTo>
                <a:cubicBezTo>
                  <a:pt x="2040768" y="729343"/>
                  <a:pt x="2037074" y="704964"/>
                  <a:pt x="2048025" y="685800"/>
                </a:cubicBezTo>
                <a:cubicBezTo>
                  <a:pt x="2054901" y="673766"/>
                  <a:pt x="2078449" y="674914"/>
                  <a:pt x="2091568" y="67491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Figura a mano libera 16"/>
          <p:cNvSpPr/>
          <p:nvPr/>
        </p:nvSpPr>
        <p:spPr>
          <a:xfrm>
            <a:off x="1693863" y="280988"/>
            <a:ext cx="2014537" cy="3003550"/>
          </a:xfrm>
          <a:custGeom>
            <a:avLst/>
            <a:gdLst>
              <a:gd name="connsiteX0" fmla="*/ 870857 w 2013857"/>
              <a:gd name="connsiteY0" fmla="*/ 664029 h 3004457"/>
              <a:gd name="connsiteX1" fmla="*/ 903514 w 2013857"/>
              <a:gd name="connsiteY1" fmla="*/ 674915 h 3004457"/>
              <a:gd name="connsiteX2" fmla="*/ 914400 w 2013857"/>
              <a:gd name="connsiteY2" fmla="*/ 707572 h 3004457"/>
              <a:gd name="connsiteX3" fmla="*/ 947057 w 2013857"/>
              <a:gd name="connsiteY3" fmla="*/ 772886 h 3004457"/>
              <a:gd name="connsiteX4" fmla="*/ 936171 w 2013857"/>
              <a:gd name="connsiteY4" fmla="*/ 881743 h 3004457"/>
              <a:gd name="connsiteX5" fmla="*/ 914400 w 2013857"/>
              <a:gd name="connsiteY5" fmla="*/ 947057 h 3004457"/>
              <a:gd name="connsiteX6" fmla="*/ 903514 w 2013857"/>
              <a:gd name="connsiteY6" fmla="*/ 979715 h 3004457"/>
              <a:gd name="connsiteX7" fmla="*/ 947057 w 2013857"/>
              <a:gd name="connsiteY7" fmla="*/ 1023257 h 3004457"/>
              <a:gd name="connsiteX8" fmla="*/ 968829 w 2013857"/>
              <a:gd name="connsiteY8" fmla="*/ 1001486 h 3004457"/>
              <a:gd name="connsiteX9" fmla="*/ 1034143 w 2013857"/>
              <a:gd name="connsiteY9" fmla="*/ 979715 h 3004457"/>
              <a:gd name="connsiteX10" fmla="*/ 1208314 w 2013857"/>
              <a:gd name="connsiteY10" fmla="*/ 990600 h 3004457"/>
              <a:gd name="connsiteX11" fmla="*/ 1371600 w 2013857"/>
              <a:gd name="connsiteY11" fmla="*/ 968829 h 3004457"/>
              <a:gd name="connsiteX12" fmla="*/ 1469571 w 2013857"/>
              <a:gd name="connsiteY12" fmla="*/ 947057 h 3004457"/>
              <a:gd name="connsiteX13" fmla="*/ 1491343 w 2013857"/>
              <a:gd name="connsiteY13" fmla="*/ 925286 h 3004457"/>
              <a:gd name="connsiteX14" fmla="*/ 1524000 w 2013857"/>
              <a:gd name="connsiteY14" fmla="*/ 903515 h 3004457"/>
              <a:gd name="connsiteX15" fmla="*/ 1534886 w 2013857"/>
              <a:gd name="connsiteY15" fmla="*/ 849086 h 3004457"/>
              <a:gd name="connsiteX16" fmla="*/ 1567543 w 2013857"/>
              <a:gd name="connsiteY16" fmla="*/ 783772 h 3004457"/>
              <a:gd name="connsiteX17" fmla="*/ 1589314 w 2013857"/>
              <a:gd name="connsiteY17" fmla="*/ 718457 h 3004457"/>
              <a:gd name="connsiteX18" fmla="*/ 1621971 w 2013857"/>
              <a:gd name="connsiteY18" fmla="*/ 609600 h 3004457"/>
              <a:gd name="connsiteX19" fmla="*/ 1654629 w 2013857"/>
              <a:gd name="connsiteY19" fmla="*/ 598715 h 3004457"/>
              <a:gd name="connsiteX20" fmla="*/ 1752600 w 2013857"/>
              <a:gd name="connsiteY20" fmla="*/ 620486 h 3004457"/>
              <a:gd name="connsiteX21" fmla="*/ 1817914 w 2013857"/>
              <a:gd name="connsiteY21" fmla="*/ 642257 h 3004457"/>
              <a:gd name="connsiteX22" fmla="*/ 1872343 w 2013857"/>
              <a:gd name="connsiteY22" fmla="*/ 685800 h 3004457"/>
              <a:gd name="connsiteX23" fmla="*/ 1905000 w 2013857"/>
              <a:gd name="connsiteY23" fmla="*/ 696686 h 3004457"/>
              <a:gd name="connsiteX24" fmla="*/ 1915886 w 2013857"/>
              <a:gd name="connsiteY24" fmla="*/ 729343 h 3004457"/>
              <a:gd name="connsiteX25" fmla="*/ 1959429 w 2013857"/>
              <a:gd name="connsiteY25" fmla="*/ 772886 h 3004457"/>
              <a:gd name="connsiteX26" fmla="*/ 1970314 w 2013857"/>
              <a:gd name="connsiteY26" fmla="*/ 805543 h 3004457"/>
              <a:gd name="connsiteX27" fmla="*/ 1992086 w 2013857"/>
              <a:gd name="connsiteY27" fmla="*/ 827315 h 3004457"/>
              <a:gd name="connsiteX28" fmla="*/ 2002971 w 2013857"/>
              <a:gd name="connsiteY28" fmla="*/ 947057 h 3004457"/>
              <a:gd name="connsiteX29" fmla="*/ 1970314 w 2013857"/>
              <a:gd name="connsiteY29" fmla="*/ 957943 h 3004457"/>
              <a:gd name="connsiteX30" fmla="*/ 1905000 w 2013857"/>
              <a:gd name="connsiteY30" fmla="*/ 925286 h 3004457"/>
              <a:gd name="connsiteX31" fmla="*/ 1883229 w 2013857"/>
              <a:gd name="connsiteY31" fmla="*/ 892629 h 3004457"/>
              <a:gd name="connsiteX32" fmla="*/ 1796143 w 2013857"/>
              <a:gd name="connsiteY32" fmla="*/ 914400 h 3004457"/>
              <a:gd name="connsiteX33" fmla="*/ 1774371 w 2013857"/>
              <a:gd name="connsiteY33" fmla="*/ 936172 h 3004457"/>
              <a:gd name="connsiteX34" fmla="*/ 1698171 w 2013857"/>
              <a:gd name="connsiteY34" fmla="*/ 1001486 h 3004457"/>
              <a:gd name="connsiteX35" fmla="*/ 1676400 w 2013857"/>
              <a:gd name="connsiteY35" fmla="*/ 1034143 h 3004457"/>
              <a:gd name="connsiteX36" fmla="*/ 1632857 w 2013857"/>
              <a:gd name="connsiteY36" fmla="*/ 1045029 h 3004457"/>
              <a:gd name="connsiteX37" fmla="*/ 1567543 w 2013857"/>
              <a:gd name="connsiteY37" fmla="*/ 1066800 h 3004457"/>
              <a:gd name="connsiteX38" fmla="*/ 1545771 w 2013857"/>
              <a:gd name="connsiteY38" fmla="*/ 1088572 h 3004457"/>
              <a:gd name="connsiteX39" fmla="*/ 1480457 w 2013857"/>
              <a:gd name="connsiteY39" fmla="*/ 1110343 h 3004457"/>
              <a:gd name="connsiteX40" fmla="*/ 1371600 w 2013857"/>
              <a:gd name="connsiteY40" fmla="*/ 1175657 h 3004457"/>
              <a:gd name="connsiteX41" fmla="*/ 1338943 w 2013857"/>
              <a:gd name="connsiteY41" fmla="*/ 1186543 h 3004457"/>
              <a:gd name="connsiteX42" fmla="*/ 1317171 w 2013857"/>
              <a:gd name="connsiteY42" fmla="*/ 1208315 h 3004457"/>
              <a:gd name="connsiteX43" fmla="*/ 1251857 w 2013857"/>
              <a:gd name="connsiteY43" fmla="*/ 1230086 h 3004457"/>
              <a:gd name="connsiteX44" fmla="*/ 1230086 w 2013857"/>
              <a:gd name="connsiteY44" fmla="*/ 1262743 h 3004457"/>
              <a:gd name="connsiteX45" fmla="*/ 1186543 w 2013857"/>
              <a:gd name="connsiteY45" fmla="*/ 1317172 h 3004457"/>
              <a:gd name="connsiteX46" fmla="*/ 1175657 w 2013857"/>
              <a:gd name="connsiteY46" fmla="*/ 1349829 h 3004457"/>
              <a:gd name="connsiteX47" fmla="*/ 1219200 w 2013857"/>
              <a:gd name="connsiteY47" fmla="*/ 1393372 h 3004457"/>
              <a:gd name="connsiteX48" fmla="*/ 1273629 w 2013857"/>
              <a:gd name="connsiteY48" fmla="*/ 1436915 h 3004457"/>
              <a:gd name="connsiteX49" fmla="*/ 1317171 w 2013857"/>
              <a:gd name="connsiteY49" fmla="*/ 1534886 h 3004457"/>
              <a:gd name="connsiteX50" fmla="*/ 1349829 w 2013857"/>
              <a:gd name="connsiteY50" fmla="*/ 1545772 h 3004457"/>
              <a:gd name="connsiteX51" fmla="*/ 1415143 w 2013857"/>
              <a:gd name="connsiteY51" fmla="*/ 1589315 h 3004457"/>
              <a:gd name="connsiteX52" fmla="*/ 1426029 w 2013857"/>
              <a:gd name="connsiteY52" fmla="*/ 1621972 h 3004457"/>
              <a:gd name="connsiteX53" fmla="*/ 1393371 w 2013857"/>
              <a:gd name="connsiteY53" fmla="*/ 1730829 h 3004457"/>
              <a:gd name="connsiteX54" fmla="*/ 1371600 w 2013857"/>
              <a:gd name="connsiteY54" fmla="*/ 1807029 h 3004457"/>
              <a:gd name="connsiteX55" fmla="*/ 1338943 w 2013857"/>
              <a:gd name="connsiteY55" fmla="*/ 1817915 h 3004457"/>
              <a:gd name="connsiteX56" fmla="*/ 1273629 w 2013857"/>
              <a:gd name="connsiteY56" fmla="*/ 1850572 h 3004457"/>
              <a:gd name="connsiteX57" fmla="*/ 1219200 w 2013857"/>
              <a:gd name="connsiteY57" fmla="*/ 1839686 h 3004457"/>
              <a:gd name="connsiteX58" fmla="*/ 1153886 w 2013857"/>
              <a:gd name="connsiteY58" fmla="*/ 1817915 h 3004457"/>
              <a:gd name="connsiteX59" fmla="*/ 1099457 w 2013857"/>
              <a:gd name="connsiteY59" fmla="*/ 1763486 h 3004457"/>
              <a:gd name="connsiteX60" fmla="*/ 1001486 w 2013857"/>
              <a:gd name="connsiteY60" fmla="*/ 1698172 h 3004457"/>
              <a:gd name="connsiteX61" fmla="*/ 968829 w 2013857"/>
              <a:gd name="connsiteY61" fmla="*/ 1676400 h 3004457"/>
              <a:gd name="connsiteX62" fmla="*/ 903514 w 2013857"/>
              <a:gd name="connsiteY62" fmla="*/ 1654629 h 3004457"/>
              <a:gd name="connsiteX63" fmla="*/ 859971 w 2013857"/>
              <a:gd name="connsiteY63" fmla="*/ 1611086 h 3004457"/>
              <a:gd name="connsiteX64" fmla="*/ 827314 w 2013857"/>
              <a:gd name="connsiteY64" fmla="*/ 1556657 h 3004457"/>
              <a:gd name="connsiteX65" fmla="*/ 783771 w 2013857"/>
              <a:gd name="connsiteY65" fmla="*/ 1469572 h 3004457"/>
              <a:gd name="connsiteX66" fmla="*/ 783771 w 2013857"/>
              <a:gd name="connsiteY66" fmla="*/ 1349829 h 3004457"/>
              <a:gd name="connsiteX67" fmla="*/ 805543 w 2013857"/>
              <a:gd name="connsiteY67" fmla="*/ 1284515 h 3004457"/>
              <a:gd name="connsiteX68" fmla="*/ 849086 w 2013857"/>
              <a:gd name="connsiteY68" fmla="*/ 1240972 h 3004457"/>
              <a:gd name="connsiteX69" fmla="*/ 859971 w 2013857"/>
              <a:gd name="connsiteY69" fmla="*/ 1208315 h 3004457"/>
              <a:gd name="connsiteX70" fmla="*/ 827314 w 2013857"/>
              <a:gd name="connsiteY70" fmla="*/ 1153886 h 3004457"/>
              <a:gd name="connsiteX71" fmla="*/ 794657 w 2013857"/>
              <a:gd name="connsiteY71" fmla="*/ 1132115 h 3004457"/>
              <a:gd name="connsiteX72" fmla="*/ 740229 w 2013857"/>
              <a:gd name="connsiteY72" fmla="*/ 1099457 h 3004457"/>
              <a:gd name="connsiteX73" fmla="*/ 685800 w 2013857"/>
              <a:gd name="connsiteY73" fmla="*/ 1055915 h 3004457"/>
              <a:gd name="connsiteX74" fmla="*/ 620486 w 2013857"/>
              <a:gd name="connsiteY74" fmla="*/ 1045029 h 3004457"/>
              <a:gd name="connsiteX75" fmla="*/ 500743 w 2013857"/>
              <a:gd name="connsiteY75" fmla="*/ 1066800 h 3004457"/>
              <a:gd name="connsiteX76" fmla="*/ 468086 w 2013857"/>
              <a:gd name="connsiteY76" fmla="*/ 1088572 h 3004457"/>
              <a:gd name="connsiteX77" fmla="*/ 424543 w 2013857"/>
              <a:gd name="connsiteY77" fmla="*/ 1132115 h 3004457"/>
              <a:gd name="connsiteX78" fmla="*/ 359229 w 2013857"/>
              <a:gd name="connsiteY78" fmla="*/ 1153886 h 3004457"/>
              <a:gd name="connsiteX79" fmla="*/ 326571 w 2013857"/>
              <a:gd name="connsiteY79" fmla="*/ 1175657 h 3004457"/>
              <a:gd name="connsiteX80" fmla="*/ 239486 w 2013857"/>
              <a:gd name="connsiteY80" fmla="*/ 1197429 h 3004457"/>
              <a:gd name="connsiteX81" fmla="*/ 163286 w 2013857"/>
              <a:gd name="connsiteY81" fmla="*/ 1186543 h 3004457"/>
              <a:gd name="connsiteX82" fmla="*/ 141514 w 2013857"/>
              <a:gd name="connsiteY82" fmla="*/ 1164772 h 3004457"/>
              <a:gd name="connsiteX83" fmla="*/ 108857 w 2013857"/>
              <a:gd name="connsiteY83" fmla="*/ 1153886 h 3004457"/>
              <a:gd name="connsiteX84" fmla="*/ 76200 w 2013857"/>
              <a:gd name="connsiteY84" fmla="*/ 1132115 h 3004457"/>
              <a:gd name="connsiteX85" fmla="*/ 43543 w 2013857"/>
              <a:gd name="connsiteY85" fmla="*/ 1066800 h 3004457"/>
              <a:gd name="connsiteX86" fmla="*/ 21771 w 2013857"/>
              <a:gd name="connsiteY86" fmla="*/ 1001486 h 3004457"/>
              <a:gd name="connsiteX87" fmla="*/ 0 w 2013857"/>
              <a:gd name="connsiteY87" fmla="*/ 914400 h 3004457"/>
              <a:gd name="connsiteX88" fmla="*/ 21771 w 2013857"/>
              <a:gd name="connsiteY88" fmla="*/ 838200 h 3004457"/>
              <a:gd name="connsiteX89" fmla="*/ 65314 w 2013857"/>
              <a:gd name="connsiteY89" fmla="*/ 794657 h 3004457"/>
              <a:gd name="connsiteX90" fmla="*/ 87086 w 2013857"/>
              <a:gd name="connsiteY90" fmla="*/ 772886 h 3004457"/>
              <a:gd name="connsiteX91" fmla="*/ 152400 w 2013857"/>
              <a:gd name="connsiteY91" fmla="*/ 751115 h 3004457"/>
              <a:gd name="connsiteX92" fmla="*/ 185057 w 2013857"/>
              <a:gd name="connsiteY92" fmla="*/ 740229 h 3004457"/>
              <a:gd name="connsiteX93" fmla="*/ 239486 w 2013857"/>
              <a:gd name="connsiteY93" fmla="*/ 685800 h 3004457"/>
              <a:gd name="connsiteX94" fmla="*/ 261257 w 2013857"/>
              <a:gd name="connsiteY94" fmla="*/ 653143 h 3004457"/>
              <a:gd name="connsiteX95" fmla="*/ 293914 w 2013857"/>
              <a:gd name="connsiteY95" fmla="*/ 631372 h 3004457"/>
              <a:gd name="connsiteX96" fmla="*/ 326571 w 2013857"/>
              <a:gd name="connsiteY96" fmla="*/ 576943 h 3004457"/>
              <a:gd name="connsiteX97" fmla="*/ 348343 w 2013857"/>
              <a:gd name="connsiteY97" fmla="*/ 544286 h 3004457"/>
              <a:gd name="connsiteX98" fmla="*/ 413657 w 2013857"/>
              <a:gd name="connsiteY98" fmla="*/ 489857 h 3004457"/>
              <a:gd name="connsiteX99" fmla="*/ 478971 w 2013857"/>
              <a:gd name="connsiteY99" fmla="*/ 468086 h 3004457"/>
              <a:gd name="connsiteX100" fmla="*/ 511629 w 2013857"/>
              <a:gd name="connsiteY100" fmla="*/ 457200 h 3004457"/>
              <a:gd name="connsiteX101" fmla="*/ 620486 w 2013857"/>
              <a:gd name="connsiteY101" fmla="*/ 446315 h 3004457"/>
              <a:gd name="connsiteX102" fmla="*/ 653143 w 2013857"/>
              <a:gd name="connsiteY102" fmla="*/ 435429 h 3004457"/>
              <a:gd name="connsiteX103" fmla="*/ 685800 w 2013857"/>
              <a:gd name="connsiteY103" fmla="*/ 424543 h 3004457"/>
              <a:gd name="connsiteX104" fmla="*/ 674914 w 2013857"/>
              <a:gd name="connsiteY104" fmla="*/ 326572 h 3004457"/>
              <a:gd name="connsiteX105" fmla="*/ 664029 w 2013857"/>
              <a:gd name="connsiteY105" fmla="*/ 293915 h 3004457"/>
              <a:gd name="connsiteX106" fmla="*/ 674914 w 2013857"/>
              <a:gd name="connsiteY106" fmla="*/ 239486 h 3004457"/>
              <a:gd name="connsiteX107" fmla="*/ 751114 w 2013857"/>
              <a:gd name="connsiteY107" fmla="*/ 185057 h 3004457"/>
              <a:gd name="connsiteX108" fmla="*/ 783771 w 2013857"/>
              <a:gd name="connsiteY108" fmla="*/ 163286 h 3004457"/>
              <a:gd name="connsiteX109" fmla="*/ 903514 w 2013857"/>
              <a:gd name="connsiteY109" fmla="*/ 174172 h 3004457"/>
              <a:gd name="connsiteX110" fmla="*/ 925286 w 2013857"/>
              <a:gd name="connsiteY110" fmla="*/ 195943 h 3004457"/>
              <a:gd name="connsiteX111" fmla="*/ 968829 w 2013857"/>
              <a:gd name="connsiteY111" fmla="*/ 261257 h 3004457"/>
              <a:gd name="connsiteX112" fmla="*/ 1001486 w 2013857"/>
              <a:gd name="connsiteY112" fmla="*/ 315686 h 3004457"/>
              <a:gd name="connsiteX113" fmla="*/ 1012371 w 2013857"/>
              <a:gd name="connsiteY113" fmla="*/ 348343 h 3004457"/>
              <a:gd name="connsiteX114" fmla="*/ 1045029 w 2013857"/>
              <a:gd name="connsiteY114" fmla="*/ 359229 h 3004457"/>
              <a:gd name="connsiteX115" fmla="*/ 1077686 w 2013857"/>
              <a:gd name="connsiteY115" fmla="*/ 381000 h 3004457"/>
              <a:gd name="connsiteX116" fmla="*/ 1143000 w 2013857"/>
              <a:gd name="connsiteY116" fmla="*/ 413657 h 3004457"/>
              <a:gd name="connsiteX117" fmla="*/ 1186543 w 2013857"/>
              <a:gd name="connsiteY117" fmla="*/ 468086 h 3004457"/>
              <a:gd name="connsiteX118" fmla="*/ 1208314 w 2013857"/>
              <a:gd name="connsiteY118" fmla="*/ 533400 h 3004457"/>
              <a:gd name="connsiteX119" fmla="*/ 1186543 w 2013857"/>
              <a:gd name="connsiteY119" fmla="*/ 598715 h 3004457"/>
              <a:gd name="connsiteX120" fmla="*/ 1164771 w 2013857"/>
              <a:gd name="connsiteY120" fmla="*/ 674915 h 3004457"/>
              <a:gd name="connsiteX121" fmla="*/ 1143000 w 2013857"/>
              <a:gd name="connsiteY121" fmla="*/ 772886 h 3004457"/>
              <a:gd name="connsiteX122" fmla="*/ 1121229 w 2013857"/>
              <a:gd name="connsiteY122" fmla="*/ 805543 h 3004457"/>
              <a:gd name="connsiteX123" fmla="*/ 1099457 w 2013857"/>
              <a:gd name="connsiteY123" fmla="*/ 870857 h 3004457"/>
              <a:gd name="connsiteX124" fmla="*/ 1088571 w 2013857"/>
              <a:gd name="connsiteY124" fmla="*/ 903515 h 3004457"/>
              <a:gd name="connsiteX125" fmla="*/ 1055914 w 2013857"/>
              <a:gd name="connsiteY125" fmla="*/ 936172 h 3004457"/>
              <a:gd name="connsiteX126" fmla="*/ 1012371 w 2013857"/>
              <a:gd name="connsiteY126" fmla="*/ 990600 h 3004457"/>
              <a:gd name="connsiteX127" fmla="*/ 1023257 w 2013857"/>
              <a:gd name="connsiteY127" fmla="*/ 1045029 h 3004457"/>
              <a:gd name="connsiteX128" fmla="*/ 1088571 w 2013857"/>
              <a:gd name="connsiteY128" fmla="*/ 1066800 h 3004457"/>
              <a:gd name="connsiteX129" fmla="*/ 1153886 w 2013857"/>
              <a:gd name="connsiteY129" fmla="*/ 1045029 h 3004457"/>
              <a:gd name="connsiteX130" fmla="*/ 1186543 w 2013857"/>
              <a:gd name="connsiteY130" fmla="*/ 1034143 h 3004457"/>
              <a:gd name="connsiteX131" fmla="*/ 1208314 w 2013857"/>
              <a:gd name="connsiteY131" fmla="*/ 1001486 h 3004457"/>
              <a:gd name="connsiteX132" fmla="*/ 1230086 w 2013857"/>
              <a:gd name="connsiteY132" fmla="*/ 979715 h 3004457"/>
              <a:gd name="connsiteX133" fmla="*/ 1273629 w 2013857"/>
              <a:gd name="connsiteY133" fmla="*/ 892629 h 3004457"/>
              <a:gd name="connsiteX134" fmla="*/ 1284514 w 2013857"/>
              <a:gd name="connsiteY134" fmla="*/ 653143 h 3004457"/>
              <a:gd name="connsiteX135" fmla="*/ 1240971 w 2013857"/>
              <a:gd name="connsiteY135" fmla="*/ 566057 h 3004457"/>
              <a:gd name="connsiteX136" fmla="*/ 1208314 w 2013857"/>
              <a:gd name="connsiteY136" fmla="*/ 555172 h 3004457"/>
              <a:gd name="connsiteX137" fmla="*/ 1164771 w 2013857"/>
              <a:gd name="connsiteY137" fmla="*/ 511629 h 3004457"/>
              <a:gd name="connsiteX138" fmla="*/ 1143000 w 2013857"/>
              <a:gd name="connsiteY138" fmla="*/ 489857 h 3004457"/>
              <a:gd name="connsiteX139" fmla="*/ 1055914 w 2013857"/>
              <a:gd name="connsiteY139" fmla="*/ 468086 h 3004457"/>
              <a:gd name="connsiteX140" fmla="*/ 1077686 w 2013857"/>
              <a:gd name="connsiteY140" fmla="*/ 402772 h 3004457"/>
              <a:gd name="connsiteX141" fmla="*/ 1088571 w 2013857"/>
              <a:gd name="connsiteY141" fmla="*/ 370115 h 3004457"/>
              <a:gd name="connsiteX142" fmla="*/ 1143000 w 2013857"/>
              <a:gd name="connsiteY142" fmla="*/ 326572 h 3004457"/>
              <a:gd name="connsiteX143" fmla="*/ 1175657 w 2013857"/>
              <a:gd name="connsiteY143" fmla="*/ 315686 h 3004457"/>
              <a:gd name="connsiteX144" fmla="*/ 1371600 w 2013857"/>
              <a:gd name="connsiteY144" fmla="*/ 304800 h 3004457"/>
              <a:gd name="connsiteX145" fmla="*/ 1404257 w 2013857"/>
              <a:gd name="connsiteY145" fmla="*/ 283029 h 3004457"/>
              <a:gd name="connsiteX146" fmla="*/ 1426029 w 2013857"/>
              <a:gd name="connsiteY146" fmla="*/ 261257 h 3004457"/>
              <a:gd name="connsiteX147" fmla="*/ 1458686 w 2013857"/>
              <a:gd name="connsiteY147" fmla="*/ 250372 h 3004457"/>
              <a:gd name="connsiteX148" fmla="*/ 1502229 w 2013857"/>
              <a:gd name="connsiteY148" fmla="*/ 206829 h 3004457"/>
              <a:gd name="connsiteX149" fmla="*/ 1534886 w 2013857"/>
              <a:gd name="connsiteY149" fmla="*/ 152400 h 3004457"/>
              <a:gd name="connsiteX150" fmla="*/ 1545771 w 2013857"/>
              <a:gd name="connsiteY150" fmla="*/ 119743 h 3004457"/>
              <a:gd name="connsiteX151" fmla="*/ 1567543 w 2013857"/>
              <a:gd name="connsiteY151" fmla="*/ 97972 h 3004457"/>
              <a:gd name="connsiteX152" fmla="*/ 1589314 w 2013857"/>
              <a:gd name="connsiteY152" fmla="*/ 65315 h 3004457"/>
              <a:gd name="connsiteX153" fmla="*/ 1611086 w 2013857"/>
              <a:gd name="connsiteY153" fmla="*/ 43543 h 3004457"/>
              <a:gd name="connsiteX154" fmla="*/ 1632857 w 2013857"/>
              <a:gd name="connsiteY154" fmla="*/ 10886 h 3004457"/>
              <a:gd name="connsiteX155" fmla="*/ 1665514 w 2013857"/>
              <a:gd name="connsiteY155" fmla="*/ 0 h 3004457"/>
              <a:gd name="connsiteX156" fmla="*/ 1730829 w 2013857"/>
              <a:gd name="connsiteY156" fmla="*/ 10886 h 3004457"/>
              <a:gd name="connsiteX157" fmla="*/ 1785257 w 2013857"/>
              <a:gd name="connsiteY157" fmla="*/ 76200 h 3004457"/>
              <a:gd name="connsiteX158" fmla="*/ 1796143 w 2013857"/>
              <a:gd name="connsiteY158" fmla="*/ 108857 h 3004457"/>
              <a:gd name="connsiteX159" fmla="*/ 1817914 w 2013857"/>
              <a:gd name="connsiteY159" fmla="*/ 141515 h 3004457"/>
              <a:gd name="connsiteX160" fmla="*/ 1839686 w 2013857"/>
              <a:gd name="connsiteY160" fmla="*/ 206829 h 3004457"/>
              <a:gd name="connsiteX161" fmla="*/ 1861457 w 2013857"/>
              <a:gd name="connsiteY161" fmla="*/ 239486 h 3004457"/>
              <a:gd name="connsiteX162" fmla="*/ 1905000 w 2013857"/>
              <a:gd name="connsiteY162" fmla="*/ 326572 h 3004457"/>
              <a:gd name="connsiteX163" fmla="*/ 1915886 w 2013857"/>
              <a:gd name="connsiteY163" fmla="*/ 359229 h 3004457"/>
              <a:gd name="connsiteX164" fmla="*/ 1959429 w 2013857"/>
              <a:gd name="connsiteY164" fmla="*/ 424543 h 3004457"/>
              <a:gd name="connsiteX165" fmla="*/ 1981200 w 2013857"/>
              <a:gd name="connsiteY165" fmla="*/ 489857 h 3004457"/>
              <a:gd name="connsiteX166" fmla="*/ 1992086 w 2013857"/>
              <a:gd name="connsiteY166" fmla="*/ 522515 h 3004457"/>
              <a:gd name="connsiteX167" fmla="*/ 2013857 w 2013857"/>
              <a:gd name="connsiteY167" fmla="*/ 555172 h 3004457"/>
              <a:gd name="connsiteX168" fmla="*/ 1981200 w 2013857"/>
              <a:gd name="connsiteY168" fmla="*/ 707572 h 3004457"/>
              <a:gd name="connsiteX169" fmla="*/ 1970314 w 2013857"/>
              <a:gd name="connsiteY169" fmla="*/ 740229 h 3004457"/>
              <a:gd name="connsiteX170" fmla="*/ 1937657 w 2013857"/>
              <a:gd name="connsiteY170" fmla="*/ 794657 h 3004457"/>
              <a:gd name="connsiteX171" fmla="*/ 1905000 w 2013857"/>
              <a:gd name="connsiteY171" fmla="*/ 805543 h 3004457"/>
              <a:gd name="connsiteX172" fmla="*/ 1861457 w 2013857"/>
              <a:gd name="connsiteY172" fmla="*/ 849086 h 3004457"/>
              <a:gd name="connsiteX173" fmla="*/ 1839686 w 2013857"/>
              <a:gd name="connsiteY173" fmla="*/ 925286 h 3004457"/>
              <a:gd name="connsiteX174" fmla="*/ 1828800 w 2013857"/>
              <a:gd name="connsiteY174" fmla="*/ 957943 h 3004457"/>
              <a:gd name="connsiteX175" fmla="*/ 1839686 w 2013857"/>
              <a:gd name="connsiteY175" fmla="*/ 1077686 h 3004457"/>
              <a:gd name="connsiteX176" fmla="*/ 1850571 w 2013857"/>
              <a:gd name="connsiteY176" fmla="*/ 1153886 h 3004457"/>
              <a:gd name="connsiteX177" fmla="*/ 1817914 w 2013857"/>
              <a:gd name="connsiteY177" fmla="*/ 1208315 h 3004457"/>
              <a:gd name="connsiteX178" fmla="*/ 1752600 w 2013857"/>
              <a:gd name="connsiteY178" fmla="*/ 1251857 h 3004457"/>
              <a:gd name="connsiteX179" fmla="*/ 1719943 w 2013857"/>
              <a:gd name="connsiteY179" fmla="*/ 1273629 h 3004457"/>
              <a:gd name="connsiteX180" fmla="*/ 1687286 w 2013857"/>
              <a:gd name="connsiteY180" fmla="*/ 1284515 h 3004457"/>
              <a:gd name="connsiteX181" fmla="*/ 1621971 w 2013857"/>
              <a:gd name="connsiteY181" fmla="*/ 1295400 h 3004457"/>
              <a:gd name="connsiteX182" fmla="*/ 1578429 w 2013857"/>
              <a:gd name="connsiteY182" fmla="*/ 1306286 h 3004457"/>
              <a:gd name="connsiteX183" fmla="*/ 1524000 w 2013857"/>
              <a:gd name="connsiteY183" fmla="*/ 1338943 h 3004457"/>
              <a:gd name="connsiteX184" fmla="*/ 1480457 w 2013857"/>
              <a:gd name="connsiteY184" fmla="*/ 1382486 h 3004457"/>
              <a:gd name="connsiteX185" fmla="*/ 1382486 w 2013857"/>
              <a:gd name="connsiteY185" fmla="*/ 1436915 h 3004457"/>
              <a:gd name="connsiteX186" fmla="*/ 1360714 w 2013857"/>
              <a:gd name="connsiteY186" fmla="*/ 1458686 h 3004457"/>
              <a:gd name="connsiteX187" fmla="*/ 1328057 w 2013857"/>
              <a:gd name="connsiteY187" fmla="*/ 1480457 h 3004457"/>
              <a:gd name="connsiteX188" fmla="*/ 1262743 w 2013857"/>
              <a:gd name="connsiteY188" fmla="*/ 1556657 h 3004457"/>
              <a:gd name="connsiteX189" fmla="*/ 1251857 w 2013857"/>
              <a:gd name="connsiteY189" fmla="*/ 1589315 h 3004457"/>
              <a:gd name="connsiteX190" fmla="*/ 1219200 w 2013857"/>
              <a:gd name="connsiteY190" fmla="*/ 1611086 h 3004457"/>
              <a:gd name="connsiteX191" fmla="*/ 1175657 w 2013857"/>
              <a:gd name="connsiteY191" fmla="*/ 1741715 h 3004457"/>
              <a:gd name="connsiteX192" fmla="*/ 1164771 w 2013857"/>
              <a:gd name="connsiteY192" fmla="*/ 1774372 h 3004457"/>
              <a:gd name="connsiteX193" fmla="*/ 1132114 w 2013857"/>
              <a:gd name="connsiteY193" fmla="*/ 1807029 h 3004457"/>
              <a:gd name="connsiteX194" fmla="*/ 1077686 w 2013857"/>
              <a:gd name="connsiteY194" fmla="*/ 1883229 h 3004457"/>
              <a:gd name="connsiteX195" fmla="*/ 1045029 w 2013857"/>
              <a:gd name="connsiteY195" fmla="*/ 1905000 h 3004457"/>
              <a:gd name="connsiteX196" fmla="*/ 1001486 w 2013857"/>
              <a:gd name="connsiteY196" fmla="*/ 1894115 h 3004457"/>
              <a:gd name="connsiteX197" fmla="*/ 979714 w 2013857"/>
              <a:gd name="connsiteY197" fmla="*/ 1872343 h 3004457"/>
              <a:gd name="connsiteX198" fmla="*/ 947057 w 2013857"/>
              <a:gd name="connsiteY198" fmla="*/ 1850572 h 3004457"/>
              <a:gd name="connsiteX199" fmla="*/ 903514 w 2013857"/>
              <a:gd name="connsiteY199" fmla="*/ 1796143 h 3004457"/>
              <a:gd name="connsiteX200" fmla="*/ 859971 w 2013857"/>
              <a:gd name="connsiteY200" fmla="*/ 1752600 h 3004457"/>
              <a:gd name="connsiteX201" fmla="*/ 816429 w 2013857"/>
              <a:gd name="connsiteY201" fmla="*/ 1687286 h 3004457"/>
              <a:gd name="connsiteX202" fmla="*/ 783771 w 2013857"/>
              <a:gd name="connsiteY202" fmla="*/ 1665515 h 3004457"/>
              <a:gd name="connsiteX203" fmla="*/ 718457 w 2013857"/>
              <a:gd name="connsiteY203" fmla="*/ 1643743 h 3004457"/>
              <a:gd name="connsiteX204" fmla="*/ 642257 w 2013857"/>
              <a:gd name="connsiteY204" fmla="*/ 1621972 h 3004457"/>
              <a:gd name="connsiteX205" fmla="*/ 566057 w 2013857"/>
              <a:gd name="connsiteY205" fmla="*/ 1632857 h 3004457"/>
              <a:gd name="connsiteX206" fmla="*/ 555171 w 2013857"/>
              <a:gd name="connsiteY206" fmla="*/ 1698172 h 3004457"/>
              <a:gd name="connsiteX207" fmla="*/ 576943 w 2013857"/>
              <a:gd name="connsiteY207" fmla="*/ 1719943 h 3004457"/>
              <a:gd name="connsiteX208" fmla="*/ 642257 w 2013857"/>
              <a:gd name="connsiteY208" fmla="*/ 1752600 h 3004457"/>
              <a:gd name="connsiteX209" fmla="*/ 664029 w 2013857"/>
              <a:gd name="connsiteY209" fmla="*/ 1774372 h 3004457"/>
              <a:gd name="connsiteX210" fmla="*/ 685800 w 2013857"/>
              <a:gd name="connsiteY210" fmla="*/ 1807029 h 3004457"/>
              <a:gd name="connsiteX211" fmla="*/ 718457 w 2013857"/>
              <a:gd name="connsiteY211" fmla="*/ 1817915 h 3004457"/>
              <a:gd name="connsiteX212" fmla="*/ 783771 w 2013857"/>
              <a:gd name="connsiteY212" fmla="*/ 1861457 h 3004457"/>
              <a:gd name="connsiteX213" fmla="*/ 849086 w 2013857"/>
              <a:gd name="connsiteY213" fmla="*/ 1883229 h 3004457"/>
              <a:gd name="connsiteX214" fmla="*/ 859971 w 2013857"/>
              <a:gd name="connsiteY214" fmla="*/ 1915886 h 3004457"/>
              <a:gd name="connsiteX215" fmla="*/ 925286 w 2013857"/>
              <a:gd name="connsiteY215" fmla="*/ 1959429 h 3004457"/>
              <a:gd name="connsiteX216" fmla="*/ 990600 w 2013857"/>
              <a:gd name="connsiteY216" fmla="*/ 1992086 h 3004457"/>
              <a:gd name="connsiteX217" fmla="*/ 1066800 w 2013857"/>
              <a:gd name="connsiteY217" fmla="*/ 2024743 h 3004457"/>
              <a:gd name="connsiteX218" fmla="*/ 1110343 w 2013857"/>
              <a:gd name="connsiteY218" fmla="*/ 2068286 h 3004457"/>
              <a:gd name="connsiteX219" fmla="*/ 1153886 w 2013857"/>
              <a:gd name="connsiteY219" fmla="*/ 2122715 h 3004457"/>
              <a:gd name="connsiteX220" fmla="*/ 1186543 w 2013857"/>
              <a:gd name="connsiteY220" fmla="*/ 2144486 h 3004457"/>
              <a:gd name="connsiteX221" fmla="*/ 1219200 w 2013857"/>
              <a:gd name="connsiteY221" fmla="*/ 2198915 h 3004457"/>
              <a:gd name="connsiteX222" fmla="*/ 1240971 w 2013857"/>
              <a:gd name="connsiteY222" fmla="*/ 2231572 h 3004457"/>
              <a:gd name="connsiteX223" fmla="*/ 1273629 w 2013857"/>
              <a:gd name="connsiteY223" fmla="*/ 2242457 h 3004457"/>
              <a:gd name="connsiteX224" fmla="*/ 1317171 w 2013857"/>
              <a:gd name="connsiteY224" fmla="*/ 2296886 h 3004457"/>
              <a:gd name="connsiteX225" fmla="*/ 1360714 w 2013857"/>
              <a:gd name="connsiteY225" fmla="*/ 2351315 h 3004457"/>
              <a:gd name="connsiteX226" fmla="*/ 1415143 w 2013857"/>
              <a:gd name="connsiteY226" fmla="*/ 2394857 h 3004457"/>
              <a:gd name="connsiteX227" fmla="*/ 1458686 w 2013857"/>
              <a:gd name="connsiteY227" fmla="*/ 2460172 h 3004457"/>
              <a:gd name="connsiteX228" fmla="*/ 1491343 w 2013857"/>
              <a:gd name="connsiteY228" fmla="*/ 2481943 h 3004457"/>
              <a:gd name="connsiteX229" fmla="*/ 1513114 w 2013857"/>
              <a:gd name="connsiteY229" fmla="*/ 2503715 h 3004457"/>
              <a:gd name="connsiteX230" fmla="*/ 1578429 w 2013857"/>
              <a:gd name="connsiteY230" fmla="*/ 2525486 h 3004457"/>
              <a:gd name="connsiteX231" fmla="*/ 1709057 w 2013857"/>
              <a:gd name="connsiteY231" fmla="*/ 2492829 h 3004457"/>
              <a:gd name="connsiteX232" fmla="*/ 1872343 w 2013857"/>
              <a:gd name="connsiteY232" fmla="*/ 2503715 h 3004457"/>
              <a:gd name="connsiteX233" fmla="*/ 1905000 w 2013857"/>
              <a:gd name="connsiteY233" fmla="*/ 2525486 h 3004457"/>
              <a:gd name="connsiteX234" fmla="*/ 1981200 w 2013857"/>
              <a:gd name="connsiteY234" fmla="*/ 2612572 h 3004457"/>
              <a:gd name="connsiteX235" fmla="*/ 1992086 w 2013857"/>
              <a:gd name="connsiteY235" fmla="*/ 2645229 h 3004457"/>
              <a:gd name="connsiteX236" fmla="*/ 1970314 w 2013857"/>
              <a:gd name="connsiteY236" fmla="*/ 2797629 h 3004457"/>
              <a:gd name="connsiteX237" fmla="*/ 1948543 w 2013857"/>
              <a:gd name="connsiteY237" fmla="*/ 2917372 h 3004457"/>
              <a:gd name="connsiteX238" fmla="*/ 1937657 w 2013857"/>
              <a:gd name="connsiteY238" fmla="*/ 2950029 h 3004457"/>
              <a:gd name="connsiteX239" fmla="*/ 1894114 w 2013857"/>
              <a:gd name="connsiteY239" fmla="*/ 3004457 h 3004457"/>
              <a:gd name="connsiteX240" fmla="*/ 1774371 w 2013857"/>
              <a:gd name="connsiteY240" fmla="*/ 2971800 h 3004457"/>
              <a:gd name="connsiteX241" fmla="*/ 1709057 w 2013857"/>
              <a:gd name="connsiteY241" fmla="*/ 2939143 h 3004457"/>
              <a:gd name="connsiteX242" fmla="*/ 1600200 w 2013857"/>
              <a:gd name="connsiteY242" fmla="*/ 2950029 h 3004457"/>
              <a:gd name="connsiteX243" fmla="*/ 1447800 w 2013857"/>
              <a:gd name="connsiteY243" fmla="*/ 2928257 h 3004457"/>
              <a:gd name="connsiteX244" fmla="*/ 1360714 w 2013857"/>
              <a:gd name="connsiteY244" fmla="*/ 2917372 h 3004457"/>
              <a:gd name="connsiteX245" fmla="*/ 1262743 w 2013857"/>
              <a:gd name="connsiteY245" fmla="*/ 2873829 h 3004457"/>
              <a:gd name="connsiteX246" fmla="*/ 1230086 w 2013857"/>
              <a:gd name="connsiteY246" fmla="*/ 2862943 h 3004457"/>
              <a:gd name="connsiteX247" fmla="*/ 1175657 w 2013857"/>
              <a:gd name="connsiteY247" fmla="*/ 2786743 h 3004457"/>
              <a:gd name="connsiteX248" fmla="*/ 1197429 w 2013857"/>
              <a:gd name="connsiteY248" fmla="*/ 2667000 h 3004457"/>
              <a:gd name="connsiteX249" fmla="*/ 1240971 w 2013857"/>
              <a:gd name="connsiteY249" fmla="*/ 2601686 h 3004457"/>
              <a:gd name="connsiteX250" fmla="*/ 1306286 w 2013857"/>
              <a:gd name="connsiteY250" fmla="*/ 2525486 h 3004457"/>
              <a:gd name="connsiteX251" fmla="*/ 1338943 w 2013857"/>
              <a:gd name="connsiteY251" fmla="*/ 2503715 h 3004457"/>
              <a:gd name="connsiteX252" fmla="*/ 1360714 w 2013857"/>
              <a:gd name="connsiteY252" fmla="*/ 2481943 h 3004457"/>
              <a:gd name="connsiteX253" fmla="*/ 1436914 w 2013857"/>
              <a:gd name="connsiteY253" fmla="*/ 2460172 h 3004457"/>
              <a:gd name="connsiteX254" fmla="*/ 1469571 w 2013857"/>
              <a:gd name="connsiteY254" fmla="*/ 2438400 h 3004457"/>
              <a:gd name="connsiteX255" fmla="*/ 1524000 w 2013857"/>
              <a:gd name="connsiteY255" fmla="*/ 2405743 h 3004457"/>
              <a:gd name="connsiteX256" fmla="*/ 1567543 w 2013857"/>
              <a:gd name="connsiteY256" fmla="*/ 2340429 h 3004457"/>
              <a:gd name="connsiteX257" fmla="*/ 1589314 w 2013857"/>
              <a:gd name="connsiteY257" fmla="*/ 2275115 h 3004457"/>
              <a:gd name="connsiteX258" fmla="*/ 1687286 w 2013857"/>
              <a:gd name="connsiteY258" fmla="*/ 2220686 h 3004457"/>
              <a:gd name="connsiteX259" fmla="*/ 1719943 w 2013857"/>
              <a:gd name="connsiteY259" fmla="*/ 2188029 h 3004457"/>
              <a:gd name="connsiteX260" fmla="*/ 1752600 w 2013857"/>
              <a:gd name="connsiteY260" fmla="*/ 2166257 h 3004457"/>
              <a:gd name="connsiteX261" fmla="*/ 1774371 w 2013857"/>
              <a:gd name="connsiteY261" fmla="*/ 2133600 h 3004457"/>
              <a:gd name="connsiteX262" fmla="*/ 1785257 w 2013857"/>
              <a:gd name="connsiteY262" fmla="*/ 2090057 h 3004457"/>
              <a:gd name="connsiteX263" fmla="*/ 1796143 w 2013857"/>
              <a:gd name="connsiteY263" fmla="*/ 1992086 h 3004457"/>
              <a:gd name="connsiteX264" fmla="*/ 1817914 w 2013857"/>
              <a:gd name="connsiteY264" fmla="*/ 1926772 h 3004457"/>
              <a:gd name="connsiteX265" fmla="*/ 1828800 w 2013857"/>
              <a:gd name="connsiteY265" fmla="*/ 1894115 h 3004457"/>
              <a:gd name="connsiteX266" fmla="*/ 1850571 w 2013857"/>
              <a:gd name="connsiteY266" fmla="*/ 1861457 h 3004457"/>
              <a:gd name="connsiteX267" fmla="*/ 1872343 w 2013857"/>
              <a:gd name="connsiteY267" fmla="*/ 1796143 h 3004457"/>
              <a:gd name="connsiteX268" fmla="*/ 1894114 w 2013857"/>
              <a:gd name="connsiteY268" fmla="*/ 1763486 h 3004457"/>
              <a:gd name="connsiteX269" fmla="*/ 1915886 w 2013857"/>
              <a:gd name="connsiteY269" fmla="*/ 1698172 h 3004457"/>
              <a:gd name="connsiteX270" fmla="*/ 1905000 w 2013857"/>
              <a:gd name="connsiteY270" fmla="*/ 1632857 h 3004457"/>
              <a:gd name="connsiteX271" fmla="*/ 1894114 w 2013857"/>
              <a:gd name="connsiteY271" fmla="*/ 1589315 h 3004457"/>
              <a:gd name="connsiteX272" fmla="*/ 1883229 w 2013857"/>
              <a:gd name="connsiteY272" fmla="*/ 1469572 h 3004457"/>
              <a:gd name="connsiteX273" fmla="*/ 1872343 w 2013857"/>
              <a:gd name="connsiteY273" fmla="*/ 1415143 h 3004457"/>
              <a:gd name="connsiteX274" fmla="*/ 1763486 w 2013857"/>
              <a:gd name="connsiteY274" fmla="*/ 1349829 h 3004457"/>
              <a:gd name="connsiteX275" fmla="*/ 1698171 w 2013857"/>
              <a:gd name="connsiteY275" fmla="*/ 1328057 h 3004457"/>
              <a:gd name="connsiteX276" fmla="*/ 1654629 w 2013857"/>
              <a:gd name="connsiteY276" fmla="*/ 1317172 h 3004457"/>
              <a:gd name="connsiteX277" fmla="*/ 1545771 w 2013857"/>
              <a:gd name="connsiteY277" fmla="*/ 1328057 h 3004457"/>
              <a:gd name="connsiteX278" fmla="*/ 1447800 w 2013857"/>
              <a:gd name="connsiteY278" fmla="*/ 1371600 h 3004457"/>
              <a:gd name="connsiteX279" fmla="*/ 1404257 w 2013857"/>
              <a:gd name="connsiteY279" fmla="*/ 1382486 h 3004457"/>
              <a:gd name="connsiteX280" fmla="*/ 1371600 w 2013857"/>
              <a:gd name="connsiteY280" fmla="*/ 1404257 h 3004457"/>
              <a:gd name="connsiteX281" fmla="*/ 1349829 w 2013857"/>
              <a:gd name="connsiteY281" fmla="*/ 1426029 h 3004457"/>
              <a:gd name="connsiteX282" fmla="*/ 1284514 w 2013857"/>
              <a:gd name="connsiteY282" fmla="*/ 1469572 h 3004457"/>
              <a:gd name="connsiteX283" fmla="*/ 1251857 w 2013857"/>
              <a:gd name="connsiteY283" fmla="*/ 1491343 h 3004457"/>
              <a:gd name="connsiteX284" fmla="*/ 1208314 w 2013857"/>
              <a:gd name="connsiteY284" fmla="*/ 1545772 h 3004457"/>
              <a:gd name="connsiteX285" fmla="*/ 1186543 w 2013857"/>
              <a:gd name="connsiteY285" fmla="*/ 1578429 h 3004457"/>
              <a:gd name="connsiteX286" fmla="*/ 1153886 w 2013857"/>
              <a:gd name="connsiteY286" fmla="*/ 1600200 h 3004457"/>
              <a:gd name="connsiteX287" fmla="*/ 1132114 w 2013857"/>
              <a:gd name="connsiteY287" fmla="*/ 1665515 h 3004457"/>
              <a:gd name="connsiteX288" fmla="*/ 1121229 w 2013857"/>
              <a:gd name="connsiteY288" fmla="*/ 1698172 h 3004457"/>
              <a:gd name="connsiteX289" fmla="*/ 1143000 w 2013857"/>
              <a:gd name="connsiteY289" fmla="*/ 1774372 h 3004457"/>
              <a:gd name="connsiteX290" fmla="*/ 1208314 w 2013857"/>
              <a:gd name="connsiteY290" fmla="*/ 1807029 h 3004457"/>
              <a:gd name="connsiteX291" fmla="*/ 1306286 w 2013857"/>
              <a:gd name="connsiteY291" fmla="*/ 1796143 h 3004457"/>
              <a:gd name="connsiteX292" fmla="*/ 1371600 w 2013857"/>
              <a:gd name="connsiteY292" fmla="*/ 1774372 h 3004457"/>
              <a:gd name="connsiteX293" fmla="*/ 1404257 w 2013857"/>
              <a:gd name="connsiteY293" fmla="*/ 1763486 h 3004457"/>
              <a:gd name="connsiteX294" fmla="*/ 1458686 w 2013857"/>
              <a:gd name="connsiteY294" fmla="*/ 1730829 h 3004457"/>
              <a:gd name="connsiteX295" fmla="*/ 1502229 w 2013857"/>
              <a:gd name="connsiteY295" fmla="*/ 1687286 h 3004457"/>
              <a:gd name="connsiteX296" fmla="*/ 1534886 w 2013857"/>
              <a:gd name="connsiteY296" fmla="*/ 1567543 h 3004457"/>
              <a:gd name="connsiteX297" fmla="*/ 1545771 w 2013857"/>
              <a:gd name="connsiteY297" fmla="*/ 1534886 h 3004457"/>
              <a:gd name="connsiteX298" fmla="*/ 1589314 w 2013857"/>
              <a:gd name="connsiteY298" fmla="*/ 1491343 h 3004457"/>
              <a:gd name="connsiteX299" fmla="*/ 1611086 w 2013857"/>
              <a:gd name="connsiteY299" fmla="*/ 1469572 h 3004457"/>
              <a:gd name="connsiteX300" fmla="*/ 1676400 w 2013857"/>
              <a:gd name="connsiteY300" fmla="*/ 1480457 h 3004457"/>
              <a:gd name="connsiteX301" fmla="*/ 1709057 w 2013857"/>
              <a:gd name="connsiteY301" fmla="*/ 1534886 h 3004457"/>
              <a:gd name="connsiteX302" fmla="*/ 1752600 w 2013857"/>
              <a:gd name="connsiteY302" fmla="*/ 1578429 h 3004457"/>
              <a:gd name="connsiteX303" fmla="*/ 1807029 w 2013857"/>
              <a:gd name="connsiteY303" fmla="*/ 1632857 h 3004457"/>
              <a:gd name="connsiteX304" fmla="*/ 1807029 w 2013857"/>
              <a:gd name="connsiteY304" fmla="*/ 1763486 h 3004457"/>
              <a:gd name="connsiteX305" fmla="*/ 1785257 w 2013857"/>
              <a:gd name="connsiteY305" fmla="*/ 1785257 h 3004457"/>
              <a:gd name="connsiteX306" fmla="*/ 1774371 w 2013857"/>
              <a:gd name="connsiteY306" fmla="*/ 1817915 h 3004457"/>
              <a:gd name="connsiteX307" fmla="*/ 1709057 w 2013857"/>
              <a:gd name="connsiteY307" fmla="*/ 1905000 h 3004457"/>
              <a:gd name="connsiteX308" fmla="*/ 1676400 w 2013857"/>
              <a:gd name="connsiteY308" fmla="*/ 1959429 h 3004457"/>
              <a:gd name="connsiteX309" fmla="*/ 1632857 w 2013857"/>
              <a:gd name="connsiteY309" fmla="*/ 2013857 h 3004457"/>
              <a:gd name="connsiteX310" fmla="*/ 1600200 w 2013857"/>
              <a:gd name="connsiteY310" fmla="*/ 2024743 h 3004457"/>
              <a:gd name="connsiteX311" fmla="*/ 1524000 w 2013857"/>
              <a:gd name="connsiteY311" fmla="*/ 2079172 h 3004457"/>
              <a:gd name="connsiteX312" fmla="*/ 1458686 w 2013857"/>
              <a:gd name="connsiteY312" fmla="*/ 2111829 h 3004457"/>
              <a:gd name="connsiteX313" fmla="*/ 1371600 w 2013857"/>
              <a:gd name="connsiteY313" fmla="*/ 2122715 h 3004457"/>
              <a:gd name="connsiteX314" fmla="*/ 1262743 w 2013857"/>
              <a:gd name="connsiteY314" fmla="*/ 2155372 h 3004457"/>
              <a:gd name="connsiteX315" fmla="*/ 1230086 w 2013857"/>
              <a:gd name="connsiteY315" fmla="*/ 2166257 h 3004457"/>
              <a:gd name="connsiteX316" fmla="*/ 1197429 w 2013857"/>
              <a:gd name="connsiteY316" fmla="*/ 2231572 h 3004457"/>
              <a:gd name="connsiteX317" fmla="*/ 1175657 w 2013857"/>
              <a:gd name="connsiteY317" fmla="*/ 2264229 h 3004457"/>
              <a:gd name="connsiteX318" fmla="*/ 1143000 w 2013857"/>
              <a:gd name="connsiteY318" fmla="*/ 2329543 h 3004457"/>
              <a:gd name="connsiteX319" fmla="*/ 1045029 w 2013857"/>
              <a:gd name="connsiteY319" fmla="*/ 2362200 h 3004457"/>
              <a:gd name="connsiteX320" fmla="*/ 1012371 w 2013857"/>
              <a:gd name="connsiteY320" fmla="*/ 2373086 h 3004457"/>
              <a:gd name="connsiteX321" fmla="*/ 979714 w 2013857"/>
              <a:gd name="connsiteY321" fmla="*/ 2383972 h 3004457"/>
              <a:gd name="connsiteX322" fmla="*/ 947057 w 2013857"/>
              <a:gd name="connsiteY322" fmla="*/ 2449286 h 3004457"/>
              <a:gd name="connsiteX323" fmla="*/ 990600 w 2013857"/>
              <a:gd name="connsiteY323" fmla="*/ 2536372 h 3004457"/>
              <a:gd name="connsiteX324" fmla="*/ 957943 w 2013857"/>
              <a:gd name="connsiteY324" fmla="*/ 2634343 h 3004457"/>
              <a:gd name="connsiteX325" fmla="*/ 925286 w 2013857"/>
              <a:gd name="connsiteY325" fmla="*/ 2688772 h 3004457"/>
              <a:gd name="connsiteX326" fmla="*/ 914400 w 2013857"/>
              <a:gd name="connsiteY326" fmla="*/ 2786743 h 3004457"/>
              <a:gd name="connsiteX327" fmla="*/ 925286 w 2013857"/>
              <a:gd name="connsiteY327" fmla="*/ 2819400 h 3004457"/>
              <a:gd name="connsiteX328" fmla="*/ 990600 w 2013857"/>
              <a:gd name="connsiteY328" fmla="*/ 2841172 h 3004457"/>
              <a:gd name="connsiteX329" fmla="*/ 1023257 w 2013857"/>
              <a:gd name="connsiteY329" fmla="*/ 2852057 h 3004457"/>
              <a:gd name="connsiteX330" fmla="*/ 1088571 w 2013857"/>
              <a:gd name="connsiteY330" fmla="*/ 2830286 h 3004457"/>
              <a:gd name="connsiteX331" fmla="*/ 1121229 w 2013857"/>
              <a:gd name="connsiteY331" fmla="*/ 2819400 h 3004457"/>
              <a:gd name="connsiteX332" fmla="*/ 1153886 w 2013857"/>
              <a:gd name="connsiteY332" fmla="*/ 2797629 h 3004457"/>
              <a:gd name="connsiteX333" fmla="*/ 1186543 w 2013857"/>
              <a:gd name="connsiteY333" fmla="*/ 2786743 h 3004457"/>
              <a:gd name="connsiteX334" fmla="*/ 1219200 w 2013857"/>
              <a:gd name="connsiteY334" fmla="*/ 2764972 h 3004457"/>
              <a:gd name="connsiteX335" fmla="*/ 1262743 w 2013857"/>
              <a:gd name="connsiteY335" fmla="*/ 2721429 h 3004457"/>
              <a:gd name="connsiteX336" fmla="*/ 1273629 w 2013857"/>
              <a:gd name="connsiteY336" fmla="*/ 2688772 h 3004457"/>
              <a:gd name="connsiteX337" fmla="*/ 1295400 w 2013857"/>
              <a:gd name="connsiteY337" fmla="*/ 2667000 h 3004457"/>
              <a:gd name="connsiteX338" fmla="*/ 1317171 w 2013857"/>
              <a:gd name="connsiteY338" fmla="*/ 2601686 h 3004457"/>
              <a:gd name="connsiteX339" fmla="*/ 1328057 w 2013857"/>
              <a:gd name="connsiteY339" fmla="*/ 2569029 h 3004457"/>
              <a:gd name="connsiteX340" fmla="*/ 1338943 w 2013857"/>
              <a:gd name="connsiteY340" fmla="*/ 2536372 h 3004457"/>
              <a:gd name="connsiteX341" fmla="*/ 1382486 w 2013857"/>
              <a:gd name="connsiteY341" fmla="*/ 2492829 h 3004457"/>
              <a:gd name="connsiteX342" fmla="*/ 1393371 w 2013857"/>
              <a:gd name="connsiteY342" fmla="*/ 2460172 h 3004457"/>
              <a:gd name="connsiteX343" fmla="*/ 1415143 w 2013857"/>
              <a:gd name="connsiteY343" fmla="*/ 2438400 h 3004457"/>
              <a:gd name="connsiteX344" fmla="*/ 1426029 w 2013857"/>
              <a:gd name="connsiteY344" fmla="*/ 2351315 h 3004457"/>
              <a:gd name="connsiteX345" fmla="*/ 1447800 w 2013857"/>
              <a:gd name="connsiteY345" fmla="*/ 2286000 h 3004457"/>
              <a:gd name="connsiteX346" fmla="*/ 1458686 w 2013857"/>
              <a:gd name="connsiteY346" fmla="*/ 2253343 h 3004457"/>
              <a:gd name="connsiteX347" fmla="*/ 1469571 w 2013857"/>
              <a:gd name="connsiteY347" fmla="*/ 2220686 h 3004457"/>
              <a:gd name="connsiteX348" fmla="*/ 1491343 w 2013857"/>
              <a:gd name="connsiteY348" fmla="*/ 2198915 h 3004457"/>
              <a:gd name="connsiteX349" fmla="*/ 1502229 w 2013857"/>
              <a:gd name="connsiteY349" fmla="*/ 2100943 h 3004457"/>
              <a:gd name="connsiteX350" fmla="*/ 1502229 w 2013857"/>
              <a:gd name="connsiteY350" fmla="*/ 2024743 h 3004457"/>
              <a:gd name="connsiteX351" fmla="*/ 1480457 w 2013857"/>
              <a:gd name="connsiteY351" fmla="*/ 2002972 h 3004457"/>
              <a:gd name="connsiteX352" fmla="*/ 1458686 w 2013857"/>
              <a:gd name="connsiteY352" fmla="*/ 1970315 h 3004457"/>
              <a:gd name="connsiteX353" fmla="*/ 1393371 w 2013857"/>
              <a:gd name="connsiteY353" fmla="*/ 1948543 h 3004457"/>
              <a:gd name="connsiteX354" fmla="*/ 1251857 w 2013857"/>
              <a:gd name="connsiteY354" fmla="*/ 1970315 h 3004457"/>
              <a:gd name="connsiteX355" fmla="*/ 1219200 w 2013857"/>
              <a:gd name="connsiteY355" fmla="*/ 1981200 h 3004457"/>
              <a:gd name="connsiteX356" fmla="*/ 1197429 w 2013857"/>
              <a:gd name="connsiteY356" fmla="*/ 2002972 h 3004457"/>
              <a:gd name="connsiteX357" fmla="*/ 1164771 w 2013857"/>
              <a:gd name="connsiteY357" fmla="*/ 2024743 h 3004457"/>
              <a:gd name="connsiteX358" fmla="*/ 1143000 w 2013857"/>
              <a:gd name="connsiteY358" fmla="*/ 2057400 h 3004457"/>
              <a:gd name="connsiteX359" fmla="*/ 1121229 w 2013857"/>
              <a:gd name="connsiteY359" fmla="*/ 2079172 h 3004457"/>
              <a:gd name="connsiteX360" fmla="*/ 1110343 w 2013857"/>
              <a:gd name="connsiteY360" fmla="*/ 2122715 h 3004457"/>
              <a:gd name="connsiteX361" fmla="*/ 1099457 w 2013857"/>
              <a:gd name="connsiteY361" fmla="*/ 2177143 h 3004457"/>
              <a:gd name="connsiteX362" fmla="*/ 1077686 w 2013857"/>
              <a:gd name="connsiteY362" fmla="*/ 2242457 h 3004457"/>
              <a:gd name="connsiteX363" fmla="*/ 1034143 w 2013857"/>
              <a:gd name="connsiteY363" fmla="*/ 2307772 h 3004457"/>
              <a:gd name="connsiteX364" fmla="*/ 1012371 w 2013857"/>
              <a:gd name="connsiteY364" fmla="*/ 2340429 h 3004457"/>
              <a:gd name="connsiteX365" fmla="*/ 990600 w 2013857"/>
              <a:gd name="connsiteY365" fmla="*/ 2373086 h 3004457"/>
              <a:gd name="connsiteX366" fmla="*/ 957943 w 2013857"/>
              <a:gd name="connsiteY366" fmla="*/ 2394857 h 3004457"/>
              <a:gd name="connsiteX367" fmla="*/ 914400 w 2013857"/>
              <a:gd name="connsiteY367" fmla="*/ 2383972 h 3004457"/>
              <a:gd name="connsiteX368" fmla="*/ 849086 w 2013857"/>
              <a:gd name="connsiteY368" fmla="*/ 2362200 h 3004457"/>
              <a:gd name="connsiteX369" fmla="*/ 827314 w 2013857"/>
              <a:gd name="connsiteY369" fmla="*/ 2340429 h 3004457"/>
              <a:gd name="connsiteX370" fmla="*/ 794657 w 2013857"/>
              <a:gd name="connsiteY370" fmla="*/ 2329543 h 3004457"/>
              <a:gd name="connsiteX371" fmla="*/ 740229 w 2013857"/>
              <a:gd name="connsiteY371" fmla="*/ 2286000 h 3004457"/>
              <a:gd name="connsiteX372" fmla="*/ 696686 w 2013857"/>
              <a:gd name="connsiteY372" fmla="*/ 2231572 h 3004457"/>
              <a:gd name="connsiteX373" fmla="*/ 707571 w 2013857"/>
              <a:gd name="connsiteY373" fmla="*/ 2177143 h 3004457"/>
              <a:gd name="connsiteX374" fmla="*/ 762000 w 2013857"/>
              <a:gd name="connsiteY374" fmla="*/ 2100943 h 3004457"/>
              <a:gd name="connsiteX375" fmla="*/ 794657 w 2013857"/>
              <a:gd name="connsiteY375" fmla="*/ 2090057 h 3004457"/>
              <a:gd name="connsiteX376" fmla="*/ 816429 w 2013857"/>
              <a:gd name="connsiteY376" fmla="*/ 2068286 h 3004457"/>
              <a:gd name="connsiteX377" fmla="*/ 849086 w 2013857"/>
              <a:gd name="connsiteY377" fmla="*/ 2057400 h 3004457"/>
              <a:gd name="connsiteX378" fmla="*/ 859971 w 2013857"/>
              <a:gd name="connsiteY378" fmla="*/ 2024743 h 3004457"/>
              <a:gd name="connsiteX379" fmla="*/ 849086 w 2013857"/>
              <a:gd name="connsiteY379" fmla="*/ 1970315 h 3004457"/>
              <a:gd name="connsiteX380" fmla="*/ 827314 w 2013857"/>
              <a:gd name="connsiteY380" fmla="*/ 1937657 h 3004457"/>
              <a:gd name="connsiteX381" fmla="*/ 816429 w 2013857"/>
              <a:gd name="connsiteY381" fmla="*/ 1861457 h 3004457"/>
              <a:gd name="connsiteX382" fmla="*/ 827314 w 2013857"/>
              <a:gd name="connsiteY382" fmla="*/ 1774372 h 3004457"/>
              <a:gd name="connsiteX383" fmla="*/ 838200 w 2013857"/>
              <a:gd name="connsiteY383" fmla="*/ 1741715 h 3004457"/>
              <a:gd name="connsiteX384" fmla="*/ 870857 w 2013857"/>
              <a:gd name="connsiteY384" fmla="*/ 1730829 h 3004457"/>
              <a:gd name="connsiteX385" fmla="*/ 903514 w 2013857"/>
              <a:gd name="connsiteY385" fmla="*/ 1665515 h 3004457"/>
              <a:gd name="connsiteX386" fmla="*/ 870857 w 2013857"/>
              <a:gd name="connsiteY386" fmla="*/ 1654629 h 3004457"/>
              <a:gd name="connsiteX387" fmla="*/ 859971 w 2013857"/>
              <a:gd name="connsiteY387" fmla="*/ 1621972 h 3004457"/>
              <a:gd name="connsiteX388" fmla="*/ 794657 w 2013857"/>
              <a:gd name="connsiteY388" fmla="*/ 1600200 h 3004457"/>
              <a:gd name="connsiteX389" fmla="*/ 772886 w 2013857"/>
              <a:gd name="connsiteY389" fmla="*/ 1567543 h 3004457"/>
              <a:gd name="connsiteX390" fmla="*/ 707571 w 2013857"/>
              <a:gd name="connsiteY390" fmla="*/ 1545772 h 3004457"/>
              <a:gd name="connsiteX391" fmla="*/ 653143 w 2013857"/>
              <a:gd name="connsiteY391" fmla="*/ 1491343 h 3004457"/>
              <a:gd name="connsiteX392" fmla="*/ 631371 w 2013857"/>
              <a:gd name="connsiteY392" fmla="*/ 1469572 h 3004457"/>
              <a:gd name="connsiteX393" fmla="*/ 576943 w 2013857"/>
              <a:gd name="connsiteY393" fmla="*/ 1371600 h 3004457"/>
              <a:gd name="connsiteX394" fmla="*/ 511629 w 2013857"/>
              <a:gd name="connsiteY394" fmla="*/ 1284515 h 3004457"/>
              <a:gd name="connsiteX395" fmla="*/ 489857 w 2013857"/>
              <a:gd name="connsiteY395" fmla="*/ 1219200 h 3004457"/>
              <a:gd name="connsiteX396" fmla="*/ 478971 w 2013857"/>
              <a:gd name="connsiteY396" fmla="*/ 1186543 h 3004457"/>
              <a:gd name="connsiteX397" fmla="*/ 468086 w 2013857"/>
              <a:gd name="connsiteY397" fmla="*/ 1143000 h 3004457"/>
              <a:gd name="connsiteX398" fmla="*/ 446314 w 2013857"/>
              <a:gd name="connsiteY398" fmla="*/ 1121229 h 3004457"/>
              <a:gd name="connsiteX399" fmla="*/ 424543 w 2013857"/>
              <a:gd name="connsiteY399" fmla="*/ 1077686 h 3004457"/>
              <a:gd name="connsiteX400" fmla="*/ 413657 w 2013857"/>
              <a:gd name="connsiteY400" fmla="*/ 1045029 h 3004457"/>
              <a:gd name="connsiteX401" fmla="*/ 391886 w 2013857"/>
              <a:gd name="connsiteY401" fmla="*/ 1012372 h 3004457"/>
              <a:gd name="connsiteX402" fmla="*/ 370114 w 2013857"/>
              <a:gd name="connsiteY402" fmla="*/ 947057 h 3004457"/>
              <a:gd name="connsiteX403" fmla="*/ 391886 w 2013857"/>
              <a:gd name="connsiteY403" fmla="*/ 772886 h 3004457"/>
              <a:gd name="connsiteX404" fmla="*/ 402771 w 2013857"/>
              <a:gd name="connsiteY404" fmla="*/ 696686 h 3004457"/>
              <a:gd name="connsiteX405" fmla="*/ 424543 w 2013857"/>
              <a:gd name="connsiteY405" fmla="*/ 609600 h 3004457"/>
              <a:gd name="connsiteX406" fmla="*/ 435429 w 2013857"/>
              <a:gd name="connsiteY406" fmla="*/ 566057 h 3004457"/>
              <a:gd name="connsiteX407" fmla="*/ 424543 w 2013857"/>
              <a:gd name="connsiteY407" fmla="*/ 391886 h 3004457"/>
              <a:gd name="connsiteX408" fmla="*/ 402771 w 2013857"/>
              <a:gd name="connsiteY408" fmla="*/ 326572 h 3004457"/>
              <a:gd name="connsiteX409" fmla="*/ 391886 w 2013857"/>
              <a:gd name="connsiteY409" fmla="*/ 283029 h 3004457"/>
              <a:gd name="connsiteX410" fmla="*/ 402771 w 2013857"/>
              <a:gd name="connsiteY410" fmla="*/ 195943 h 3004457"/>
              <a:gd name="connsiteX411" fmla="*/ 413657 w 2013857"/>
              <a:gd name="connsiteY411" fmla="*/ 152400 h 3004457"/>
              <a:gd name="connsiteX412" fmla="*/ 478971 w 2013857"/>
              <a:gd name="connsiteY412" fmla="*/ 130629 h 3004457"/>
              <a:gd name="connsiteX413" fmla="*/ 587829 w 2013857"/>
              <a:gd name="connsiteY413" fmla="*/ 141515 h 3004457"/>
              <a:gd name="connsiteX414" fmla="*/ 653143 w 2013857"/>
              <a:gd name="connsiteY414" fmla="*/ 174172 h 3004457"/>
              <a:gd name="connsiteX415" fmla="*/ 685800 w 2013857"/>
              <a:gd name="connsiteY415" fmla="*/ 185057 h 3004457"/>
              <a:gd name="connsiteX416" fmla="*/ 740229 w 2013857"/>
              <a:gd name="connsiteY416" fmla="*/ 217715 h 3004457"/>
              <a:gd name="connsiteX417" fmla="*/ 772886 w 2013857"/>
              <a:gd name="connsiteY417" fmla="*/ 250372 h 3004457"/>
              <a:gd name="connsiteX418" fmla="*/ 838200 w 2013857"/>
              <a:gd name="connsiteY418" fmla="*/ 272143 h 3004457"/>
              <a:gd name="connsiteX419" fmla="*/ 903514 w 2013857"/>
              <a:gd name="connsiteY419" fmla="*/ 261257 h 3004457"/>
              <a:gd name="connsiteX420" fmla="*/ 1034143 w 2013857"/>
              <a:gd name="connsiteY420" fmla="*/ 283029 h 3004457"/>
              <a:gd name="connsiteX421" fmla="*/ 1045029 w 2013857"/>
              <a:gd name="connsiteY421" fmla="*/ 315686 h 3004457"/>
              <a:gd name="connsiteX422" fmla="*/ 1088571 w 2013857"/>
              <a:gd name="connsiteY422" fmla="*/ 370115 h 3004457"/>
              <a:gd name="connsiteX423" fmla="*/ 1132114 w 2013857"/>
              <a:gd name="connsiteY423" fmla="*/ 468086 h 3004457"/>
              <a:gd name="connsiteX424" fmla="*/ 1197429 w 2013857"/>
              <a:gd name="connsiteY424" fmla="*/ 533400 h 3004457"/>
              <a:gd name="connsiteX425" fmla="*/ 1219200 w 2013857"/>
              <a:gd name="connsiteY425" fmla="*/ 555172 h 3004457"/>
              <a:gd name="connsiteX426" fmla="*/ 1240971 w 2013857"/>
              <a:gd name="connsiteY426" fmla="*/ 587829 h 3004457"/>
              <a:gd name="connsiteX427" fmla="*/ 1262743 w 2013857"/>
              <a:gd name="connsiteY427" fmla="*/ 653143 h 3004457"/>
              <a:gd name="connsiteX428" fmla="*/ 1230086 w 2013857"/>
              <a:gd name="connsiteY428" fmla="*/ 849086 h 3004457"/>
              <a:gd name="connsiteX429" fmla="*/ 1186543 w 2013857"/>
              <a:gd name="connsiteY429" fmla="*/ 936172 h 3004457"/>
              <a:gd name="connsiteX430" fmla="*/ 1143000 w 2013857"/>
              <a:gd name="connsiteY430" fmla="*/ 990600 h 3004457"/>
              <a:gd name="connsiteX431" fmla="*/ 1110343 w 2013857"/>
              <a:gd name="connsiteY431" fmla="*/ 1110343 h 3004457"/>
              <a:gd name="connsiteX432" fmla="*/ 1088571 w 2013857"/>
              <a:gd name="connsiteY432" fmla="*/ 1164772 h 3004457"/>
              <a:gd name="connsiteX433" fmla="*/ 1099457 w 2013857"/>
              <a:gd name="connsiteY433" fmla="*/ 1317172 h 3004457"/>
              <a:gd name="connsiteX434" fmla="*/ 1110343 w 2013857"/>
              <a:gd name="connsiteY434" fmla="*/ 1349829 h 3004457"/>
              <a:gd name="connsiteX435" fmla="*/ 1099457 w 2013857"/>
              <a:gd name="connsiteY435" fmla="*/ 1393372 h 3004457"/>
              <a:gd name="connsiteX436" fmla="*/ 1077686 w 2013857"/>
              <a:gd name="connsiteY436" fmla="*/ 1458686 h 3004457"/>
              <a:gd name="connsiteX437" fmla="*/ 1066800 w 2013857"/>
              <a:gd name="connsiteY437" fmla="*/ 1491343 h 3004457"/>
              <a:gd name="connsiteX438" fmla="*/ 1045029 w 2013857"/>
              <a:gd name="connsiteY438" fmla="*/ 1513115 h 3004457"/>
              <a:gd name="connsiteX439" fmla="*/ 1034143 w 2013857"/>
              <a:gd name="connsiteY439" fmla="*/ 1545772 h 3004457"/>
              <a:gd name="connsiteX440" fmla="*/ 990600 w 2013857"/>
              <a:gd name="connsiteY440" fmla="*/ 1589315 h 3004457"/>
              <a:gd name="connsiteX441" fmla="*/ 968829 w 2013857"/>
              <a:gd name="connsiteY441" fmla="*/ 1654629 h 3004457"/>
              <a:gd name="connsiteX442" fmla="*/ 936171 w 2013857"/>
              <a:gd name="connsiteY442" fmla="*/ 1719943 h 3004457"/>
              <a:gd name="connsiteX443" fmla="*/ 957943 w 2013857"/>
              <a:gd name="connsiteY443" fmla="*/ 1883229 h 3004457"/>
              <a:gd name="connsiteX444" fmla="*/ 1045029 w 2013857"/>
              <a:gd name="connsiteY444" fmla="*/ 1992086 h 3004457"/>
              <a:gd name="connsiteX445" fmla="*/ 1077686 w 2013857"/>
              <a:gd name="connsiteY445" fmla="*/ 2013857 h 3004457"/>
              <a:gd name="connsiteX446" fmla="*/ 1121229 w 2013857"/>
              <a:gd name="connsiteY446" fmla="*/ 2068286 h 3004457"/>
              <a:gd name="connsiteX447" fmla="*/ 1153886 w 2013857"/>
              <a:gd name="connsiteY447" fmla="*/ 2079172 h 3004457"/>
              <a:gd name="connsiteX448" fmla="*/ 1164771 w 2013857"/>
              <a:gd name="connsiteY448" fmla="*/ 2111829 h 3004457"/>
              <a:gd name="connsiteX449" fmla="*/ 1186543 w 2013857"/>
              <a:gd name="connsiteY449" fmla="*/ 2133600 h 3004457"/>
              <a:gd name="connsiteX450" fmla="*/ 1175657 w 2013857"/>
              <a:gd name="connsiteY450" fmla="*/ 2177143 h 3004457"/>
              <a:gd name="connsiteX451" fmla="*/ 1143000 w 2013857"/>
              <a:gd name="connsiteY451" fmla="*/ 2242457 h 3004457"/>
              <a:gd name="connsiteX452" fmla="*/ 1132114 w 2013857"/>
              <a:gd name="connsiteY452" fmla="*/ 2275115 h 3004457"/>
              <a:gd name="connsiteX453" fmla="*/ 1153886 w 2013857"/>
              <a:gd name="connsiteY453" fmla="*/ 2362200 h 3004457"/>
              <a:gd name="connsiteX454" fmla="*/ 1175657 w 2013857"/>
              <a:gd name="connsiteY454" fmla="*/ 2394857 h 3004457"/>
              <a:gd name="connsiteX455" fmla="*/ 1197429 w 2013857"/>
              <a:gd name="connsiteY455" fmla="*/ 2416629 h 3004457"/>
              <a:gd name="connsiteX456" fmla="*/ 1230086 w 2013857"/>
              <a:gd name="connsiteY456" fmla="*/ 2427515 h 3004457"/>
              <a:gd name="connsiteX457" fmla="*/ 1251857 w 2013857"/>
              <a:gd name="connsiteY457" fmla="*/ 2492829 h 3004457"/>
              <a:gd name="connsiteX458" fmla="*/ 1284514 w 2013857"/>
              <a:gd name="connsiteY458" fmla="*/ 2558143 h 3004457"/>
              <a:gd name="connsiteX459" fmla="*/ 1317171 w 2013857"/>
              <a:gd name="connsiteY459" fmla="*/ 2579915 h 3004457"/>
              <a:gd name="connsiteX460" fmla="*/ 1328057 w 2013857"/>
              <a:gd name="connsiteY460" fmla="*/ 2612572 h 3004457"/>
              <a:gd name="connsiteX461" fmla="*/ 1360714 w 2013857"/>
              <a:gd name="connsiteY461" fmla="*/ 2634343 h 3004457"/>
              <a:gd name="connsiteX462" fmla="*/ 1382486 w 2013857"/>
              <a:gd name="connsiteY462" fmla="*/ 2656115 h 3004457"/>
              <a:gd name="connsiteX463" fmla="*/ 1404257 w 2013857"/>
              <a:gd name="connsiteY463" fmla="*/ 2688772 h 3004457"/>
              <a:gd name="connsiteX464" fmla="*/ 1534886 w 2013857"/>
              <a:gd name="connsiteY464" fmla="*/ 2699657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</a:cxnLst>
            <a:rect l="l" t="t" r="r" b="b"/>
            <a:pathLst>
              <a:path w="2013857" h="3004457">
                <a:moveTo>
                  <a:pt x="870857" y="664029"/>
                </a:moveTo>
                <a:cubicBezTo>
                  <a:pt x="881743" y="667658"/>
                  <a:pt x="895400" y="666801"/>
                  <a:pt x="903514" y="674915"/>
                </a:cubicBezTo>
                <a:cubicBezTo>
                  <a:pt x="911628" y="683029"/>
                  <a:pt x="909268" y="697309"/>
                  <a:pt x="914400" y="707572"/>
                </a:cubicBezTo>
                <a:cubicBezTo>
                  <a:pt x="956604" y="791981"/>
                  <a:pt x="919695" y="690802"/>
                  <a:pt x="947057" y="772886"/>
                </a:cubicBezTo>
                <a:cubicBezTo>
                  <a:pt x="943428" y="809172"/>
                  <a:pt x="942891" y="845901"/>
                  <a:pt x="936171" y="881743"/>
                </a:cubicBezTo>
                <a:cubicBezTo>
                  <a:pt x="931942" y="904299"/>
                  <a:pt x="921657" y="925286"/>
                  <a:pt x="914400" y="947057"/>
                </a:cubicBezTo>
                <a:lnTo>
                  <a:pt x="903514" y="979715"/>
                </a:lnTo>
                <a:cubicBezTo>
                  <a:pt x="910771" y="1001487"/>
                  <a:pt x="910771" y="1030514"/>
                  <a:pt x="947057" y="1023257"/>
                </a:cubicBezTo>
                <a:cubicBezTo>
                  <a:pt x="957121" y="1021244"/>
                  <a:pt x="959649" y="1006076"/>
                  <a:pt x="968829" y="1001486"/>
                </a:cubicBezTo>
                <a:cubicBezTo>
                  <a:pt x="989355" y="991223"/>
                  <a:pt x="1034143" y="979715"/>
                  <a:pt x="1034143" y="979715"/>
                </a:cubicBezTo>
                <a:cubicBezTo>
                  <a:pt x="1092200" y="983343"/>
                  <a:pt x="1150144" y="990600"/>
                  <a:pt x="1208314" y="990600"/>
                </a:cubicBezTo>
                <a:cubicBezTo>
                  <a:pt x="1283365" y="990600"/>
                  <a:pt x="1307906" y="980410"/>
                  <a:pt x="1371600" y="968829"/>
                </a:cubicBezTo>
                <a:cubicBezTo>
                  <a:pt x="1455895" y="953502"/>
                  <a:pt x="1411991" y="966251"/>
                  <a:pt x="1469571" y="947057"/>
                </a:cubicBezTo>
                <a:cubicBezTo>
                  <a:pt x="1476828" y="939800"/>
                  <a:pt x="1483329" y="931697"/>
                  <a:pt x="1491343" y="925286"/>
                </a:cubicBezTo>
                <a:cubicBezTo>
                  <a:pt x="1501559" y="917113"/>
                  <a:pt x="1517509" y="914874"/>
                  <a:pt x="1524000" y="903515"/>
                </a:cubicBezTo>
                <a:cubicBezTo>
                  <a:pt x="1533180" y="887451"/>
                  <a:pt x="1530399" y="867036"/>
                  <a:pt x="1534886" y="849086"/>
                </a:cubicBezTo>
                <a:cubicBezTo>
                  <a:pt x="1551901" y="781023"/>
                  <a:pt x="1537133" y="852194"/>
                  <a:pt x="1567543" y="783772"/>
                </a:cubicBezTo>
                <a:cubicBezTo>
                  <a:pt x="1576864" y="762801"/>
                  <a:pt x="1583748" y="740721"/>
                  <a:pt x="1589314" y="718457"/>
                </a:cubicBezTo>
                <a:cubicBezTo>
                  <a:pt x="1593200" y="702913"/>
                  <a:pt x="1614745" y="612008"/>
                  <a:pt x="1621971" y="609600"/>
                </a:cubicBezTo>
                <a:lnTo>
                  <a:pt x="1654629" y="598715"/>
                </a:lnTo>
                <a:cubicBezTo>
                  <a:pt x="1685713" y="604932"/>
                  <a:pt x="1721847" y="611260"/>
                  <a:pt x="1752600" y="620486"/>
                </a:cubicBezTo>
                <a:cubicBezTo>
                  <a:pt x="1774581" y="627080"/>
                  <a:pt x="1817914" y="642257"/>
                  <a:pt x="1817914" y="642257"/>
                </a:cubicBezTo>
                <a:cubicBezTo>
                  <a:pt x="1838165" y="662508"/>
                  <a:pt x="1844878" y="672067"/>
                  <a:pt x="1872343" y="685800"/>
                </a:cubicBezTo>
                <a:cubicBezTo>
                  <a:pt x="1882606" y="690932"/>
                  <a:pt x="1894114" y="693057"/>
                  <a:pt x="1905000" y="696686"/>
                </a:cubicBezTo>
                <a:cubicBezTo>
                  <a:pt x="1908629" y="707572"/>
                  <a:pt x="1909217" y="720006"/>
                  <a:pt x="1915886" y="729343"/>
                </a:cubicBezTo>
                <a:cubicBezTo>
                  <a:pt x="1927817" y="746046"/>
                  <a:pt x="1959429" y="772886"/>
                  <a:pt x="1959429" y="772886"/>
                </a:cubicBezTo>
                <a:cubicBezTo>
                  <a:pt x="1963057" y="783772"/>
                  <a:pt x="1964411" y="795704"/>
                  <a:pt x="1970314" y="805543"/>
                </a:cubicBezTo>
                <a:cubicBezTo>
                  <a:pt x="1975594" y="814344"/>
                  <a:pt x="1989778" y="817314"/>
                  <a:pt x="1992086" y="827315"/>
                </a:cubicBezTo>
                <a:cubicBezTo>
                  <a:pt x="2001098" y="866367"/>
                  <a:pt x="1999343" y="907143"/>
                  <a:pt x="2002971" y="947057"/>
                </a:cubicBezTo>
                <a:cubicBezTo>
                  <a:pt x="1992085" y="950686"/>
                  <a:pt x="1981789" y="957943"/>
                  <a:pt x="1970314" y="957943"/>
                </a:cubicBezTo>
                <a:cubicBezTo>
                  <a:pt x="1947781" y="957943"/>
                  <a:pt x="1921510" y="936293"/>
                  <a:pt x="1905000" y="925286"/>
                </a:cubicBezTo>
                <a:cubicBezTo>
                  <a:pt x="1897743" y="914400"/>
                  <a:pt x="1895809" y="896223"/>
                  <a:pt x="1883229" y="892629"/>
                </a:cubicBezTo>
                <a:cubicBezTo>
                  <a:pt x="1869084" y="888588"/>
                  <a:pt x="1814392" y="908317"/>
                  <a:pt x="1796143" y="914400"/>
                </a:cubicBezTo>
                <a:cubicBezTo>
                  <a:pt x="1788886" y="921657"/>
                  <a:pt x="1782385" y="929761"/>
                  <a:pt x="1774371" y="936172"/>
                </a:cubicBezTo>
                <a:cubicBezTo>
                  <a:pt x="1739197" y="964311"/>
                  <a:pt x="1728118" y="956564"/>
                  <a:pt x="1698171" y="1001486"/>
                </a:cubicBezTo>
                <a:cubicBezTo>
                  <a:pt x="1690914" y="1012372"/>
                  <a:pt x="1687286" y="1026886"/>
                  <a:pt x="1676400" y="1034143"/>
                </a:cubicBezTo>
                <a:cubicBezTo>
                  <a:pt x="1663952" y="1042442"/>
                  <a:pt x="1647187" y="1040730"/>
                  <a:pt x="1632857" y="1045029"/>
                </a:cubicBezTo>
                <a:cubicBezTo>
                  <a:pt x="1610876" y="1051623"/>
                  <a:pt x="1567543" y="1066800"/>
                  <a:pt x="1567543" y="1066800"/>
                </a:cubicBezTo>
                <a:cubicBezTo>
                  <a:pt x="1560286" y="1074057"/>
                  <a:pt x="1554951" y="1083982"/>
                  <a:pt x="1545771" y="1088572"/>
                </a:cubicBezTo>
                <a:cubicBezTo>
                  <a:pt x="1525245" y="1098835"/>
                  <a:pt x="1480457" y="1110343"/>
                  <a:pt x="1480457" y="1110343"/>
                </a:cubicBezTo>
                <a:cubicBezTo>
                  <a:pt x="1420686" y="1170114"/>
                  <a:pt x="1456388" y="1147394"/>
                  <a:pt x="1371600" y="1175657"/>
                </a:cubicBezTo>
                <a:lnTo>
                  <a:pt x="1338943" y="1186543"/>
                </a:lnTo>
                <a:cubicBezTo>
                  <a:pt x="1331686" y="1193800"/>
                  <a:pt x="1326351" y="1203725"/>
                  <a:pt x="1317171" y="1208315"/>
                </a:cubicBezTo>
                <a:cubicBezTo>
                  <a:pt x="1296645" y="1218578"/>
                  <a:pt x="1251857" y="1230086"/>
                  <a:pt x="1251857" y="1230086"/>
                </a:cubicBezTo>
                <a:cubicBezTo>
                  <a:pt x="1244600" y="1240972"/>
                  <a:pt x="1238259" y="1252527"/>
                  <a:pt x="1230086" y="1262743"/>
                </a:cubicBezTo>
                <a:cubicBezTo>
                  <a:pt x="1203085" y="1296495"/>
                  <a:pt x="1208881" y="1272497"/>
                  <a:pt x="1186543" y="1317172"/>
                </a:cubicBezTo>
                <a:cubicBezTo>
                  <a:pt x="1181411" y="1327435"/>
                  <a:pt x="1179286" y="1338943"/>
                  <a:pt x="1175657" y="1349829"/>
                </a:cubicBezTo>
                <a:cubicBezTo>
                  <a:pt x="1190171" y="1364343"/>
                  <a:pt x="1202121" y="1381986"/>
                  <a:pt x="1219200" y="1393372"/>
                </a:cubicBezTo>
                <a:cubicBezTo>
                  <a:pt x="1260397" y="1420836"/>
                  <a:pt x="1242606" y="1405892"/>
                  <a:pt x="1273629" y="1436915"/>
                </a:cubicBezTo>
                <a:cubicBezTo>
                  <a:pt x="1280281" y="1456871"/>
                  <a:pt x="1293648" y="1516068"/>
                  <a:pt x="1317171" y="1534886"/>
                </a:cubicBezTo>
                <a:cubicBezTo>
                  <a:pt x="1326131" y="1542054"/>
                  <a:pt x="1339798" y="1540199"/>
                  <a:pt x="1349829" y="1545772"/>
                </a:cubicBezTo>
                <a:cubicBezTo>
                  <a:pt x="1372702" y="1558479"/>
                  <a:pt x="1415143" y="1589315"/>
                  <a:pt x="1415143" y="1589315"/>
                </a:cubicBezTo>
                <a:cubicBezTo>
                  <a:pt x="1418772" y="1600201"/>
                  <a:pt x="1426029" y="1610497"/>
                  <a:pt x="1426029" y="1621972"/>
                </a:cubicBezTo>
                <a:cubicBezTo>
                  <a:pt x="1426029" y="1639250"/>
                  <a:pt x="1394638" y="1725761"/>
                  <a:pt x="1393371" y="1730829"/>
                </a:cubicBezTo>
                <a:cubicBezTo>
                  <a:pt x="1393276" y="1731208"/>
                  <a:pt x="1376807" y="1801822"/>
                  <a:pt x="1371600" y="1807029"/>
                </a:cubicBezTo>
                <a:cubicBezTo>
                  <a:pt x="1363486" y="1815143"/>
                  <a:pt x="1349206" y="1812783"/>
                  <a:pt x="1338943" y="1817915"/>
                </a:cubicBezTo>
                <a:cubicBezTo>
                  <a:pt x="1254534" y="1860119"/>
                  <a:pt x="1355713" y="1823210"/>
                  <a:pt x="1273629" y="1850572"/>
                </a:cubicBezTo>
                <a:cubicBezTo>
                  <a:pt x="1255486" y="1846943"/>
                  <a:pt x="1237050" y="1844554"/>
                  <a:pt x="1219200" y="1839686"/>
                </a:cubicBezTo>
                <a:cubicBezTo>
                  <a:pt x="1197060" y="1833648"/>
                  <a:pt x="1153886" y="1817915"/>
                  <a:pt x="1153886" y="1817915"/>
                </a:cubicBezTo>
                <a:cubicBezTo>
                  <a:pt x="1135743" y="1799772"/>
                  <a:pt x="1120806" y="1777719"/>
                  <a:pt x="1099457" y="1763486"/>
                </a:cubicBezTo>
                <a:lnTo>
                  <a:pt x="1001486" y="1698172"/>
                </a:lnTo>
                <a:cubicBezTo>
                  <a:pt x="990600" y="1690915"/>
                  <a:pt x="981241" y="1680537"/>
                  <a:pt x="968829" y="1676400"/>
                </a:cubicBezTo>
                <a:lnTo>
                  <a:pt x="903514" y="1654629"/>
                </a:lnTo>
                <a:cubicBezTo>
                  <a:pt x="889000" y="1640115"/>
                  <a:pt x="866462" y="1630559"/>
                  <a:pt x="859971" y="1611086"/>
                </a:cubicBezTo>
                <a:cubicBezTo>
                  <a:pt x="845841" y="1568692"/>
                  <a:pt x="857200" y="1586543"/>
                  <a:pt x="827314" y="1556657"/>
                </a:cubicBezTo>
                <a:cubicBezTo>
                  <a:pt x="802298" y="1481606"/>
                  <a:pt x="821771" y="1507570"/>
                  <a:pt x="783771" y="1469572"/>
                </a:cubicBezTo>
                <a:cubicBezTo>
                  <a:pt x="765735" y="1415460"/>
                  <a:pt x="766111" y="1432244"/>
                  <a:pt x="783771" y="1349829"/>
                </a:cubicBezTo>
                <a:cubicBezTo>
                  <a:pt x="788579" y="1327389"/>
                  <a:pt x="789316" y="1300742"/>
                  <a:pt x="805543" y="1284515"/>
                </a:cubicBezTo>
                <a:lnTo>
                  <a:pt x="849086" y="1240972"/>
                </a:lnTo>
                <a:cubicBezTo>
                  <a:pt x="852714" y="1230086"/>
                  <a:pt x="859971" y="1219789"/>
                  <a:pt x="859971" y="1208315"/>
                </a:cubicBezTo>
                <a:cubicBezTo>
                  <a:pt x="859971" y="1183906"/>
                  <a:pt x="844562" y="1167684"/>
                  <a:pt x="827314" y="1153886"/>
                </a:cubicBezTo>
                <a:cubicBezTo>
                  <a:pt x="817098" y="1145713"/>
                  <a:pt x="804873" y="1140288"/>
                  <a:pt x="794657" y="1132115"/>
                </a:cubicBezTo>
                <a:cubicBezTo>
                  <a:pt x="751963" y="1097959"/>
                  <a:pt x="796944" y="1118363"/>
                  <a:pt x="740229" y="1099457"/>
                </a:cubicBezTo>
                <a:cubicBezTo>
                  <a:pt x="725365" y="1084594"/>
                  <a:pt x="706397" y="1062781"/>
                  <a:pt x="685800" y="1055915"/>
                </a:cubicBezTo>
                <a:cubicBezTo>
                  <a:pt x="664861" y="1048935"/>
                  <a:pt x="642257" y="1048658"/>
                  <a:pt x="620486" y="1045029"/>
                </a:cubicBezTo>
                <a:cubicBezTo>
                  <a:pt x="590476" y="1048780"/>
                  <a:pt x="534301" y="1050021"/>
                  <a:pt x="500743" y="1066800"/>
                </a:cubicBezTo>
                <a:cubicBezTo>
                  <a:pt x="489041" y="1072651"/>
                  <a:pt x="478019" y="1080058"/>
                  <a:pt x="468086" y="1088572"/>
                </a:cubicBezTo>
                <a:cubicBezTo>
                  <a:pt x="452501" y="1101930"/>
                  <a:pt x="444016" y="1125624"/>
                  <a:pt x="424543" y="1132115"/>
                </a:cubicBezTo>
                <a:cubicBezTo>
                  <a:pt x="402772" y="1139372"/>
                  <a:pt x="378324" y="1141157"/>
                  <a:pt x="359229" y="1153886"/>
                </a:cubicBezTo>
                <a:cubicBezTo>
                  <a:pt x="348343" y="1161143"/>
                  <a:pt x="338866" y="1171186"/>
                  <a:pt x="326571" y="1175657"/>
                </a:cubicBezTo>
                <a:cubicBezTo>
                  <a:pt x="298451" y="1185883"/>
                  <a:pt x="239486" y="1197429"/>
                  <a:pt x="239486" y="1197429"/>
                </a:cubicBezTo>
                <a:cubicBezTo>
                  <a:pt x="214086" y="1193800"/>
                  <a:pt x="187627" y="1194657"/>
                  <a:pt x="163286" y="1186543"/>
                </a:cubicBezTo>
                <a:cubicBezTo>
                  <a:pt x="153549" y="1183298"/>
                  <a:pt x="150315" y="1170052"/>
                  <a:pt x="141514" y="1164772"/>
                </a:cubicBezTo>
                <a:cubicBezTo>
                  <a:pt x="131675" y="1158868"/>
                  <a:pt x="119120" y="1159018"/>
                  <a:pt x="108857" y="1153886"/>
                </a:cubicBezTo>
                <a:cubicBezTo>
                  <a:pt x="97155" y="1148035"/>
                  <a:pt x="87086" y="1139372"/>
                  <a:pt x="76200" y="1132115"/>
                </a:cubicBezTo>
                <a:cubicBezTo>
                  <a:pt x="36501" y="1013018"/>
                  <a:pt x="99813" y="1193406"/>
                  <a:pt x="43543" y="1066800"/>
                </a:cubicBezTo>
                <a:cubicBezTo>
                  <a:pt x="34222" y="1045829"/>
                  <a:pt x="29028" y="1023257"/>
                  <a:pt x="21771" y="1001486"/>
                </a:cubicBezTo>
                <a:cubicBezTo>
                  <a:pt x="5037" y="951284"/>
                  <a:pt x="13134" y="980068"/>
                  <a:pt x="0" y="914400"/>
                </a:cubicBezTo>
                <a:cubicBezTo>
                  <a:pt x="1137" y="909850"/>
                  <a:pt x="15766" y="846607"/>
                  <a:pt x="21771" y="838200"/>
                </a:cubicBezTo>
                <a:cubicBezTo>
                  <a:pt x="33702" y="821497"/>
                  <a:pt x="50800" y="809171"/>
                  <a:pt x="65314" y="794657"/>
                </a:cubicBezTo>
                <a:cubicBezTo>
                  <a:pt x="72571" y="787400"/>
                  <a:pt x="77349" y="776131"/>
                  <a:pt x="87086" y="772886"/>
                </a:cubicBezTo>
                <a:lnTo>
                  <a:pt x="152400" y="751115"/>
                </a:lnTo>
                <a:lnTo>
                  <a:pt x="185057" y="740229"/>
                </a:lnTo>
                <a:cubicBezTo>
                  <a:pt x="203200" y="722086"/>
                  <a:pt x="225254" y="707149"/>
                  <a:pt x="239486" y="685800"/>
                </a:cubicBezTo>
                <a:cubicBezTo>
                  <a:pt x="246743" y="674914"/>
                  <a:pt x="252006" y="662394"/>
                  <a:pt x="261257" y="653143"/>
                </a:cubicBezTo>
                <a:cubicBezTo>
                  <a:pt x="270508" y="643892"/>
                  <a:pt x="283028" y="638629"/>
                  <a:pt x="293914" y="631372"/>
                </a:cubicBezTo>
                <a:cubicBezTo>
                  <a:pt x="312818" y="574661"/>
                  <a:pt x="292418" y="619635"/>
                  <a:pt x="326571" y="576943"/>
                </a:cubicBezTo>
                <a:cubicBezTo>
                  <a:pt x="334744" y="566727"/>
                  <a:pt x="339967" y="554337"/>
                  <a:pt x="348343" y="544286"/>
                </a:cubicBezTo>
                <a:cubicBezTo>
                  <a:pt x="363422" y="526192"/>
                  <a:pt x="390992" y="499930"/>
                  <a:pt x="413657" y="489857"/>
                </a:cubicBezTo>
                <a:cubicBezTo>
                  <a:pt x="434628" y="480536"/>
                  <a:pt x="457200" y="475343"/>
                  <a:pt x="478971" y="468086"/>
                </a:cubicBezTo>
                <a:lnTo>
                  <a:pt x="511629" y="457200"/>
                </a:lnTo>
                <a:cubicBezTo>
                  <a:pt x="577434" y="473652"/>
                  <a:pt x="540979" y="472817"/>
                  <a:pt x="620486" y="446315"/>
                </a:cubicBezTo>
                <a:lnTo>
                  <a:pt x="653143" y="435429"/>
                </a:lnTo>
                <a:lnTo>
                  <a:pt x="685800" y="424543"/>
                </a:lnTo>
                <a:cubicBezTo>
                  <a:pt x="703944" y="370114"/>
                  <a:pt x="700314" y="402773"/>
                  <a:pt x="674914" y="326572"/>
                </a:cubicBezTo>
                <a:lnTo>
                  <a:pt x="664029" y="293915"/>
                </a:lnTo>
                <a:cubicBezTo>
                  <a:pt x="667657" y="275772"/>
                  <a:pt x="665929" y="255660"/>
                  <a:pt x="674914" y="239486"/>
                </a:cubicBezTo>
                <a:cubicBezTo>
                  <a:pt x="706736" y="182205"/>
                  <a:pt x="710072" y="205578"/>
                  <a:pt x="751114" y="185057"/>
                </a:cubicBezTo>
                <a:cubicBezTo>
                  <a:pt x="762816" y="179206"/>
                  <a:pt x="772885" y="170543"/>
                  <a:pt x="783771" y="163286"/>
                </a:cubicBezTo>
                <a:cubicBezTo>
                  <a:pt x="823685" y="166915"/>
                  <a:pt x="864461" y="165160"/>
                  <a:pt x="903514" y="174172"/>
                </a:cubicBezTo>
                <a:cubicBezTo>
                  <a:pt x="913514" y="176480"/>
                  <a:pt x="919128" y="187733"/>
                  <a:pt x="925286" y="195943"/>
                </a:cubicBezTo>
                <a:cubicBezTo>
                  <a:pt x="940986" y="216876"/>
                  <a:pt x="968829" y="261257"/>
                  <a:pt x="968829" y="261257"/>
                </a:cubicBezTo>
                <a:cubicBezTo>
                  <a:pt x="999664" y="353769"/>
                  <a:pt x="956659" y="240975"/>
                  <a:pt x="1001486" y="315686"/>
                </a:cubicBezTo>
                <a:cubicBezTo>
                  <a:pt x="1007390" y="325525"/>
                  <a:pt x="1004257" y="340229"/>
                  <a:pt x="1012371" y="348343"/>
                </a:cubicBezTo>
                <a:cubicBezTo>
                  <a:pt x="1020485" y="356457"/>
                  <a:pt x="1034766" y="354097"/>
                  <a:pt x="1045029" y="359229"/>
                </a:cubicBezTo>
                <a:cubicBezTo>
                  <a:pt x="1056731" y="365080"/>
                  <a:pt x="1065984" y="375149"/>
                  <a:pt x="1077686" y="381000"/>
                </a:cubicBezTo>
                <a:cubicBezTo>
                  <a:pt x="1131336" y="407825"/>
                  <a:pt x="1091011" y="372065"/>
                  <a:pt x="1143000" y="413657"/>
                </a:cubicBezTo>
                <a:cubicBezTo>
                  <a:pt x="1158597" y="426135"/>
                  <a:pt x="1178740" y="450530"/>
                  <a:pt x="1186543" y="468086"/>
                </a:cubicBezTo>
                <a:cubicBezTo>
                  <a:pt x="1195864" y="489057"/>
                  <a:pt x="1208314" y="533400"/>
                  <a:pt x="1208314" y="533400"/>
                </a:cubicBezTo>
                <a:lnTo>
                  <a:pt x="1186543" y="598715"/>
                </a:lnTo>
                <a:cubicBezTo>
                  <a:pt x="1176167" y="629842"/>
                  <a:pt x="1171606" y="640741"/>
                  <a:pt x="1164771" y="674915"/>
                </a:cubicBezTo>
                <a:cubicBezTo>
                  <a:pt x="1159195" y="702794"/>
                  <a:pt x="1157125" y="744636"/>
                  <a:pt x="1143000" y="772886"/>
                </a:cubicBezTo>
                <a:cubicBezTo>
                  <a:pt x="1137149" y="784588"/>
                  <a:pt x="1126542" y="793588"/>
                  <a:pt x="1121229" y="805543"/>
                </a:cubicBezTo>
                <a:cubicBezTo>
                  <a:pt x="1111908" y="826514"/>
                  <a:pt x="1106714" y="849086"/>
                  <a:pt x="1099457" y="870857"/>
                </a:cubicBezTo>
                <a:cubicBezTo>
                  <a:pt x="1095828" y="881743"/>
                  <a:pt x="1096685" y="895401"/>
                  <a:pt x="1088571" y="903515"/>
                </a:cubicBezTo>
                <a:cubicBezTo>
                  <a:pt x="1077685" y="914401"/>
                  <a:pt x="1065769" y="924345"/>
                  <a:pt x="1055914" y="936172"/>
                </a:cubicBezTo>
                <a:cubicBezTo>
                  <a:pt x="987263" y="1018554"/>
                  <a:pt x="1075704" y="927270"/>
                  <a:pt x="1012371" y="990600"/>
                </a:cubicBezTo>
                <a:cubicBezTo>
                  <a:pt x="1003014" y="1018673"/>
                  <a:pt x="989103" y="1027952"/>
                  <a:pt x="1023257" y="1045029"/>
                </a:cubicBezTo>
                <a:cubicBezTo>
                  <a:pt x="1043783" y="1055292"/>
                  <a:pt x="1088571" y="1066800"/>
                  <a:pt x="1088571" y="1066800"/>
                </a:cubicBezTo>
                <a:lnTo>
                  <a:pt x="1153886" y="1045029"/>
                </a:lnTo>
                <a:lnTo>
                  <a:pt x="1186543" y="1034143"/>
                </a:lnTo>
                <a:cubicBezTo>
                  <a:pt x="1193800" y="1023257"/>
                  <a:pt x="1200141" y="1011702"/>
                  <a:pt x="1208314" y="1001486"/>
                </a:cubicBezTo>
                <a:cubicBezTo>
                  <a:pt x="1214725" y="993472"/>
                  <a:pt x="1225496" y="988895"/>
                  <a:pt x="1230086" y="979715"/>
                </a:cubicBezTo>
                <a:cubicBezTo>
                  <a:pt x="1280120" y="879647"/>
                  <a:pt x="1224441" y="941815"/>
                  <a:pt x="1273629" y="892629"/>
                </a:cubicBezTo>
                <a:cubicBezTo>
                  <a:pt x="1309720" y="784356"/>
                  <a:pt x="1307162" y="819228"/>
                  <a:pt x="1284514" y="653143"/>
                </a:cubicBezTo>
                <a:cubicBezTo>
                  <a:pt x="1280645" y="624768"/>
                  <a:pt x="1269513" y="583182"/>
                  <a:pt x="1240971" y="566057"/>
                </a:cubicBezTo>
                <a:cubicBezTo>
                  <a:pt x="1231132" y="560154"/>
                  <a:pt x="1219200" y="558800"/>
                  <a:pt x="1208314" y="555172"/>
                </a:cubicBezTo>
                <a:lnTo>
                  <a:pt x="1164771" y="511629"/>
                </a:lnTo>
                <a:cubicBezTo>
                  <a:pt x="1157514" y="504372"/>
                  <a:pt x="1153064" y="491870"/>
                  <a:pt x="1143000" y="489857"/>
                </a:cubicBezTo>
                <a:cubicBezTo>
                  <a:pt x="1077319" y="476722"/>
                  <a:pt x="1106124" y="484823"/>
                  <a:pt x="1055914" y="468086"/>
                </a:cubicBezTo>
                <a:lnTo>
                  <a:pt x="1077686" y="402772"/>
                </a:lnTo>
                <a:cubicBezTo>
                  <a:pt x="1081315" y="391886"/>
                  <a:pt x="1080457" y="378229"/>
                  <a:pt x="1088571" y="370115"/>
                </a:cubicBezTo>
                <a:cubicBezTo>
                  <a:pt x="1108822" y="349864"/>
                  <a:pt x="1115535" y="340305"/>
                  <a:pt x="1143000" y="326572"/>
                </a:cubicBezTo>
                <a:cubicBezTo>
                  <a:pt x="1153263" y="321440"/>
                  <a:pt x="1164234" y="316774"/>
                  <a:pt x="1175657" y="315686"/>
                </a:cubicBezTo>
                <a:cubicBezTo>
                  <a:pt x="1240777" y="309484"/>
                  <a:pt x="1306286" y="308429"/>
                  <a:pt x="1371600" y="304800"/>
                </a:cubicBezTo>
                <a:cubicBezTo>
                  <a:pt x="1382486" y="297543"/>
                  <a:pt x="1394041" y="291202"/>
                  <a:pt x="1404257" y="283029"/>
                </a:cubicBezTo>
                <a:cubicBezTo>
                  <a:pt x="1412271" y="276618"/>
                  <a:pt x="1417228" y="266537"/>
                  <a:pt x="1426029" y="261257"/>
                </a:cubicBezTo>
                <a:cubicBezTo>
                  <a:pt x="1435868" y="255354"/>
                  <a:pt x="1447800" y="254000"/>
                  <a:pt x="1458686" y="250372"/>
                </a:cubicBezTo>
                <a:cubicBezTo>
                  <a:pt x="1473200" y="235858"/>
                  <a:pt x="1495738" y="226302"/>
                  <a:pt x="1502229" y="206829"/>
                </a:cubicBezTo>
                <a:cubicBezTo>
                  <a:pt x="1516359" y="164435"/>
                  <a:pt x="1505000" y="182286"/>
                  <a:pt x="1534886" y="152400"/>
                </a:cubicBezTo>
                <a:cubicBezTo>
                  <a:pt x="1538514" y="141514"/>
                  <a:pt x="1539867" y="129582"/>
                  <a:pt x="1545771" y="119743"/>
                </a:cubicBezTo>
                <a:cubicBezTo>
                  <a:pt x="1551051" y="110942"/>
                  <a:pt x="1561132" y="105986"/>
                  <a:pt x="1567543" y="97972"/>
                </a:cubicBezTo>
                <a:cubicBezTo>
                  <a:pt x="1575716" y="87756"/>
                  <a:pt x="1581141" y="75531"/>
                  <a:pt x="1589314" y="65315"/>
                </a:cubicBezTo>
                <a:cubicBezTo>
                  <a:pt x="1595725" y="57301"/>
                  <a:pt x="1604675" y="51557"/>
                  <a:pt x="1611086" y="43543"/>
                </a:cubicBezTo>
                <a:cubicBezTo>
                  <a:pt x="1619259" y="33327"/>
                  <a:pt x="1622641" y="19059"/>
                  <a:pt x="1632857" y="10886"/>
                </a:cubicBezTo>
                <a:cubicBezTo>
                  <a:pt x="1641817" y="3718"/>
                  <a:pt x="1654628" y="3629"/>
                  <a:pt x="1665514" y="0"/>
                </a:cubicBezTo>
                <a:cubicBezTo>
                  <a:pt x="1687286" y="3629"/>
                  <a:pt x="1710659" y="1922"/>
                  <a:pt x="1730829" y="10886"/>
                </a:cubicBezTo>
                <a:cubicBezTo>
                  <a:pt x="1746306" y="17765"/>
                  <a:pt x="1777408" y="60503"/>
                  <a:pt x="1785257" y="76200"/>
                </a:cubicBezTo>
                <a:cubicBezTo>
                  <a:pt x="1790389" y="86463"/>
                  <a:pt x="1791011" y="98594"/>
                  <a:pt x="1796143" y="108857"/>
                </a:cubicBezTo>
                <a:cubicBezTo>
                  <a:pt x="1801994" y="120559"/>
                  <a:pt x="1812600" y="129559"/>
                  <a:pt x="1817914" y="141515"/>
                </a:cubicBezTo>
                <a:cubicBezTo>
                  <a:pt x="1827234" y="162486"/>
                  <a:pt x="1826956" y="187734"/>
                  <a:pt x="1839686" y="206829"/>
                </a:cubicBezTo>
                <a:cubicBezTo>
                  <a:pt x="1846943" y="217715"/>
                  <a:pt x="1856144" y="227531"/>
                  <a:pt x="1861457" y="239486"/>
                </a:cubicBezTo>
                <a:cubicBezTo>
                  <a:pt x="1901484" y="329547"/>
                  <a:pt x="1860289" y="281859"/>
                  <a:pt x="1905000" y="326572"/>
                </a:cubicBezTo>
                <a:cubicBezTo>
                  <a:pt x="1908629" y="337458"/>
                  <a:pt x="1910313" y="349198"/>
                  <a:pt x="1915886" y="359229"/>
                </a:cubicBezTo>
                <a:cubicBezTo>
                  <a:pt x="1928593" y="382102"/>
                  <a:pt x="1959429" y="424543"/>
                  <a:pt x="1959429" y="424543"/>
                </a:cubicBezTo>
                <a:lnTo>
                  <a:pt x="1981200" y="489857"/>
                </a:lnTo>
                <a:cubicBezTo>
                  <a:pt x="1984829" y="500743"/>
                  <a:pt x="1985721" y="512967"/>
                  <a:pt x="1992086" y="522515"/>
                </a:cubicBezTo>
                <a:lnTo>
                  <a:pt x="2013857" y="555172"/>
                </a:lnTo>
                <a:cubicBezTo>
                  <a:pt x="2000125" y="665025"/>
                  <a:pt x="2012221" y="614507"/>
                  <a:pt x="1981200" y="707572"/>
                </a:cubicBezTo>
                <a:lnTo>
                  <a:pt x="1970314" y="740229"/>
                </a:lnTo>
                <a:cubicBezTo>
                  <a:pt x="1961751" y="765918"/>
                  <a:pt x="1962563" y="779713"/>
                  <a:pt x="1937657" y="794657"/>
                </a:cubicBezTo>
                <a:cubicBezTo>
                  <a:pt x="1927818" y="800561"/>
                  <a:pt x="1915886" y="801914"/>
                  <a:pt x="1905000" y="805543"/>
                </a:cubicBezTo>
                <a:cubicBezTo>
                  <a:pt x="1890486" y="820057"/>
                  <a:pt x="1867948" y="829613"/>
                  <a:pt x="1861457" y="849086"/>
                </a:cubicBezTo>
                <a:cubicBezTo>
                  <a:pt x="1835356" y="927386"/>
                  <a:pt x="1867023" y="829605"/>
                  <a:pt x="1839686" y="925286"/>
                </a:cubicBezTo>
                <a:cubicBezTo>
                  <a:pt x="1836534" y="936319"/>
                  <a:pt x="1832429" y="947057"/>
                  <a:pt x="1828800" y="957943"/>
                </a:cubicBezTo>
                <a:cubicBezTo>
                  <a:pt x="1832429" y="997857"/>
                  <a:pt x="1835260" y="1037852"/>
                  <a:pt x="1839686" y="1077686"/>
                </a:cubicBezTo>
                <a:cubicBezTo>
                  <a:pt x="1842519" y="1103187"/>
                  <a:pt x="1850571" y="1128228"/>
                  <a:pt x="1850571" y="1153886"/>
                </a:cubicBezTo>
                <a:cubicBezTo>
                  <a:pt x="1850571" y="1177329"/>
                  <a:pt x="1835161" y="1195380"/>
                  <a:pt x="1817914" y="1208315"/>
                </a:cubicBezTo>
                <a:cubicBezTo>
                  <a:pt x="1796981" y="1224014"/>
                  <a:pt x="1774371" y="1237343"/>
                  <a:pt x="1752600" y="1251857"/>
                </a:cubicBezTo>
                <a:cubicBezTo>
                  <a:pt x="1741714" y="1259114"/>
                  <a:pt x="1732355" y="1269492"/>
                  <a:pt x="1719943" y="1273629"/>
                </a:cubicBezTo>
                <a:cubicBezTo>
                  <a:pt x="1709057" y="1277258"/>
                  <a:pt x="1698487" y="1282026"/>
                  <a:pt x="1687286" y="1284515"/>
                </a:cubicBezTo>
                <a:cubicBezTo>
                  <a:pt x="1665740" y="1289303"/>
                  <a:pt x="1643614" y="1291071"/>
                  <a:pt x="1621971" y="1295400"/>
                </a:cubicBezTo>
                <a:cubicBezTo>
                  <a:pt x="1607301" y="1298334"/>
                  <a:pt x="1592943" y="1302657"/>
                  <a:pt x="1578429" y="1306286"/>
                </a:cubicBezTo>
                <a:cubicBezTo>
                  <a:pt x="1497977" y="1386734"/>
                  <a:pt x="1622928" y="1268280"/>
                  <a:pt x="1524000" y="1338943"/>
                </a:cubicBezTo>
                <a:cubicBezTo>
                  <a:pt x="1507297" y="1350874"/>
                  <a:pt x="1499930" y="1375995"/>
                  <a:pt x="1480457" y="1382486"/>
                </a:cubicBezTo>
                <a:cubicBezTo>
                  <a:pt x="1439390" y="1396175"/>
                  <a:pt x="1419919" y="1399483"/>
                  <a:pt x="1382486" y="1436915"/>
                </a:cubicBezTo>
                <a:cubicBezTo>
                  <a:pt x="1375229" y="1444172"/>
                  <a:pt x="1368728" y="1452275"/>
                  <a:pt x="1360714" y="1458686"/>
                </a:cubicBezTo>
                <a:cubicBezTo>
                  <a:pt x="1350498" y="1466859"/>
                  <a:pt x="1337990" y="1471943"/>
                  <a:pt x="1328057" y="1480457"/>
                </a:cubicBezTo>
                <a:cubicBezTo>
                  <a:pt x="1304621" y="1500545"/>
                  <a:pt x="1277188" y="1527767"/>
                  <a:pt x="1262743" y="1556657"/>
                </a:cubicBezTo>
                <a:cubicBezTo>
                  <a:pt x="1257611" y="1566920"/>
                  <a:pt x="1259025" y="1580355"/>
                  <a:pt x="1251857" y="1589315"/>
                </a:cubicBezTo>
                <a:cubicBezTo>
                  <a:pt x="1243684" y="1599531"/>
                  <a:pt x="1230086" y="1603829"/>
                  <a:pt x="1219200" y="1611086"/>
                </a:cubicBezTo>
                <a:lnTo>
                  <a:pt x="1175657" y="1741715"/>
                </a:lnTo>
                <a:cubicBezTo>
                  <a:pt x="1172028" y="1752601"/>
                  <a:pt x="1172885" y="1766258"/>
                  <a:pt x="1164771" y="1774372"/>
                </a:cubicBezTo>
                <a:lnTo>
                  <a:pt x="1132114" y="1807029"/>
                </a:lnTo>
                <a:cubicBezTo>
                  <a:pt x="1099458" y="1904999"/>
                  <a:pt x="1135742" y="1854201"/>
                  <a:pt x="1077686" y="1883229"/>
                </a:cubicBezTo>
                <a:cubicBezTo>
                  <a:pt x="1065984" y="1889080"/>
                  <a:pt x="1055915" y="1897743"/>
                  <a:pt x="1045029" y="1905000"/>
                </a:cubicBezTo>
                <a:cubicBezTo>
                  <a:pt x="1030515" y="1901372"/>
                  <a:pt x="1014868" y="1900806"/>
                  <a:pt x="1001486" y="1894115"/>
                </a:cubicBezTo>
                <a:cubicBezTo>
                  <a:pt x="992306" y="1889525"/>
                  <a:pt x="987728" y="1878754"/>
                  <a:pt x="979714" y="1872343"/>
                </a:cubicBezTo>
                <a:cubicBezTo>
                  <a:pt x="969498" y="1864170"/>
                  <a:pt x="957273" y="1858745"/>
                  <a:pt x="947057" y="1850572"/>
                </a:cubicBezTo>
                <a:cubicBezTo>
                  <a:pt x="924901" y="1832847"/>
                  <a:pt x="919678" y="1820388"/>
                  <a:pt x="903514" y="1796143"/>
                </a:cubicBezTo>
                <a:cubicBezTo>
                  <a:pt x="874488" y="1709059"/>
                  <a:pt x="918028" y="1810657"/>
                  <a:pt x="859971" y="1752600"/>
                </a:cubicBezTo>
                <a:cubicBezTo>
                  <a:pt x="841469" y="1734098"/>
                  <a:pt x="838201" y="1701800"/>
                  <a:pt x="816429" y="1687286"/>
                </a:cubicBezTo>
                <a:cubicBezTo>
                  <a:pt x="805543" y="1680029"/>
                  <a:pt x="795727" y="1670829"/>
                  <a:pt x="783771" y="1665515"/>
                </a:cubicBezTo>
                <a:cubicBezTo>
                  <a:pt x="762800" y="1656195"/>
                  <a:pt x="740228" y="1651000"/>
                  <a:pt x="718457" y="1643743"/>
                </a:cubicBezTo>
                <a:cubicBezTo>
                  <a:pt x="671607" y="1628126"/>
                  <a:pt x="696932" y="1635640"/>
                  <a:pt x="642257" y="1621972"/>
                </a:cubicBezTo>
                <a:cubicBezTo>
                  <a:pt x="616857" y="1625600"/>
                  <a:pt x="590398" y="1624743"/>
                  <a:pt x="566057" y="1632857"/>
                </a:cubicBezTo>
                <a:cubicBezTo>
                  <a:pt x="532329" y="1644100"/>
                  <a:pt x="543806" y="1675443"/>
                  <a:pt x="555171" y="1698172"/>
                </a:cubicBezTo>
                <a:cubicBezTo>
                  <a:pt x="559761" y="1707352"/>
                  <a:pt x="568929" y="1713532"/>
                  <a:pt x="576943" y="1719943"/>
                </a:cubicBezTo>
                <a:cubicBezTo>
                  <a:pt x="607091" y="1744062"/>
                  <a:pt x="607762" y="1741102"/>
                  <a:pt x="642257" y="1752600"/>
                </a:cubicBezTo>
                <a:cubicBezTo>
                  <a:pt x="649514" y="1759857"/>
                  <a:pt x="657618" y="1766358"/>
                  <a:pt x="664029" y="1774372"/>
                </a:cubicBezTo>
                <a:cubicBezTo>
                  <a:pt x="672202" y="1784588"/>
                  <a:pt x="675584" y="1798856"/>
                  <a:pt x="685800" y="1807029"/>
                </a:cubicBezTo>
                <a:cubicBezTo>
                  <a:pt x="694760" y="1814197"/>
                  <a:pt x="708426" y="1812342"/>
                  <a:pt x="718457" y="1817915"/>
                </a:cubicBezTo>
                <a:cubicBezTo>
                  <a:pt x="741330" y="1830622"/>
                  <a:pt x="758948" y="1853183"/>
                  <a:pt x="783771" y="1861457"/>
                </a:cubicBezTo>
                <a:lnTo>
                  <a:pt x="849086" y="1883229"/>
                </a:lnTo>
                <a:cubicBezTo>
                  <a:pt x="852714" y="1894115"/>
                  <a:pt x="851857" y="1907772"/>
                  <a:pt x="859971" y="1915886"/>
                </a:cubicBezTo>
                <a:cubicBezTo>
                  <a:pt x="878473" y="1934388"/>
                  <a:pt x="903514" y="1944915"/>
                  <a:pt x="925286" y="1959429"/>
                </a:cubicBezTo>
                <a:cubicBezTo>
                  <a:pt x="988042" y="2001266"/>
                  <a:pt x="927507" y="1965046"/>
                  <a:pt x="990600" y="1992086"/>
                </a:cubicBezTo>
                <a:cubicBezTo>
                  <a:pt x="1084761" y="2032440"/>
                  <a:pt x="990214" y="1999213"/>
                  <a:pt x="1066800" y="2024743"/>
                </a:cubicBezTo>
                <a:cubicBezTo>
                  <a:pt x="1081314" y="2039257"/>
                  <a:pt x="1098957" y="2051207"/>
                  <a:pt x="1110343" y="2068286"/>
                </a:cubicBezTo>
                <a:cubicBezTo>
                  <a:pt x="1126509" y="2092535"/>
                  <a:pt x="1131727" y="2104988"/>
                  <a:pt x="1153886" y="2122715"/>
                </a:cubicBezTo>
                <a:cubicBezTo>
                  <a:pt x="1164102" y="2130888"/>
                  <a:pt x="1175657" y="2137229"/>
                  <a:pt x="1186543" y="2144486"/>
                </a:cubicBezTo>
                <a:cubicBezTo>
                  <a:pt x="1205448" y="2201199"/>
                  <a:pt x="1185046" y="2156221"/>
                  <a:pt x="1219200" y="2198915"/>
                </a:cubicBezTo>
                <a:cubicBezTo>
                  <a:pt x="1227373" y="2209131"/>
                  <a:pt x="1230755" y="2223399"/>
                  <a:pt x="1240971" y="2231572"/>
                </a:cubicBezTo>
                <a:cubicBezTo>
                  <a:pt x="1249931" y="2238740"/>
                  <a:pt x="1262743" y="2238829"/>
                  <a:pt x="1273629" y="2242457"/>
                </a:cubicBezTo>
                <a:cubicBezTo>
                  <a:pt x="1294819" y="2306034"/>
                  <a:pt x="1267933" y="2247649"/>
                  <a:pt x="1317171" y="2296886"/>
                </a:cubicBezTo>
                <a:cubicBezTo>
                  <a:pt x="1373747" y="2353461"/>
                  <a:pt x="1306856" y="2308228"/>
                  <a:pt x="1360714" y="2351315"/>
                </a:cubicBezTo>
                <a:cubicBezTo>
                  <a:pt x="1387492" y="2372737"/>
                  <a:pt x="1395431" y="2368575"/>
                  <a:pt x="1415143" y="2394857"/>
                </a:cubicBezTo>
                <a:cubicBezTo>
                  <a:pt x="1430843" y="2415790"/>
                  <a:pt x="1436914" y="2445658"/>
                  <a:pt x="1458686" y="2460172"/>
                </a:cubicBezTo>
                <a:cubicBezTo>
                  <a:pt x="1469572" y="2467429"/>
                  <a:pt x="1481127" y="2473770"/>
                  <a:pt x="1491343" y="2481943"/>
                </a:cubicBezTo>
                <a:cubicBezTo>
                  <a:pt x="1499357" y="2488354"/>
                  <a:pt x="1503934" y="2499125"/>
                  <a:pt x="1513114" y="2503715"/>
                </a:cubicBezTo>
                <a:cubicBezTo>
                  <a:pt x="1533640" y="2513978"/>
                  <a:pt x="1578429" y="2525486"/>
                  <a:pt x="1578429" y="2525486"/>
                </a:cubicBezTo>
                <a:cubicBezTo>
                  <a:pt x="1664682" y="2496735"/>
                  <a:pt x="1621106" y="2507488"/>
                  <a:pt x="1709057" y="2492829"/>
                </a:cubicBezTo>
                <a:cubicBezTo>
                  <a:pt x="1763486" y="2496458"/>
                  <a:pt x="1818536" y="2494747"/>
                  <a:pt x="1872343" y="2503715"/>
                </a:cubicBezTo>
                <a:cubicBezTo>
                  <a:pt x="1885248" y="2505866"/>
                  <a:pt x="1895154" y="2516871"/>
                  <a:pt x="1905000" y="2525486"/>
                </a:cubicBezTo>
                <a:cubicBezTo>
                  <a:pt x="1930224" y="2547557"/>
                  <a:pt x="1964805" y="2579782"/>
                  <a:pt x="1981200" y="2612572"/>
                </a:cubicBezTo>
                <a:cubicBezTo>
                  <a:pt x="1986332" y="2622835"/>
                  <a:pt x="1988457" y="2634343"/>
                  <a:pt x="1992086" y="2645229"/>
                </a:cubicBezTo>
                <a:cubicBezTo>
                  <a:pt x="1972330" y="2744005"/>
                  <a:pt x="1987551" y="2659731"/>
                  <a:pt x="1970314" y="2797629"/>
                </a:cubicBezTo>
                <a:cubicBezTo>
                  <a:pt x="1963461" y="2852451"/>
                  <a:pt x="1962067" y="2870039"/>
                  <a:pt x="1948543" y="2917372"/>
                </a:cubicBezTo>
                <a:cubicBezTo>
                  <a:pt x="1945391" y="2928405"/>
                  <a:pt x="1942789" y="2939766"/>
                  <a:pt x="1937657" y="2950029"/>
                </a:cubicBezTo>
                <a:cubicBezTo>
                  <a:pt x="1923924" y="2977495"/>
                  <a:pt x="1914366" y="2984206"/>
                  <a:pt x="1894114" y="3004457"/>
                </a:cubicBezTo>
                <a:cubicBezTo>
                  <a:pt x="1864900" y="2998615"/>
                  <a:pt x="1798050" y="2987586"/>
                  <a:pt x="1774371" y="2971800"/>
                </a:cubicBezTo>
                <a:cubicBezTo>
                  <a:pt x="1732167" y="2943664"/>
                  <a:pt x="1754125" y="2954166"/>
                  <a:pt x="1709057" y="2939143"/>
                </a:cubicBezTo>
                <a:cubicBezTo>
                  <a:pt x="1672771" y="2942772"/>
                  <a:pt x="1636667" y="2950029"/>
                  <a:pt x="1600200" y="2950029"/>
                </a:cubicBezTo>
                <a:cubicBezTo>
                  <a:pt x="1328868" y="2950029"/>
                  <a:pt x="1558607" y="2948403"/>
                  <a:pt x="1447800" y="2928257"/>
                </a:cubicBezTo>
                <a:cubicBezTo>
                  <a:pt x="1419017" y="2923024"/>
                  <a:pt x="1389743" y="2921000"/>
                  <a:pt x="1360714" y="2917372"/>
                </a:cubicBezTo>
                <a:cubicBezTo>
                  <a:pt x="1308962" y="2882869"/>
                  <a:pt x="1340470" y="2899738"/>
                  <a:pt x="1262743" y="2873829"/>
                </a:cubicBezTo>
                <a:lnTo>
                  <a:pt x="1230086" y="2862943"/>
                </a:lnTo>
                <a:cubicBezTo>
                  <a:pt x="1178429" y="2811286"/>
                  <a:pt x="1193034" y="2838873"/>
                  <a:pt x="1175657" y="2786743"/>
                </a:cubicBezTo>
                <a:cubicBezTo>
                  <a:pt x="1178030" y="2767760"/>
                  <a:pt x="1181189" y="2696232"/>
                  <a:pt x="1197429" y="2667000"/>
                </a:cubicBezTo>
                <a:cubicBezTo>
                  <a:pt x="1210136" y="2644127"/>
                  <a:pt x="1226457" y="2623457"/>
                  <a:pt x="1240971" y="2601686"/>
                </a:cubicBezTo>
                <a:cubicBezTo>
                  <a:pt x="1260667" y="2572142"/>
                  <a:pt x="1274613" y="2546601"/>
                  <a:pt x="1306286" y="2525486"/>
                </a:cubicBezTo>
                <a:cubicBezTo>
                  <a:pt x="1317172" y="2518229"/>
                  <a:pt x="1328727" y="2511888"/>
                  <a:pt x="1338943" y="2503715"/>
                </a:cubicBezTo>
                <a:cubicBezTo>
                  <a:pt x="1346957" y="2497304"/>
                  <a:pt x="1351913" y="2487224"/>
                  <a:pt x="1360714" y="2481943"/>
                </a:cubicBezTo>
                <a:cubicBezTo>
                  <a:pt x="1371871" y="2475248"/>
                  <a:pt x="1428777" y="2462206"/>
                  <a:pt x="1436914" y="2460172"/>
                </a:cubicBezTo>
                <a:cubicBezTo>
                  <a:pt x="1447800" y="2452915"/>
                  <a:pt x="1457869" y="2444251"/>
                  <a:pt x="1469571" y="2438400"/>
                </a:cubicBezTo>
                <a:cubicBezTo>
                  <a:pt x="1507082" y="2419645"/>
                  <a:pt x="1498483" y="2439766"/>
                  <a:pt x="1524000" y="2405743"/>
                </a:cubicBezTo>
                <a:cubicBezTo>
                  <a:pt x="1539699" y="2384810"/>
                  <a:pt x="1559269" y="2365252"/>
                  <a:pt x="1567543" y="2340429"/>
                </a:cubicBezTo>
                <a:cubicBezTo>
                  <a:pt x="1574800" y="2318658"/>
                  <a:pt x="1570219" y="2287845"/>
                  <a:pt x="1589314" y="2275115"/>
                </a:cubicBezTo>
                <a:cubicBezTo>
                  <a:pt x="1664176" y="2225207"/>
                  <a:pt x="1629806" y="2239847"/>
                  <a:pt x="1687286" y="2220686"/>
                </a:cubicBezTo>
                <a:cubicBezTo>
                  <a:pt x="1698172" y="2209800"/>
                  <a:pt x="1708117" y="2197884"/>
                  <a:pt x="1719943" y="2188029"/>
                </a:cubicBezTo>
                <a:cubicBezTo>
                  <a:pt x="1729994" y="2179653"/>
                  <a:pt x="1743349" y="2175508"/>
                  <a:pt x="1752600" y="2166257"/>
                </a:cubicBezTo>
                <a:cubicBezTo>
                  <a:pt x="1761851" y="2157006"/>
                  <a:pt x="1767114" y="2144486"/>
                  <a:pt x="1774371" y="2133600"/>
                </a:cubicBezTo>
                <a:cubicBezTo>
                  <a:pt x="1778000" y="2119086"/>
                  <a:pt x="1782982" y="2104844"/>
                  <a:pt x="1785257" y="2090057"/>
                </a:cubicBezTo>
                <a:cubicBezTo>
                  <a:pt x="1790253" y="2057581"/>
                  <a:pt x="1789699" y="2024306"/>
                  <a:pt x="1796143" y="1992086"/>
                </a:cubicBezTo>
                <a:cubicBezTo>
                  <a:pt x="1800644" y="1969583"/>
                  <a:pt x="1810657" y="1948543"/>
                  <a:pt x="1817914" y="1926772"/>
                </a:cubicBezTo>
                <a:cubicBezTo>
                  <a:pt x="1821543" y="1915886"/>
                  <a:pt x="1822435" y="1903663"/>
                  <a:pt x="1828800" y="1894115"/>
                </a:cubicBezTo>
                <a:cubicBezTo>
                  <a:pt x="1836057" y="1883229"/>
                  <a:pt x="1845257" y="1873413"/>
                  <a:pt x="1850571" y="1861457"/>
                </a:cubicBezTo>
                <a:cubicBezTo>
                  <a:pt x="1859891" y="1840486"/>
                  <a:pt x="1859613" y="1815238"/>
                  <a:pt x="1872343" y="1796143"/>
                </a:cubicBezTo>
                <a:cubicBezTo>
                  <a:pt x="1879600" y="1785257"/>
                  <a:pt x="1888801" y="1775441"/>
                  <a:pt x="1894114" y="1763486"/>
                </a:cubicBezTo>
                <a:cubicBezTo>
                  <a:pt x="1903435" y="1742515"/>
                  <a:pt x="1915886" y="1698172"/>
                  <a:pt x="1915886" y="1698172"/>
                </a:cubicBezTo>
                <a:cubicBezTo>
                  <a:pt x="1912257" y="1676400"/>
                  <a:pt x="1909329" y="1654500"/>
                  <a:pt x="1905000" y="1632857"/>
                </a:cubicBezTo>
                <a:cubicBezTo>
                  <a:pt x="1902066" y="1618187"/>
                  <a:pt x="1896091" y="1604144"/>
                  <a:pt x="1894114" y="1589315"/>
                </a:cubicBezTo>
                <a:cubicBezTo>
                  <a:pt x="1888817" y="1549588"/>
                  <a:pt x="1888200" y="1509341"/>
                  <a:pt x="1883229" y="1469572"/>
                </a:cubicBezTo>
                <a:cubicBezTo>
                  <a:pt x="1880934" y="1451213"/>
                  <a:pt x="1881329" y="1431317"/>
                  <a:pt x="1872343" y="1415143"/>
                </a:cubicBezTo>
                <a:cubicBezTo>
                  <a:pt x="1845174" y="1366239"/>
                  <a:pt x="1811824" y="1365942"/>
                  <a:pt x="1763486" y="1349829"/>
                </a:cubicBezTo>
                <a:lnTo>
                  <a:pt x="1698171" y="1328057"/>
                </a:lnTo>
                <a:lnTo>
                  <a:pt x="1654629" y="1317172"/>
                </a:lnTo>
                <a:cubicBezTo>
                  <a:pt x="1618343" y="1320800"/>
                  <a:pt x="1581613" y="1321337"/>
                  <a:pt x="1545771" y="1328057"/>
                </a:cubicBezTo>
                <a:cubicBezTo>
                  <a:pt x="1425413" y="1350624"/>
                  <a:pt x="1523856" y="1339005"/>
                  <a:pt x="1447800" y="1371600"/>
                </a:cubicBezTo>
                <a:cubicBezTo>
                  <a:pt x="1434049" y="1377493"/>
                  <a:pt x="1418771" y="1378857"/>
                  <a:pt x="1404257" y="1382486"/>
                </a:cubicBezTo>
                <a:cubicBezTo>
                  <a:pt x="1393371" y="1389743"/>
                  <a:pt x="1381816" y="1396084"/>
                  <a:pt x="1371600" y="1404257"/>
                </a:cubicBezTo>
                <a:cubicBezTo>
                  <a:pt x="1363586" y="1410668"/>
                  <a:pt x="1358040" y="1419871"/>
                  <a:pt x="1349829" y="1426029"/>
                </a:cubicBezTo>
                <a:cubicBezTo>
                  <a:pt x="1328896" y="1441729"/>
                  <a:pt x="1306286" y="1455058"/>
                  <a:pt x="1284514" y="1469572"/>
                </a:cubicBezTo>
                <a:lnTo>
                  <a:pt x="1251857" y="1491343"/>
                </a:lnTo>
                <a:cubicBezTo>
                  <a:pt x="1184849" y="1591856"/>
                  <a:pt x="1270359" y="1468216"/>
                  <a:pt x="1208314" y="1545772"/>
                </a:cubicBezTo>
                <a:cubicBezTo>
                  <a:pt x="1200141" y="1555988"/>
                  <a:pt x="1195794" y="1569178"/>
                  <a:pt x="1186543" y="1578429"/>
                </a:cubicBezTo>
                <a:cubicBezTo>
                  <a:pt x="1177292" y="1587680"/>
                  <a:pt x="1164772" y="1592943"/>
                  <a:pt x="1153886" y="1600200"/>
                </a:cubicBezTo>
                <a:lnTo>
                  <a:pt x="1132114" y="1665515"/>
                </a:lnTo>
                <a:lnTo>
                  <a:pt x="1121229" y="1698172"/>
                </a:lnTo>
                <a:cubicBezTo>
                  <a:pt x="1121941" y="1701020"/>
                  <a:pt x="1137320" y="1767272"/>
                  <a:pt x="1143000" y="1774372"/>
                </a:cubicBezTo>
                <a:cubicBezTo>
                  <a:pt x="1158347" y="1793555"/>
                  <a:pt x="1186802" y="1799858"/>
                  <a:pt x="1208314" y="1807029"/>
                </a:cubicBezTo>
                <a:cubicBezTo>
                  <a:pt x="1240971" y="1803400"/>
                  <a:pt x="1274066" y="1802587"/>
                  <a:pt x="1306286" y="1796143"/>
                </a:cubicBezTo>
                <a:cubicBezTo>
                  <a:pt x="1328789" y="1791642"/>
                  <a:pt x="1349829" y="1781629"/>
                  <a:pt x="1371600" y="1774372"/>
                </a:cubicBezTo>
                <a:lnTo>
                  <a:pt x="1404257" y="1763486"/>
                </a:lnTo>
                <a:cubicBezTo>
                  <a:pt x="1484709" y="1683038"/>
                  <a:pt x="1359758" y="1801492"/>
                  <a:pt x="1458686" y="1730829"/>
                </a:cubicBezTo>
                <a:cubicBezTo>
                  <a:pt x="1475389" y="1718898"/>
                  <a:pt x="1502229" y="1687286"/>
                  <a:pt x="1502229" y="1687286"/>
                </a:cubicBezTo>
                <a:cubicBezTo>
                  <a:pt x="1548931" y="1547178"/>
                  <a:pt x="1504116" y="1690626"/>
                  <a:pt x="1534886" y="1567543"/>
                </a:cubicBezTo>
                <a:cubicBezTo>
                  <a:pt x="1537669" y="1556411"/>
                  <a:pt x="1539102" y="1544223"/>
                  <a:pt x="1545771" y="1534886"/>
                </a:cubicBezTo>
                <a:cubicBezTo>
                  <a:pt x="1557702" y="1518183"/>
                  <a:pt x="1574800" y="1505857"/>
                  <a:pt x="1589314" y="1491343"/>
                </a:cubicBezTo>
                <a:lnTo>
                  <a:pt x="1611086" y="1469572"/>
                </a:lnTo>
                <a:cubicBezTo>
                  <a:pt x="1632857" y="1473200"/>
                  <a:pt x="1655734" y="1472707"/>
                  <a:pt x="1676400" y="1480457"/>
                </a:cubicBezTo>
                <a:cubicBezTo>
                  <a:pt x="1707790" y="1492228"/>
                  <a:pt x="1693242" y="1512745"/>
                  <a:pt x="1709057" y="1534886"/>
                </a:cubicBezTo>
                <a:cubicBezTo>
                  <a:pt x="1720988" y="1551589"/>
                  <a:pt x="1741214" y="1561350"/>
                  <a:pt x="1752600" y="1578429"/>
                </a:cubicBezTo>
                <a:cubicBezTo>
                  <a:pt x="1781628" y="1621972"/>
                  <a:pt x="1763485" y="1603829"/>
                  <a:pt x="1807029" y="1632857"/>
                </a:cubicBezTo>
                <a:cubicBezTo>
                  <a:pt x="1824908" y="1686500"/>
                  <a:pt x="1828903" y="1683280"/>
                  <a:pt x="1807029" y="1763486"/>
                </a:cubicBezTo>
                <a:cubicBezTo>
                  <a:pt x="1804329" y="1773388"/>
                  <a:pt x="1792514" y="1778000"/>
                  <a:pt x="1785257" y="1785257"/>
                </a:cubicBezTo>
                <a:cubicBezTo>
                  <a:pt x="1781628" y="1796143"/>
                  <a:pt x="1779944" y="1807884"/>
                  <a:pt x="1774371" y="1817915"/>
                </a:cubicBezTo>
                <a:cubicBezTo>
                  <a:pt x="1743598" y="1873308"/>
                  <a:pt x="1742090" y="1871968"/>
                  <a:pt x="1709057" y="1905000"/>
                </a:cubicBezTo>
                <a:cubicBezTo>
                  <a:pt x="1690152" y="1961713"/>
                  <a:pt x="1710554" y="1916735"/>
                  <a:pt x="1676400" y="1959429"/>
                </a:cubicBezTo>
                <a:cubicBezTo>
                  <a:pt x="1662707" y="1976546"/>
                  <a:pt x="1653078" y="2001725"/>
                  <a:pt x="1632857" y="2013857"/>
                </a:cubicBezTo>
                <a:cubicBezTo>
                  <a:pt x="1623018" y="2019761"/>
                  <a:pt x="1611086" y="2021114"/>
                  <a:pt x="1600200" y="2024743"/>
                </a:cubicBezTo>
                <a:cubicBezTo>
                  <a:pt x="1517461" y="2107482"/>
                  <a:pt x="1593506" y="2044419"/>
                  <a:pt x="1524000" y="2079172"/>
                </a:cubicBezTo>
                <a:cubicBezTo>
                  <a:pt x="1484160" y="2099092"/>
                  <a:pt x="1501681" y="2104012"/>
                  <a:pt x="1458686" y="2111829"/>
                </a:cubicBezTo>
                <a:cubicBezTo>
                  <a:pt x="1429903" y="2117062"/>
                  <a:pt x="1400457" y="2117906"/>
                  <a:pt x="1371600" y="2122715"/>
                </a:cubicBezTo>
                <a:cubicBezTo>
                  <a:pt x="1338687" y="2128200"/>
                  <a:pt x="1291793" y="2145689"/>
                  <a:pt x="1262743" y="2155372"/>
                </a:cubicBezTo>
                <a:lnTo>
                  <a:pt x="1230086" y="2166257"/>
                </a:lnTo>
                <a:cubicBezTo>
                  <a:pt x="1167686" y="2259857"/>
                  <a:pt x="1242501" y="2141428"/>
                  <a:pt x="1197429" y="2231572"/>
                </a:cubicBezTo>
                <a:cubicBezTo>
                  <a:pt x="1191578" y="2243274"/>
                  <a:pt x="1181508" y="2252527"/>
                  <a:pt x="1175657" y="2264229"/>
                </a:cubicBezTo>
                <a:cubicBezTo>
                  <a:pt x="1165412" y="2284718"/>
                  <a:pt x="1165688" y="2315363"/>
                  <a:pt x="1143000" y="2329543"/>
                </a:cubicBezTo>
                <a:cubicBezTo>
                  <a:pt x="1142991" y="2329549"/>
                  <a:pt x="1061363" y="2356756"/>
                  <a:pt x="1045029" y="2362200"/>
                </a:cubicBezTo>
                <a:lnTo>
                  <a:pt x="1012371" y="2373086"/>
                </a:lnTo>
                <a:lnTo>
                  <a:pt x="979714" y="2383972"/>
                </a:lnTo>
                <a:cubicBezTo>
                  <a:pt x="971154" y="2396812"/>
                  <a:pt x="944911" y="2429972"/>
                  <a:pt x="947057" y="2449286"/>
                </a:cubicBezTo>
                <a:cubicBezTo>
                  <a:pt x="953311" y="2505572"/>
                  <a:pt x="960993" y="2506764"/>
                  <a:pt x="990600" y="2536372"/>
                </a:cubicBezTo>
                <a:cubicBezTo>
                  <a:pt x="970390" y="2657627"/>
                  <a:pt x="996209" y="2557811"/>
                  <a:pt x="957943" y="2634343"/>
                </a:cubicBezTo>
                <a:cubicBezTo>
                  <a:pt x="929680" y="2690868"/>
                  <a:pt x="967810" y="2646246"/>
                  <a:pt x="925286" y="2688772"/>
                </a:cubicBezTo>
                <a:cubicBezTo>
                  <a:pt x="921657" y="2721429"/>
                  <a:pt x="914400" y="2753885"/>
                  <a:pt x="914400" y="2786743"/>
                </a:cubicBezTo>
                <a:cubicBezTo>
                  <a:pt x="914400" y="2798218"/>
                  <a:pt x="915949" y="2812731"/>
                  <a:pt x="925286" y="2819400"/>
                </a:cubicBezTo>
                <a:cubicBezTo>
                  <a:pt x="943960" y="2832739"/>
                  <a:pt x="968829" y="2833915"/>
                  <a:pt x="990600" y="2841172"/>
                </a:cubicBezTo>
                <a:lnTo>
                  <a:pt x="1023257" y="2852057"/>
                </a:lnTo>
                <a:lnTo>
                  <a:pt x="1088571" y="2830286"/>
                </a:lnTo>
                <a:cubicBezTo>
                  <a:pt x="1099457" y="2826657"/>
                  <a:pt x="1111681" y="2825765"/>
                  <a:pt x="1121229" y="2819400"/>
                </a:cubicBezTo>
                <a:cubicBezTo>
                  <a:pt x="1132115" y="2812143"/>
                  <a:pt x="1142184" y="2803480"/>
                  <a:pt x="1153886" y="2797629"/>
                </a:cubicBezTo>
                <a:cubicBezTo>
                  <a:pt x="1164149" y="2792497"/>
                  <a:pt x="1176280" y="2791875"/>
                  <a:pt x="1186543" y="2786743"/>
                </a:cubicBezTo>
                <a:cubicBezTo>
                  <a:pt x="1198245" y="2780892"/>
                  <a:pt x="1209267" y="2773486"/>
                  <a:pt x="1219200" y="2764972"/>
                </a:cubicBezTo>
                <a:cubicBezTo>
                  <a:pt x="1234785" y="2751614"/>
                  <a:pt x="1262743" y="2721429"/>
                  <a:pt x="1262743" y="2721429"/>
                </a:cubicBezTo>
                <a:cubicBezTo>
                  <a:pt x="1266372" y="2710543"/>
                  <a:pt x="1267725" y="2698611"/>
                  <a:pt x="1273629" y="2688772"/>
                </a:cubicBezTo>
                <a:cubicBezTo>
                  <a:pt x="1278909" y="2679971"/>
                  <a:pt x="1290810" y="2676180"/>
                  <a:pt x="1295400" y="2667000"/>
                </a:cubicBezTo>
                <a:cubicBezTo>
                  <a:pt x="1305663" y="2646474"/>
                  <a:pt x="1309914" y="2623457"/>
                  <a:pt x="1317171" y="2601686"/>
                </a:cubicBezTo>
                <a:lnTo>
                  <a:pt x="1328057" y="2569029"/>
                </a:lnTo>
                <a:cubicBezTo>
                  <a:pt x="1331686" y="2558143"/>
                  <a:pt x="1330829" y="2544486"/>
                  <a:pt x="1338943" y="2536372"/>
                </a:cubicBezTo>
                <a:lnTo>
                  <a:pt x="1382486" y="2492829"/>
                </a:lnTo>
                <a:cubicBezTo>
                  <a:pt x="1386114" y="2481943"/>
                  <a:pt x="1387468" y="2470011"/>
                  <a:pt x="1393371" y="2460172"/>
                </a:cubicBezTo>
                <a:cubicBezTo>
                  <a:pt x="1398651" y="2451371"/>
                  <a:pt x="1412194" y="2448231"/>
                  <a:pt x="1415143" y="2438400"/>
                </a:cubicBezTo>
                <a:cubicBezTo>
                  <a:pt x="1423549" y="2410380"/>
                  <a:pt x="1419899" y="2379920"/>
                  <a:pt x="1426029" y="2351315"/>
                </a:cubicBezTo>
                <a:cubicBezTo>
                  <a:pt x="1430838" y="2328875"/>
                  <a:pt x="1440543" y="2307772"/>
                  <a:pt x="1447800" y="2286000"/>
                </a:cubicBezTo>
                <a:lnTo>
                  <a:pt x="1458686" y="2253343"/>
                </a:lnTo>
                <a:cubicBezTo>
                  <a:pt x="1462314" y="2242457"/>
                  <a:pt x="1461457" y="2228799"/>
                  <a:pt x="1469571" y="2220686"/>
                </a:cubicBezTo>
                <a:lnTo>
                  <a:pt x="1491343" y="2198915"/>
                </a:lnTo>
                <a:cubicBezTo>
                  <a:pt x="1494972" y="2166258"/>
                  <a:pt x="1497233" y="2133419"/>
                  <a:pt x="1502229" y="2100943"/>
                </a:cubicBezTo>
                <a:cubicBezTo>
                  <a:pt x="1508388" y="2060906"/>
                  <a:pt x="1523603" y="2060367"/>
                  <a:pt x="1502229" y="2024743"/>
                </a:cubicBezTo>
                <a:cubicBezTo>
                  <a:pt x="1496949" y="2015942"/>
                  <a:pt x="1486868" y="2010986"/>
                  <a:pt x="1480457" y="2002972"/>
                </a:cubicBezTo>
                <a:cubicBezTo>
                  <a:pt x="1472284" y="1992756"/>
                  <a:pt x="1469780" y="1977249"/>
                  <a:pt x="1458686" y="1970315"/>
                </a:cubicBezTo>
                <a:cubicBezTo>
                  <a:pt x="1439225" y="1958152"/>
                  <a:pt x="1393371" y="1948543"/>
                  <a:pt x="1393371" y="1948543"/>
                </a:cubicBezTo>
                <a:cubicBezTo>
                  <a:pt x="1340487" y="1955154"/>
                  <a:pt x="1301730" y="1957847"/>
                  <a:pt x="1251857" y="1970315"/>
                </a:cubicBezTo>
                <a:cubicBezTo>
                  <a:pt x="1240725" y="1973098"/>
                  <a:pt x="1230086" y="1977572"/>
                  <a:pt x="1219200" y="1981200"/>
                </a:cubicBezTo>
                <a:cubicBezTo>
                  <a:pt x="1211943" y="1988457"/>
                  <a:pt x="1205443" y="1996561"/>
                  <a:pt x="1197429" y="2002972"/>
                </a:cubicBezTo>
                <a:cubicBezTo>
                  <a:pt x="1187213" y="2011145"/>
                  <a:pt x="1174022" y="2015492"/>
                  <a:pt x="1164771" y="2024743"/>
                </a:cubicBezTo>
                <a:cubicBezTo>
                  <a:pt x="1155520" y="2033994"/>
                  <a:pt x="1151173" y="2047184"/>
                  <a:pt x="1143000" y="2057400"/>
                </a:cubicBezTo>
                <a:cubicBezTo>
                  <a:pt x="1136589" y="2065414"/>
                  <a:pt x="1128486" y="2071915"/>
                  <a:pt x="1121229" y="2079172"/>
                </a:cubicBezTo>
                <a:cubicBezTo>
                  <a:pt x="1117600" y="2093686"/>
                  <a:pt x="1113589" y="2108110"/>
                  <a:pt x="1110343" y="2122715"/>
                </a:cubicBezTo>
                <a:cubicBezTo>
                  <a:pt x="1106329" y="2140776"/>
                  <a:pt x="1104325" y="2159293"/>
                  <a:pt x="1099457" y="2177143"/>
                </a:cubicBezTo>
                <a:cubicBezTo>
                  <a:pt x="1093419" y="2199283"/>
                  <a:pt x="1090416" y="2223362"/>
                  <a:pt x="1077686" y="2242457"/>
                </a:cubicBezTo>
                <a:lnTo>
                  <a:pt x="1034143" y="2307772"/>
                </a:lnTo>
                <a:lnTo>
                  <a:pt x="1012371" y="2340429"/>
                </a:lnTo>
                <a:cubicBezTo>
                  <a:pt x="1005114" y="2351315"/>
                  <a:pt x="1001486" y="2365829"/>
                  <a:pt x="990600" y="2373086"/>
                </a:cubicBezTo>
                <a:lnTo>
                  <a:pt x="957943" y="2394857"/>
                </a:lnTo>
                <a:cubicBezTo>
                  <a:pt x="943429" y="2391229"/>
                  <a:pt x="928730" y="2388271"/>
                  <a:pt x="914400" y="2383972"/>
                </a:cubicBezTo>
                <a:cubicBezTo>
                  <a:pt x="892419" y="2377378"/>
                  <a:pt x="849086" y="2362200"/>
                  <a:pt x="849086" y="2362200"/>
                </a:cubicBezTo>
                <a:cubicBezTo>
                  <a:pt x="841829" y="2354943"/>
                  <a:pt x="836115" y="2345709"/>
                  <a:pt x="827314" y="2340429"/>
                </a:cubicBezTo>
                <a:cubicBezTo>
                  <a:pt x="817475" y="2334525"/>
                  <a:pt x="803617" y="2336711"/>
                  <a:pt x="794657" y="2329543"/>
                </a:cubicBezTo>
                <a:cubicBezTo>
                  <a:pt x="724317" y="2273270"/>
                  <a:pt x="822313" y="2313362"/>
                  <a:pt x="740229" y="2286000"/>
                </a:cubicBezTo>
                <a:cubicBezTo>
                  <a:pt x="729211" y="2274983"/>
                  <a:pt x="698648" y="2247268"/>
                  <a:pt x="696686" y="2231572"/>
                </a:cubicBezTo>
                <a:cubicBezTo>
                  <a:pt x="694391" y="2213213"/>
                  <a:pt x="703084" y="2195093"/>
                  <a:pt x="707571" y="2177143"/>
                </a:cubicBezTo>
                <a:cubicBezTo>
                  <a:pt x="714958" y="2147594"/>
                  <a:pt x="728214" y="2112205"/>
                  <a:pt x="762000" y="2100943"/>
                </a:cubicBezTo>
                <a:lnTo>
                  <a:pt x="794657" y="2090057"/>
                </a:lnTo>
                <a:cubicBezTo>
                  <a:pt x="801914" y="2082800"/>
                  <a:pt x="807628" y="2073566"/>
                  <a:pt x="816429" y="2068286"/>
                </a:cubicBezTo>
                <a:cubicBezTo>
                  <a:pt x="826268" y="2062382"/>
                  <a:pt x="840972" y="2065514"/>
                  <a:pt x="849086" y="2057400"/>
                </a:cubicBezTo>
                <a:cubicBezTo>
                  <a:pt x="857200" y="2049286"/>
                  <a:pt x="856343" y="2035629"/>
                  <a:pt x="859971" y="2024743"/>
                </a:cubicBezTo>
                <a:cubicBezTo>
                  <a:pt x="856343" y="2006600"/>
                  <a:pt x="855582" y="1987639"/>
                  <a:pt x="849086" y="1970315"/>
                </a:cubicBezTo>
                <a:cubicBezTo>
                  <a:pt x="844492" y="1958065"/>
                  <a:pt x="831073" y="1950189"/>
                  <a:pt x="827314" y="1937657"/>
                </a:cubicBezTo>
                <a:cubicBezTo>
                  <a:pt x="819941" y="1913081"/>
                  <a:pt x="820057" y="1886857"/>
                  <a:pt x="816429" y="1861457"/>
                </a:cubicBezTo>
                <a:cubicBezTo>
                  <a:pt x="820057" y="1832429"/>
                  <a:pt x="822081" y="1803154"/>
                  <a:pt x="827314" y="1774372"/>
                </a:cubicBezTo>
                <a:cubicBezTo>
                  <a:pt x="829367" y="1763083"/>
                  <a:pt x="830086" y="1749829"/>
                  <a:pt x="838200" y="1741715"/>
                </a:cubicBezTo>
                <a:cubicBezTo>
                  <a:pt x="846314" y="1733601"/>
                  <a:pt x="859971" y="1734458"/>
                  <a:pt x="870857" y="1730829"/>
                </a:cubicBezTo>
                <a:cubicBezTo>
                  <a:pt x="874524" y="1725328"/>
                  <a:pt x="909953" y="1678393"/>
                  <a:pt x="903514" y="1665515"/>
                </a:cubicBezTo>
                <a:cubicBezTo>
                  <a:pt x="898382" y="1655252"/>
                  <a:pt x="881743" y="1658258"/>
                  <a:pt x="870857" y="1654629"/>
                </a:cubicBezTo>
                <a:cubicBezTo>
                  <a:pt x="867228" y="1643743"/>
                  <a:pt x="869308" y="1628641"/>
                  <a:pt x="859971" y="1621972"/>
                </a:cubicBezTo>
                <a:cubicBezTo>
                  <a:pt x="841297" y="1608633"/>
                  <a:pt x="794657" y="1600200"/>
                  <a:pt x="794657" y="1600200"/>
                </a:cubicBezTo>
                <a:cubicBezTo>
                  <a:pt x="787400" y="1589314"/>
                  <a:pt x="783980" y="1574477"/>
                  <a:pt x="772886" y="1567543"/>
                </a:cubicBezTo>
                <a:cubicBezTo>
                  <a:pt x="753425" y="1555380"/>
                  <a:pt x="707571" y="1545772"/>
                  <a:pt x="707571" y="1545772"/>
                </a:cubicBezTo>
                <a:lnTo>
                  <a:pt x="653143" y="1491343"/>
                </a:lnTo>
                <a:lnTo>
                  <a:pt x="631371" y="1469572"/>
                </a:lnTo>
                <a:cubicBezTo>
                  <a:pt x="617683" y="1428507"/>
                  <a:pt x="614374" y="1409029"/>
                  <a:pt x="576943" y="1371600"/>
                </a:cubicBezTo>
                <a:cubicBezTo>
                  <a:pt x="551152" y="1345810"/>
                  <a:pt x="523939" y="1321446"/>
                  <a:pt x="511629" y="1284515"/>
                </a:cubicBezTo>
                <a:lnTo>
                  <a:pt x="489857" y="1219200"/>
                </a:lnTo>
                <a:cubicBezTo>
                  <a:pt x="486228" y="1208314"/>
                  <a:pt x="481754" y="1197675"/>
                  <a:pt x="478971" y="1186543"/>
                </a:cubicBezTo>
                <a:cubicBezTo>
                  <a:pt x="475343" y="1172029"/>
                  <a:pt x="474777" y="1156381"/>
                  <a:pt x="468086" y="1143000"/>
                </a:cubicBezTo>
                <a:cubicBezTo>
                  <a:pt x="463496" y="1133820"/>
                  <a:pt x="453571" y="1128486"/>
                  <a:pt x="446314" y="1121229"/>
                </a:cubicBezTo>
                <a:cubicBezTo>
                  <a:pt x="439057" y="1106715"/>
                  <a:pt x="430935" y="1092601"/>
                  <a:pt x="424543" y="1077686"/>
                </a:cubicBezTo>
                <a:cubicBezTo>
                  <a:pt x="420023" y="1067139"/>
                  <a:pt x="418789" y="1055292"/>
                  <a:pt x="413657" y="1045029"/>
                </a:cubicBezTo>
                <a:cubicBezTo>
                  <a:pt x="407806" y="1033327"/>
                  <a:pt x="397199" y="1024327"/>
                  <a:pt x="391886" y="1012372"/>
                </a:cubicBezTo>
                <a:cubicBezTo>
                  <a:pt x="382565" y="991401"/>
                  <a:pt x="370114" y="947057"/>
                  <a:pt x="370114" y="947057"/>
                </a:cubicBezTo>
                <a:cubicBezTo>
                  <a:pt x="390799" y="719527"/>
                  <a:pt x="369389" y="907869"/>
                  <a:pt x="391886" y="772886"/>
                </a:cubicBezTo>
                <a:cubicBezTo>
                  <a:pt x="396104" y="747577"/>
                  <a:pt x="397739" y="721846"/>
                  <a:pt x="402771" y="696686"/>
                </a:cubicBezTo>
                <a:cubicBezTo>
                  <a:pt x="408639" y="667345"/>
                  <a:pt x="417286" y="638629"/>
                  <a:pt x="424543" y="609600"/>
                </a:cubicBezTo>
                <a:lnTo>
                  <a:pt x="435429" y="566057"/>
                </a:lnTo>
                <a:cubicBezTo>
                  <a:pt x="431800" y="508000"/>
                  <a:pt x="432403" y="449523"/>
                  <a:pt x="424543" y="391886"/>
                </a:cubicBezTo>
                <a:cubicBezTo>
                  <a:pt x="421442" y="369147"/>
                  <a:pt x="408337" y="348836"/>
                  <a:pt x="402771" y="326572"/>
                </a:cubicBezTo>
                <a:lnTo>
                  <a:pt x="391886" y="283029"/>
                </a:lnTo>
                <a:cubicBezTo>
                  <a:pt x="395514" y="254000"/>
                  <a:pt x="397962" y="224800"/>
                  <a:pt x="402771" y="195943"/>
                </a:cubicBezTo>
                <a:cubicBezTo>
                  <a:pt x="405231" y="181185"/>
                  <a:pt x="402298" y="162136"/>
                  <a:pt x="413657" y="152400"/>
                </a:cubicBezTo>
                <a:cubicBezTo>
                  <a:pt x="431081" y="137465"/>
                  <a:pt x="478971" y="130629"/>
                  <a:pt x="478971" y="130629"/>
                </a:cubicBezTo>
                <a:cubicBezTo>
                  <a:pt x="515257" y="134258"/>
                  <a:pt x="551786" y="135970"/>
                  <a:pt x="587829" y="141515"/>
                </a:cubicBezTo>
                <a:cubicBezTo>
                  <a:pt x="627355" y="147596"/>
                  <a:pt x="617258" y="156230"/>
                  <a:pt x="653143" y="174172"/>
                </a:cubicBezTo>
                <a:cubicBezTo>
                  <a:pt x="663406" y="179304"/>
                  <a:pt x="674914" y="181429"/>
                  <a:pt x="685800" y="185057"/>
                </a:cubicBezTo>
                <a:cubicBezTo>
                  <a:pt x="753596" y="252856"/>
                  <a:pt x="655447" y="161194"/>
                  <a:pt x="740229" y="217715"/>
                </a:cubicBezTo>
                <a:cubicBezTo>
                  <a:pt x="753038" y="226254"/>
                  <a:pt x="759429" y="242896"/>
                  <a:pt x="772886" y="250372"/>
                </a:cubicBezTo>
                <a:cubicBezTo>
                  <a:pt x="792947" y="261517"/>
                  <a:pt x="838200" y="272143"/>
                  <a:pt x="838200" y="272143"/>
                </a:cubicBezTo>
                <a:cubicBezTo>
                  <a:pt x="859971" y="268514"/>
                  <a:pt x="881442" y="261257"/>
                  <a:pt x="903514" y="261257"/>
                </a:cubicBezTo>
                <a:cubicBezTo>
                  <a:pt x="976432" y="261257"/>
                  <a:pt x="983046" y="265996"/>
                  <a:pt x="1034143" y="283029"/>
                </a:cubicBezTo>
                <a:cubicBezTo>
                  <a:pt x="1037772" y="293915"/>
                  <a:pt x="1039897" y="305423"/>
                  <a:pt x="1045029" y="315686"/>
                </a:cubicBezTo>
                <a:cubicBezTo>
                  <a:pt x="1058761" y="343150"/>
                  <a:pt x="1068322" y="349865"/>
                  <a:pt x="1088571" y="370115"/>
                </a:cubicBezTo>
                <a:cubicBezTo>
                  <a:pt x="1103476" y="414828"/>
                  <a:pt x="1103887" y="435154"/>
                  <a:pt x="1132114" y="468086"/>
                </a:cubicBezTo>
                <a:cubicBezTo>
                  <a:pt x="1132134" y="468109"/>
                  <a:pt x="1186532" y="522503"/>
                  <a:pt x="1197429" y="533400"/>
                </a:cubicBezTo>
                <a:cubicBezTo>
                  <a:pt x="1204686" y="540657"/>
                  <a:pt x="1213507" y="546632"/>
                  <a:pt x="1219200" y="555172"/>
                </a:cubicBezTo>
                <a:cubicBezTo>
                  <a:pt x="1226457" y="566058"/>
                  <a:pt x="1235658" y="575874"/>
                  <a:pt x="1240971" y="587829"/>
                </a:cubicBezTo>
                <a:cubicBezTo>
                  <a:pt x="1250292" y="608800"/>
                  <a:pt x="1262743" y="653143"/>
                  <a:pt x="1262743" y="653143"/>
                </a:cubicBezTo>
                <a:cubicBezTo>
                  <a:pt x="1254211" y="738462"/>
                  <a:pt x="1256327" y="770366"/>
                  <a:pt x="1230086" y="849086"/>
                </a:cubicBezTo>
                <a:cubicBezTo>
                  <a:pt x="1205068" y="924136"/>
                  <a:pt x="1224541" y="898172"/>
                  <a:pt x="1186543" y="936172"/>
                </a:cubicBezTo>
                <a:cubicBezTo>
                  <a:pt x="1146840" y="1055279"/>
                  <a:pt x="1213344" y="878048"/>
                  <a:pt x="1143000" y="990600"/>
                </a:cubicBezTo>
                <a:cubicBezTo>
                  <a:pt x="1119339" y="1028458"/>
                  <a:pt x="1122537" y="1069699"/>
                  <a:pt x="1110343" y="1110343"/>
                </a:cubicBezTo>
                <a:cubicBezTo>
                  <a:pt x="1104728" y="1129060"/>
                  <a:pt x="1095828" y="1146629"/>
                  <a:pt x="1088571" y="1164772"/>
                </a:cubicBezTo>
                <a:cubicBezTo>
                  <a:pt x="1092200" y="1215572"/>
                  <a:pt x="1093506" y="1266591"/>
                  <a:pt x="1099457" y="1317172"/>
                </a:cubicBezTo>
                <a:cubicBezTo>
                  <a:pt x="1100798" y="1328568"/>
                  <a:pt x="1110343" y="1338354"/>
                  <a:pt x="1110343" y="1349829"/>
                </a:cubicBezTo>
                <a:cubicBezTo>
                  <a:pt x="1110343" y="1364790"/>
                  <a:pt x="1103756" y="1379042"/>
                  <a:pt x="1099457" y="1393372"/>
                </a:cubicBezTo>
                <a:cubicBezTo>
                  <a:pt x="1092863" y="1415353"/>
                  <a:pt x="1084943" y="1436915"/>
                  <a:pt x="1077686" y="1458686"/>
                </a:cubicBezTo>
                <a:cubicBezTo>
                  <a:pt x="1074057" y="1469572"/>
                  <a:pt x="1074914" y="1483229"/>
                  <a:pt x="1066800" y="1491343"/>
                </a:cubicBezTo>
                <a:lnTo>
                  <a:pt x="1045029" y="1513115"/>
                </a:lnTo>
                <a:cubicBezTo>
                  <a:pt x="1041400" y="1524001"/>
                  <a:pt x="1040812" y="1536435"/>
                  <a:pt x="1034143" y="1545772"/>
                </a:cubicBezTo>
                <a:cubicBezTo>
                  <a:pt x="1022212" y="1562475"/>
                  <a:pt x="990600" y="1589315"/>
                  <a:pt x="990600" y="1589315"/>
                </a:cubicBezTo>
                <a:cubicBezTo>
                  <a:pt x="983343" y="1611086"/>
                  <a:pt x="981559" y="1635534"/>
                  <a:pt x="968829" y="1654629"/>
                </a:cubicBezTo>
                <a:cubicBezTo>
                  <a:pt x="940692" y="1696833"/>
                  <a:pt x="951194" y="1674874"/>
                  <a:pt x="936171" y="1719943"/>
                </a:cubicBezTo>
                <a:cubicBezTo>
                  <a:pt x="936268" y="1720820"/>
                  <a:pt x="950539" y="1865460"/>
                  <a:pt x="957943" y="1883229"/>
                </a:cubicBezTo>
                <a:cubicBezTo>
                  <a:pt x="969141" y="1910103"/>
                  <a:pt x="1017290" y="1973593"/>
                  <a:pt x="1045029" y="1992086"/>
                </a:cubicBezTo>
                <a:lnTo>
                  <a:pt x="1077686" y="2013857"/>
                </a:lnTo>
                <a:cubicBezTo>
                  <a:pt x="1087576" y="2028693"/>
                  <a:pt x="1103991" y="2057943"/>
                  <a:pt x="1121229" y="2068286"/>
                </a:cubicBezTo>
                <a:cubicBezTo>
                  <a:pt x="1131068" y="2074190"/>
                  <a:pt x="1143000" y="2075543"/>
                  <a:pt x="1153886" y="2079172"/>
                </a:cubicBezTo>
                <a:cubicBezTo>
                  <a:pt x="1157514" y="2090058"/>
                  <a:pt x="1158867" y="2101990"/>
                  <a:pt x="1164771" y="2111829"/>
                </a:cubicBezTo>
                <a:cubicBezTo>
                  <a:pt x="1170051" y="2120630"/>
                  <a:pt x="1184856" y="2123476"/>
                  <a:pt x="1186543" y="2133600"/>
                </a:cubicBezTo>
                <a:cubicBezTo>
                  <a:pt x="1189003" y="2148357"/>
                  <a:pt x="1179767" y="2162758"/>
                  <a:pt x="1175657" y="2177143"/>
                </a:cubicBezTo>
                <a:cubicBezTo>
                  <a:pt x="1157415" y="2240987"/>
                  <a:pt x="1174805" y="2178846"/>
                  <a:pt x="1143000" y="2242457"/>
                </a:cubicBezTo>
                <a:cubicBezTo>
                  <a:pt x="1137868" y="2252720"/>
                  <a:pt x="1135743" y="2264229"/>
                  <a:pt x="1132114" y="2275115"/>
                </a:cubicBezTo>
                <a:cubicBezTo>
                  <a:pt x="1136255" y="2295819"/>
                  <a:pt x="1142728" y="2339884"/>
                  <a:pt x="1153886" y="2362200"/>
                </a:cubicBezTo>
                <a:cubicBezTo>
                  <a:pt x="1159737" y="2373902"/>
                  <a:pt x="1167484" y="2384641"/>
                  <a:pt x="1175657" y="2394857"/>
                </a:cubicBezTo>
                <a:cubicBezTo>
                  <a:pt x="1182068" y="2402871"/>
                  <a:pt x="1188628" y="2411348"/>
                  <a:pt x="1197429" y="2416629"/>
                </a:cubicBezTo>
                <a:cubicBezTo>
                  <a:pt x="1207268" y="2422533"/>
                  <a:pt x="1219200" y="2423886"/>
                  <a:pt x="1230086" y="2427515"/>
                </a:cubicBezTo>
                <a:lnTo>
                  <a:pt x="1251857" y="2492829"/>
                </a:lnTo>
                <a:cubicBezTo>
                  <a:pt x="1260710" y="2519389"/>
                  <a:pt x="1263413" y="2537042"/>
                  <a:pt x="1284514" y="2558143"/>
                </a:cubicBezTo>
                <a:cubicBezTo>
                  <a:pt x="1293765" y="2567394"/>
                  <a:pt x="1306285" y="2572658"/>
                  <a:pt x="1317171" y="2579915"/>
                </a:cubicBezTo>
                <a:cubicBezTo>
                  <a:pt x="1320800" y="2590801"/>
                  <a:pt x="1320889" y="2603612"/>
                  <a:pt x="1328057" y="2612572"/>
                </a:cubicBezTo>
                <a:cubicBezTo>
                  <a:pt x="1336230" y="2622788"/>
                  <a:pt x="1350498" y="2626170"/>
                  <a:pt x="1360714" y="2634343"/>
                </a:cubicBezTo>
                <a:cubicBezTo>
                  <a:pt x="1368728" y="2640754"/>
                  <a:pt x="1376075" y="2648101"/>
                  <a:pt x="1382486" y="2656115"/>
                </a:cubicBezTo>
                <a:cubicBezTo>
                  <a:pt x="1390659" y="2666331"/>
                  <a:pt x="1391962" y="2684301"/>
                  <a:pt x="1404257" y="2688772"/>
                </a:cubicBezTo>
                <a:cubicBezTo>
                  <a:pt x="1437497" y="2700859"/>
                  <a:pt x="1494400" y="2699657"/>
                  <a:pt x="1534886" y="2699657"/>
                </a:cubicBezTo>
              </a:path>
            </a:pathLst>
          </a:cu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395288" y="333375"/>
            <a:ext cx="288925" cy="28733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2433638" y="901700"/>
            <a:ext cx="287337" cy="2889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 rot="16200000" flipH="1">
            <a:off x="2066925" y="1749425"/>
            <a:ext cx="1704975" cy="523875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395536" y="2276872"/>
            <a:ext cx="165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Brownian motion  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57" name="Rettangolo 36"/>
          <p:cNvSpPr>
            <a:spLocks noChangeArrowheads="1"/>
          </p:cNvSpPr>
          <p:nvPr/>
        </p:nvSpPr>
        <p:spPr bwMode="auto">
          <a:xfrm>
            <a:off x="539304" y="3501008"/>
            <a:ext cx="2448520" cy="64633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= waiting time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displacement length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67544" y="2636912"/>
            <a:ext cx="14398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Gaussian </a:t>
            </a:r>
            <a:r>
              <a:rPr lang="en-US" sz="1400" dirty="0" err="1" smtClean="0">
                <a:solidFill>
                  <a:srgbClr val="FF0000"/>
                </a:solidFill>
                <a:latin typeface="Comic Sans MS" pitchFamily="66" charset="0"/>
              </a:rPr>
              <a:t>pdf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4067944" y="724634"/>
            <a:ext cx="4798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In a isotropic and homogeneous fluid….</a:t>
            </a:r>
          </a:p>
        </p:txBody>
      </p:sp>
      <p:grpSp>
        <p:nvGrpSpPr>
          <p:cNvPr id="39" name="Gruppo 17"/>
          <p:cNvGrpSpPr>
            <a:grpSpLocks/>
          </p:cNvGrpSpPr>
          <p:nvPr/>
        </p:nvGrpSpPr>
        <p:grpSpPr bwMode="auto">
          <a:xfrm>
            <a:off x="4211960" y="1196752"/>
            <a:ext cx="3810000" cy="3495675"/>
            <a:chOff x="5191156" y="2928934"/>
            <a:chExt cx="3810000" cy="3495694"/>
          </a:xfrm>
        </p:grpSpPr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2928938"/>
              <a:ext cx="126682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19" y="3429000"/>
              <a:ext cx="733425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81850" y="2928934"/>
              <a:ext cx="11620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6512" y="3929066"/>
              <a:ext cx="1514475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05467" y="4714884"/>
              <a:ext cx="3381375" cy="76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</p:spPr>
        </p:pic>
        <p:pic>
          <p:nvPicPr>
            <p:cNvPr id="50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91156" y="5643578"/>
              <a:ext cx="3810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uppo 34"/>
          <p:cNvGrpSpPr/>
          <p:nvPr/>
        </p:nvGrpSpPr>
        <p:grpSpPr>
          <a:xfrm>
            <a:off x="603324" y="4267686"/>
            <a:ext cx="7209036" cy="2086154"/>
            <a:chOff x="603324" y="4267686"/>
            <a:chExt cx="7209036" cy="2086154"/>
          </a:xfrm>
        </p:grpSpPr>
        <p:grpSp>
          <p:nvGrpSpPr>
            <p:cNvPr id="33" name="Gruppo 32"/>
            <p:cNvGrpSpPr/>
            <p:nvPr/>
          </p:nvGrpSpPr>
          <p:grpSpPr>
            <a:xfrm>
              <a:off x="4572000" y="5013176"/>
              <a:ext cx="3240360" cy="838349"/>
              <a:chOff x="4572000" y="5013176"/>
              <a:chExt cx="3240360" cy="838349"/>
            </a:xfrm>
          </p:grpSpPr>
          <p:sp>
            <p:nvSpPr>
              <p:cNvPr id="51" name="CasellaDiTesto 50"/>
              <p:cNvSpPr txBox="1"/>
              <p:nvPr/>
            </p:nvSpPr>
            <p:spPr>
              <a:xfrm>
                <a:off x="4572000" y="5013176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mean square displacement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2" name="Object 2"/>
              <p:cNvGraphicFramePr>
                <a:graphicFrameLocks noChangeAspect="1"/>
              </p:cNvGraphicFramePr>
              <p:nvPr/>
            </p:nvGraphicFramePr>
            <p:xfrm>
              <a:off x="5292725" y="5516563"/>
              <a:ext cx="1308100" cy="334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745" name="Equazione" r:id="rId10" imgW="647640" imgH="164880" progId="Equation.3">
                      <p:embed/>
                    </p:oleObj>
                  </mc:Choice>
                  <mc:Fallback>
                    <p:oleObj name="Equazione" r:id="rId10" imgW="64764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92725" y="5516563"/>
                            <a:ext cx="1308100" cy="33496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4" name="Gruppo 33"/>
            <p:cNvGrpSpPr/>
            <p:nvPr/>
          </p:nvGrpSpPr>
          <p:grpSpPr>
            <a:xfrm>
              <a:off x="603324" y="4267686"/>
              <a:ext cx="2960564" cy="2086154"/>
              <a:chOff x="603324" y="4267686"/>
              <a:chExt cx="2960564" cy="2086154"/>
            </a:xfrm>
          </p:grpSpPr>
          <p:pic>
            <p:nvPicPr>
              <p:cNvPr id="27" name="Picture 41" descr="gaussian_distribution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03324" y="4267686"/>
                <a:ext cx="2960564" cy="2086154"/>
              </a:xfrm>
              <a:prstGeom prst="rect">
                <a:avLst/>
              </a:prstGeom>
            </p:spPr>
          </p:pic>
          <p:sp>
            <p:nvSpPr>
              <p:cNvPr id="28" name="TextBox 42"/>
              <p:cNvSpPr txBox="1"/>
              <p:nvPr/>
            </p:nvSpPr>
            <p:spPr>
              <a:xfrm>
                <a:off x="2224063" y="4448145"/>
                <a:ext cx="8357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latin typeface="Arial" pitchFamily="34" charset="0"/>
                    <a:cs typeface="Arial" pitchFamily="34" charset="0"/>
                  </a:rPr>
                  <a:t>t = 1 ms</a:t>
                </a:r>
                <a:endParaRPr lang="it-IT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43"/>
              <p:cNvSpPr txBox="1"/>
              <p:nvPr/>
            </p:nvSpPr>
            <p:spPr>
              <a:xfrm>
                <a:off x="2311172" y="5384249"/>
                <a:ext cx="8926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latin typeface="Arial" pitchFamily="34" charset="0"/>
                    <a:cs typeface="Arial" pitchFamily="34" charset="0"/>
                  </a:rPr>
                  <a:t>t = 2 ms</a:t>
                </a:r>
                <a:endParaRPr lang="it-IT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Box 44"/>
              <p:cNvSpPr txBox="1"/>
              <p:nvPr/>
            </p:nvSpPr>
            <p:spPr>
              <a:xfrm>
                <a:off x="2466236" y="5733256"/>
                <a:ext cx="953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latin typeface="Arial" pitchFamily="34" charset="0"/>
                    <a:cs typeface="Arial" pitchFamily="34" charset="0"/>
                  </a:rPr>
                  <a:t>t = 4 ms</a:t>
                </a:r>
                <a:endParaRPr lang="it-IT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45"/>
              <p:cNvSpPr txBox="1"/>
              <p:nvPr/>
            </p:nvSpPr>
            <p:spPr>
              <a:xfrm>
                <a:off x="2524213" y="5877272"/>
                <a:ext cx="10396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latin typeface="Arial" pitchFamily="34" charset="0"/>
                    <a:cs typeface="Arial" pitchFamily="34" charset="0"/>
                  </a:rPr>
                  <a:t>t = 10 ms</a:t>
                </a:r>
                <a:endParaRPr lang="it-IT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8" name="Gruppo 37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0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44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40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42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43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480366" y="6547631"/>
            <a:ext cx="877093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latin typeface="+mn-lt"/>
              </a:rPr>
              <a:t>[P.T. </a:t>
            </a:r>
            <a:r>
              <a:rPr lang="en-US" sz="1050" b="1" dirty="0" err="1">
                <a:solidFill>
                  <a:schemeClr val="bg1"/>
                </a:solidFill>
                <a:latin typeface="+mn-lt"/>
              </a:rPr>
              <a:t>Callaghan,”</a:t>
            </a:r>
            <a:r>
              <a:rPr lang="en-US" sz="1050" b="1" i="1" dirty="0" err="1">
                <a:solidFill>
                  <a:schemeClr val="bg1"/>
                </a:solidFill>
                <a:latin typeface="+mn-lt"/>
              </a:rPr>
              <a:t>Principles</a:t>
            </a:r>
            <a:r>
              <a:rPr lang="en-US" sz="1050" b="1" i="1" dirty="0">
                <a:solidFill>
                  <a:schemeClr val="bg1"/>
                </a:solidFill>
                <a:latin typeface="+mn-lt"/>
              </a:rPr>
              <a:t> of Nuclear Magnetic Resonance </a:t>
            </a:r>
            <a:r>
              <a:rPr lang="en-US" sz="1050" b="1" i="1" dirty="0" err="1">
                <a:solidFill>
                  <a:schemeClr val="bg1"/>
                </a:solidFill>
                <a:latin typeface="+mn-lt"/>
              </a:rPr>
              <a:t>Microscopy</a:t>
            </a:r>
            <a:r>
              <a:rPr lang="en-US" sz="1050" b="1" dirty="0" err="1">
                <a:solidFill>
                  <a:schemeClr val="bg1"/>
                </a:solidFill>
                <a:latin typeface="+mn-lt"/>
              </a:rPr>
              <a:t>”,Oxford</a:t>
            </a:r>
            <a:r>
              <a:rPr lang="en-US" sz="1050" b="1" dirty="0">
                <a:solidFill>
                  <a:schemeClr val="bg1"/>
                </a:solidFill>
                <a:latin typeface="+mn-lt"/>
              </a:rPr>
              <a:t> Science Publications (1995)]</a:t>
            </a:r>
          </a:p>
        </p:txBody>
      </p:sp>
    </p:spTree>
    <p:extLst>
      <p:ext uri="{BB962C8B-B14F-4D97-AF65-F5344CB8AC3E}">
        <p14:creationId xmlns:p14="http://schemas.microsoft.com/office/powerpoint/2010/main" val="18001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111 C 0.00834 0.01273 0.01129 0.01597 0.01546 0.01898 C 0.01841 0.02361 0.02032 0.02708 0.02171 0.03333 C 0.02119 0.03541 0.01962 0.04513 0.01754 0.04768 C 0.01563 0.05 0.0066 0.05463 0.00487 0.05555 C 0.00348 0.05625 0.00209 0.05648 0.0007 0.05717 C -0.00138 0.0581 -0.00555 0.06041 -0.00555 0.06064 C -0.00954 0.07754 -0.00052 0.07638 0.00695 0.07939 C 0.01112 0.08101 0.01546 0.08379 0.01962 0.08564 C 0.02327 0.08726 0.0257 0.08865 0.02882 0.09051 C 0.03108 0.09166 0.03525 0.09375 0.03525 0.09398 C 0.0356 0.09305 0.04063 0.08611 0.04063 0.08426 C 0.04063 0.07916 0.03646 0.07523 0.03421 0.07314 C 0.02518 0.06551 0.01476 0.06458 0.00487 0.06342 C -0.00017 0.05833 -0.00069 0.05277 -0.0026 0.04444 C -0.00052 0.03564 0.00452 0.03495 0.01025 0.03333 C 0.01823 0.03495 0.01875 0.03564 0.02483 0.0412 C 0.03195 0.03426 0.03473 0.03148 0.04271 0.0287 C 0.0533 0.01805 0.0566 0.03125 0.06476 0.03981 C 0.06806 0.04722 0.0698 0.06018 0.07639 0.06342 C 0.07917 0.06481 0.08212 0.06458 0.0849 0.06504 C 0.08976 0.06435 0.09549 0.06666 0.09948 0.06203 C 0.1033 0.0574 0.10053 0.05416 0.10591 0.0493 C 0.10816 0.04375 0.1099 0.03958 0.1132 0.03495 C 0.11546 0.03541 0.1231 0.03657 0.12032 0.03657 C 0.11546 0.03657 0.11077 0.03588 0.10591 0.03495 C 0.10053 0.03379 0.0941 0.03078 0.08889 0.0287 C 0.07535 0.03055 0.08178 0.02847 0.07414 0.03981 C 0.07257 0.04652 0.06928 0.05555 0.0658 0.06041 C 0.06407 0.06296 0.05955 0.06666 0.05955 0.06689 C 0.05278 0.06527 0.04896 0.06111 0.04271 0.05879 C 0.03837 0.05393 0.03403 0.05347 0.0323 0.04606 C 0.03264 0.04236 0.0316 0.03796 0.03334 0.03495 C 0.03542 0.03101 0.04653 0.025 0.05 0.02384 C 0.05226 0.02176 0.05417 0.01967 0.05625 0.01759 C 0.05747 0.01643 0.05955 0.01435 0.05955 0.01458 C 0.06268 0.00046 0.06198 -0.01482 0.05625 -0.02686 C 0.05504 -0.03334 0.05452 -0.03612 0.05 -0.03797 C 0.03768 -0.03241 0.04289 0.00347 0.05226 0.01273 C 0.05365 0.01967 0.05678 0.02569 0.05955 0.03171 C 0.06094 0.03819 0.0625 0.04444 0.06372 0.05092 C 0.0625 0.06157 0.05921 0.06805 0.05226 0.07152 C 0.0382 0.06967 0.03282 0.06666 0.02066 0.06041 C 0.01042 0.06226 0.01216 0.06064 0.01025 0.07314 C 0.00157 0.06458 -0.00833 0.06064 -0.0118 0.04444 C -0.00833 0.02453 -0.00277 0.01759 0.01025 0.01273 C 0.01945 0.00301 0.03872 0.00902 0.04705 0.00949 C 0.05157 0.01319 0.05191 0.01689 0.05625 0.01898 C 0.05973 0.02245 0.06285 0.02592 0.06476 0.03171 C 0.06528 0.03333 0.06511 0.03518 0.0658 0.03657 C 0.06789 0.04051 0.0724 0.04143 0.07535 0.04282 C 0.0849 0.04074 0.09028 0.03726 0.09723 0.02708 C 0.09966 0.0162 0.09705 0.00555 0.10244 -0.00324 C 0.10504 -0.01366 0.11303 -0.01505 0.11945 -0.01737 C 0.1231 -0.0169 0.12657 -0.01737 0.12987 -0.01574 C 0.13803 -0.01181 0.14237 0.00231 0.14566 0.01273 C 0.1441 0.03009 0.14132 0.03703 0.12987 0.04282 C 0.12587 0.04907 0.12414 0.04907 0.11841 0.05092 C 0.11303 0.05046 0.09914 0.04375 0.09636 0.05555 C 0.09723 0.06851 0.09653 0.07708 0.10348 0.08426 C 0.10712 0.09166 0.10452 0.08819 0.11216 0.09213 C 0.11389 0.09328 0.11841 0.09537 0.11841 0.0956 C 0.12136 0.10162 0.1224 0.10301 0.11945 0.10949 C 0.11233 0.10833 0.10712 0.1074 0.10053 0.10486 C 0.09202 0.09583 0.09601 0.09814 0.09011 0.09537 C 0.08212 0.08726 0.07518 0.0824 0.0658 0.07939 C 0.05764 0.08263 0.05504 0.09745 0.04705 0.10162 C 0.0448 0.09953 0.04289 0.09745 0.04063 0.09537 C 0.03959 0.09421 0.0375 0.09213 0.0375 0.09236 C 0.03768 0.08958 0.03768 0.08657 0.03837 0.08426 C 0.04028 0.07963 0.04705 0.07963 0.04896 0.07939 C 0.05747 0.07847 0.0658 0.07824 0.07414 0.07777 C 0.08507 0.07361 0.07987 0.075 0.09011 0.07314 C 0.09948 0.06574 0.09532 0.06782 0.10244 0.06504 C 0.10625 0.05949 0.11112 0.05509 0.11632 0.05231 C 0.11962 0.05416 0.12223 0.05879 0.1257 0.06041 C 0.13316 0.06388 0.12987 0.06226 0.13525 0.06504 C 0.13889 0.05671 0.13889 0.04838 0.14375 0.0412 C 0.14775 0.04166 0.15209 0.04189 0.15625 0.04282 C 0.16025 0.04375 0.16303 0.04976 0.16667 0.05231 C 0.16893 0.05787 0.17032 0.06018 0.16893 0.06666 C 0.17101 0.07662 0.16823 0.06713 0.17292 0.07453 C 0.17796 0.08194 0.17153 0.07777 0.1783 0.08101 C 0.18403 0.07801 0.19011 0.07314 0.19514 0.06828 C 0.19619 0.0662 0.19948 0.05509 0.20035 0.05393 C 0.20417 0.04814 0.21459 0.04861 0.2191 0.04768 C 0.22014 0.04722 0.22223 0.04768 0.2224 0.04606 C 0.22275 0.04421 0.22084 0.04282 0.22014 0.0412 C 0.21667 0.03055 0.21303 0.02152 0.2066 0.01435 C 0.20417 0.00833 0.20261 0.00833 0.19827 0.00648 C 0.19653 0.00694 0.19428 0.00601 0.19289 0.00787 C 0.19063 0.01111 0.18872 0.0206 0.18872 0.02083 C 0.18646 0.0368 0.18716 0.02824 0.18872 0.05879 C 0.18889 0.06203 0.18941 0.06527 0.18976 0.06828 C 0.19046 0.07152 0.19202 0.07777 0.19202 0.07801 C 0.18959 0.08888 0.18021 0.09328 0.17292 0.09537 C 0.1658 0.09421 0.16025 0.09236 0.15313 0.09051 C 0.15035 0.08912 0.14757 0.0868 0.14462 0.09051 C 0.14445 0.09074 0.14271 0.10347 0.14271 0.10486 C 0.1415 0.1118 0.14098 0.11782 0.13837 0.12384 C 0.13577 0.13865 0.13438 0.13032 0.13629 0.15092 C 0.13646 0.15254 0.13646 0.15439 0.13733 0.15555 C 0.15 0.175 0.17275 0.18055 0.18976 0.18263 C 0.19549 0.18078 0.19914 0.18101 0.19514 0.17152 C 0.19445 0.15787 0.19445 0.13564 0.18577 0.12708 C 0.18542 0.12546 0.18455 0.12384 0.18455 0.12222 C 0.18455 0.11643 0.18455 0.11041 0.18577 0.10486 C 0.18785 0.09328 0.20955 0.0956 0.21198 0.09537 C 0.20886 0.08611 0.21042 0.09097 0.20782 0.07939 C 0.2073 0.07777 0.2066 0.07453 0.2066 0.07476 C 0.20695 0.07291 0.20678 0.07083 0.20782 0.0699 C 0.20955 0.06805 0.21407 0.06666 0.21407 0.06689 C 0.21598 0.06713 0.22657 0.06828 0.22657 0.07453 " pathEditMode="relative" rAng="0" ptsTypes="ffffffffffffffffffffffffffffffffffffffffffffffffffffffffffffffffffffffffffffffffffffffffffffffffffffffffffffffff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26 0.06689 C 0.2375 0.075 0.2323 0.09699 0.22362 0.10509 C 0.22223 0.11134 0.22205 0.11365 0.22726 0.1162 C 0.22882 0.11574 0.23056 0.11574 0.23195 0.11412 C 0.23316 0.11365 0.23351 0.11088 0.23438 0.10995 C 0.23994 0.10115 0.24619 0.09189 0.25105 0.08263 C 0.24914 0.06527 0.24948 0.07037 0.24028 0.06226 C 0.24202 0.04259 0.24167 0.04398 0.25226 0.03379 C 0.24914 0.02708 0.24254 0.02106 0.23803 0.01574 C 0.23542 0.01296 0.22969 0.00833 0.22969 0.00856 C 0.2283 0.00277 0.23091 -0.00672 0.22848 -0.00926 C 0.22709 -0.01065 0.22518 -0.01019 0.22362 -0.01065 C 0.21875 -0.01297 0.21424 -0.01574 0.20938 -0.01713 C 0.20226 -0.01065 0.19983 -0.00278 0.19514 0.00648 C 0.19671 0.01435 0.19792 0.01527 0.20348 0.01782 C 0.21285 0.02662 0.2033 0.03564 0.19636 0.03819 C 0.18542 0.0368 0.17848 0.03634 0.16997 0.03217 C 0.16494 0.0412 0.16615 0.04583 0.16181 0.05578 C 0.15782 0.06713 0.15695 0.06851 0.15226 0.07777 C 0.15139 0.08263 0.14028 0.09097 0.13681 0.09189 C 0.13438 0.09351 0.12969 0.0956 0.12969 0.09583 C 0.13004 0.10138 0.13004 0.10717 0.13091 0.11296 C 0.13316 0.12801 0.14827 0.14004 0.15816 0.14282 C 0.17327 0.14051 0.17049 0.14051 0.17848 0.12847 C 0.18073 0.11944 0.18351 0.11666 0.19028 0.11412 C 0.19549 0.11458 0.20087 0.11388 0.20591 0.1162 C 0.21042 0.11736 0.21355 0.12268 0.21771 0.12523 C 0.22066 0.13171 0.22292 0.13865 0.22605 0.1449 C 0.22448 0.15277 0.21962 0.1581 0.21528 0.16388 C 0.21007 0.17824 0.21702 0.19143 0.22605 0.20046 C 0.2349 0.20833 0.24271 0.21828 0.25105 0.22685 C 0.25573 0.23194 0.26233 0.23472 0.26771 0.23796 C 0.28091 0.22106 0.26181 0.24699 0.27362 0.22685 C 0.27778 0.2199 0.28299 0.21504 0.28681 0.20833 C 0.28438 0.1956 0.27535 0.18171 0.2665 0.17638 C 0.2632 0.17176 0.25973 0.1699 0.25816 0.16388 C 0.25851 0.15972 0.25834 0.15601 0.25938 0.15277 C 0.26546 0.13171 0.28629 0.13078 0.29983 0.12731 C 0.30417 0.12291 0.30712 0.11944 0.31181 0.1162 C 0.31337 0.11018 0.31685 0.1074 0.31893 0.10185 C 0.32119 0.09606 0.32171 0.09328 0.32605 0.08888 C 0.33542 0.09166 0.32691 0.08796 0.33438 0.09676 C 0.33681 0.09976 0.34271 0.10509 0.34271 0.10532 C 0.35053 0.09768 0.34532 0.09328 0.34271 0.08449 C 0.34011 0.075 0.33785 0.06527 0.33195 0.05879 C 0.32865 0.05509 0.32153 0.05301 0.31771 0.05092 C 0.3125 0.05138 0.3073 0.05092 0.30226 0.05254 C 0.3 0.05347 0.29896 0.06226 0.29862 0.06365 C 0.29653 0.075 0.2974 0.09976 0.28924 0.10301 C 0.28403 0.11041 0.28247 0.11111 0.27483 0.11296 C 0.26268 0.11157 0.25573 0.11111 0.24514 0.10625 C 0.24237 0.10717 0.23941 0.10625 0.23681 0.1081 C 0.23421 0.10995 0.23664 0.12013 0.23681 0.12106 C 0.2375 0.12222 0.23907 0.12268 0.24028 0.12407 C 0.24792 0.12222 0.24983 0.11944 0.25591 0.11412 C 0.25799 0.10532 0.25556 0.11365 0.26181 0.10185 C 0.2632 0.0993 0.26441 0.09676 0.26528 0.09398 C 0.26632 0.09097 0.26632 0.08726 0.26771 0.08449 C 0.27188 0.07662 0.27431 0.07152 0.27605 0.06226 C 0.27205 0.05416 0.26754 0.05416 0.26181 0.04953 C 0.25591 0.04421 0.24966 0.03981 0.24393 0.03518 C 0.24358 0.03356 0.24254 0.03217 0.24271 0.03009 C 0.24341 0.0243 0.25435 0.00879 0.25938 0.00648 C 0.26216 0.00763 0.26476 0.00995 0.26771 0.00995 C 0.27691 0.00995 0.28733 0.00509 0.29514 -0.00139 C 0.29775 -0.01135 0.29688 -0.01899 0.29862 -0.02963 C 0.3 -0.03889 0.31233 -0.04167 0.31771 -0.04399 C 0.32414 -0.03149 0.31563 -0.04838 0.32257 -0.03264 C 0.32396 -0.02963 0.32726 -0.02315 0.32726 -0.02292 C 0.33056 -0.00649 0.33889 0.01296 0.34636 0.02708 C 0.34844 0.03541 0.34462 0.03842 0.34271 0.04583 C 0.34532 0.05671 0.34931 0.07592 0.3415 0.08449 C 0.34063 0.08541 0.33351 0.0875 0.33316 0.08773 C 0.32483 0.10486 0.32987 0.11458 0.33316 0.13171 C 0.329 0.15324 0.3106 0.15578 0.29757 0.1618 C 0.29028 0.16551 0.28629 0.16782 0.27969 0.17152 C 0.27778 0.17268 0.27657 0.17523 0.27483 0.17638 C 0.27119 0.17963 0.26685 0.17963 0.26303 0.18263 C 0.2606 0.18495 0.25591 0.18935 0.25591 0.18958 C 0.25313 0.20023 0.25382 0.20833 0.25591 0.21944 C 0.25469 0.22986 0.254 0.24236 0.24514 0.24629 C 0.23212 0.24074 0.22587 0.22523 0.21528 0.21412 C 0.21459 0.21134 0.21546 0.20578 0.21303 0.20509 C 0.2066 0.20254 0.20209 0.20138 0.19514 0.20046 C 0.19358 0.20092 0.1915 0.20046 0.19028 0.20185 C 0.18924 0.20254 0.18924 0.20509 0.18924 0.20671 C 0.18924 0.21481 0.19202 0.21851 0.19757 0.2206 C 0.20348 0.23703 0.21511 0.24838 0.22257 0.26388 C 0.21789 0.27245 0.21719 0.2743 0.2106 0.27963 C 0.20903 0.28564 0.20625 0.28634 0.20469 0.29236 C 0.20625 0.29861 0.20764 0.30092 0.21181 0.30463 C 0.2158 0.3125 0.22205 0.31412 0.22848 0.31574 C 0.23872 0.31388 0.23507 0.31481 0.23924 0.30347 C 0.23994 0.29768 0.24132 0.29189 0.2415 0.28611 C 0.24185 0.27615 0.24167 0.26643 0.24271 0.2574 C 0.24289 0.25509 0.24393 0.25347 0.24514 0.25277 C 0.24757 0.25 0.2573 0.24699 0.25938 0.24629 C 0.26615 0.24791 0.27344 0.24699 0.27969 0.25115 C 0.28282 0.25324 0.28803 0.25902 0.28803 0.25926 C 0.29289 0.27037 0.29445 0.28101 0.29028 0.29351 C 0.28907 0.29768 0.28837 0.30115 0.28681 0.30463 C 0.28542 0.30833 0.28195 0.31458 0.28195 0.31481 C 0.28004 0.32314 0.279 0.33726 0.27605 0.34444 C 0.27153 0.35625 0.25869 0.36064 0.24983 0.36342 C 0.25695 0.37662 0.26389 0.39097 0.27605 0.39513 C 0.28125 0.39051 0.28664 0.38935 0.29271 0.38773 C 0.31112 0.38888 0.3165 0.3868 0.32969 0.39884 C 0.33143 0.40555 0.33282 0.40717 0.33803 0.40509 C 0.34254 0.39907 0.34271 0.39444 0.34393 0.38564 C 0.34462 0.37268 0.34462 0.3625 0.34757 0.35069 C 0.34723 0.34791 0.34757 0.34398 0.34636 0.3412 C 0.3415 0.32986 0.32952 0.32291 0.32136 0.31736 C 0.30921 0.31967 0.30087 0.32314 0.29514 0.33819 C 0.2908 0.32685 0.29514 0.33541 0.2856 0.32569 C 0.28091 0.32083 0.27796 0.31388 0.27362 0.30833 C 0.27188 0.30324 0.2698 0.29722 0.26771 0.29236 C 0.26598 0.28796 0.26372 0.28495 0.26181 0.28125 C 0.26094 0.27963 0.25938 0.27615 0.25938 0.27638 C 0.26198 0.25902 0.26962 0.26527 0.28195 0.26666 C 0.29098 0.27037 0.28594 0.27199 0.29757 0.27013 C 0.30035 0.26828 0.30365 0.26805 0.30591 0.26504 C 0.31025 0.26041 0.31164 0.25115 0.31424 0.24444 C 0.31806 0.23541 0.32344 0.22592 0.32848 0.21782 C 0.32882 0.21574 0.32987 0.21412 0.32969 0.21296 C 0.32952 0.21111 0.32726 0.20972 0.32726 0.20833 C 0.32726 0.20509 0.32882 0.20208 0.32969 0.19838 C 0.33004 0.19699 0.33091 0.19398 0.33091 0.19421 C 0.32726 0.18472 0.31945 0.18078 0.31303 0.17476 C 0.30348 0.17638 0.30226 0.17592 0.29757 0.18564 C 0.29723 0.18935 0.29671 0.19189 0.29636 0.1956 C 0.29584 0.20046 0.29584 0.20532 0.29514 0.20949 C 0.29271 0.22569 0.28178 0.22453 0.27136 0.22685 C 0.26737 0.22638 0.26337 0.22615 0.25938 0.22523 C 0.24948 0.22361 0.2415 0.2081 0.2356 0.19838 C 0.23212 0.19282 0.22726 0.18009 0.22136 0.17824 C 0.21702 0.1787 0.21233 0.17777 0.20816 0.17963 C 0.20539 0.18055 0.20105 0.18564 0.20105 0.18588 C 0.19705 0.19375 0.19532 0.20092 0.19393 0.20949 C 0.19428 0.21319 0.19358 0.21689 0.19514 0.21944 C 0.19653 0.22106 0.19914 0.21967 0.20105 0.2206 C 0.20278 0.22129 0.20435 0.22314 0.20591 0.22407 C 0.21389 0.22847 0.22171 0.23495 0.22969 0.23796 C 0.23525 0.24375 0.2382 0.25138 0.24514 0.25393 C 0.25053 0.26481 0.25747 0.27268 0.26181 0.28402 C 0.26077 0.29213 0.25869 0.30463 0.25226 0.30833 C 0.24914 0.30995 0.24584 0.30995 0.24271 0.31111 C 0.23924 0.31226 0.23195 0.31458 0.23195 0.31481 C 0.23351 0.32268 0.2375 0.32916 0.23924 0.33819 C 0.23716 0.35162 0.2323 0.35949 0.22257 0.36342 C 0.22553 0.37662 0.23212 0.37847 0.24028 0.38402 C 0.24393 0.38356 0.24757 0.38379 0.25105 0.38287 C 0.25608 0.38009 0.25764 0.36967 0.2606 0.36551 C 0.26181 0.36296 0.26389 0.36226 0.26528 0.36064 C 0.26719 0.3574 0.26823 0.35393 0.27014 0.35069 C 0.27622 0.34259 0.28143 0.33148 0.28803 0.32361 C 0.30139 0.30879 0.28542 0.33356 0.30105 0.30995 C 0.31841 0.28263 0.30313 0.30393 0.31303 0.29074 C 0.31667 0.28055 0.31928 0.26134 0.32483 0.25393 C 0.32657 0.24421 0.33247 0.23078 0.33681 0.22268 C 0.33994 0.20625 0.34115 0.17384 0.32726 0.16388 C 0.31928 0.1581 0.31112 0.15601 0.30226 0.15393 C 0.29671 0.15439 0.29098 0.15416 0.2856 0.15601 C 0.27865 0.1574 0.27344 0.16551 0.2665 0.16828 C 0.25834 0.16666 0.25087 0.16203 0.24271 0.16018 C 0.23872 0.1574 0.2349 0.15625 0.23091 0.15393 C 0.22362 0.15023 0.2165 0.14467 0.20938 0.13958 C 0.20296 0.11365 0.21962 0.1118 0.23316 0.10995 C 0.23438 0.10902 0.23594 0.10902 0.23681 0.1081 C 0.23889 0.10532 0.2415 0.09884 0.2415 0.09907 C 0.24306 0.09074 0.24636 0.08426 0.24862 0.07662 C 0.25087 0.06898 0.25209 0.06273 0.25469 0.05578 C 0.25573 0.05 0.25712 0.04398 0.25816 0.03819 C 0.25695 0.02708 0.25886 0.02847 0.25348 0.02268 C 0.25053 0.01944 0.24271 0.01574 0.24271 0.01597 C 0.23507 0.00879 0.2257 -0.00232 0.21771 -0.00787 C 0.21303 -0.01644 0.2073 -0.02061 0.20469 -0.03149 C 0.19914 -0.0301 0.19202 -0.02848 0.18681 -0.02477 C 0.18021 -0.02037 0.17813 -0.01899 0.17119 -0.01713 C 0.1665 -0.00787 0.16823 -0.01366 0.17119 0.00486 C 0.17223 0.01713 0.17448 0.03125 0.17969 0.0412 C 0.17761 0.04953 0.179 0.04537 0.17362 0.05578 C 0.17257 0.0581 0.17119 0.06226 0.17119 0.0625 C 0.16928 0.06967 0.16528 0.07638 0.1606 0.08263 C 0.16094 0.09143 0.16094 0.10046 0.16181 0.10995 C 0.16441 0.12407 0.17448 0.12986 0.17848 0.14166 C 0.18195 0.15138 0.18264 0.16388 0.1856 0.17314 C 0.18785 0.18055 0.20035 0.19051 0.20226 0.19189 C 0.21007 0.19976 0.21928 0.2074 0.22848 0.21157 C 0.22691 0.21759 0.22553 0.22013 0.22136 0.22407 C 0.21945 0.23101 0.21494 0.23564 0.21303 0.24282 C 0.21337 0.24791 0.2132 0.25277 0.21424 0.2574 C 0.21563 0.26342 0.21893 0.26388 0.22136 0.26851 C 0.22761 0.27986 0.22813 0.28171 0.2356 0.29074 C 0.24098 0.29722 0.24428 0.30463 0.25105 0.30833 C 0.25886 0.31551 0.25504 0.31111 0.26424 0.32361 C 0.26546 0.32569 0.26771 0.32847 0.26771 0.3287 C 0.27084 0.3449 0.26771 0.32476 0.26771 0.3412 C 0.26771 0.34884 0.27865 0.35509 0.28316 0.35694 C 0.28594 0.35625 0.28872 0.35393 0.2915 0.35439 C 0.29289 0.35463 0.29393 0.35601 0.29514 0.35694 C 0.29619 0.35763 0.29862 0.35902 0.29862 0.35926 " pathEditMode="relative" rAng="0" ptsTypes="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2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1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027" name="Group 3"/>
          <p:cNvGrpSpPr>
            <a:grpSpLocks/>
          </p:cNvGrpSpPr>
          <p:nvPr/>
        </p:nvGrpSpPr>
        <p:grpSpPr bwMode="auto">
          <a:xfrm>
            <a:off x="2657478" y="2788494"/>
            <a:ext cx="1716089" cy="2641600"/>
            <a:chOff x="1674" y="1555"/>
            <a:chExt cx="1081" cy="1664"/>
          </a:xfrm>
        </p:grpSpPr>
        <p:grpSp>
          <p:nvGrpSpPr>
            <p:cNvPr id="385099" name="Group 4"/>
            <p:cNvGrpSpPr>
              <a:grpSpLocks/>
            </p:cNvGrpSpPr>
            <p:nvPr/>
          </p:nvGrpSpPr>
          <p:grpSpPr bwMode="auto">
            <a:xfrm>
              <a:off x="1766" y="1555"/>
              <a:ext cx="989" cy="1664"/>
              <a:chOff x="1766" y="1181"/>
              <a:chExt cx="989" cy="1664"/>
            </a:xfrm>
          </p:grpSpPr>
          <p:sp>
            <p:nvSpPr>
              <p:cNvPr id="385101" name="AutoShape 5"/>
              <p:cNvSpPr>
                <a:spLocks noChangeArrowheads="1"/>
              </p:cNvSpPr>
              <p:nvPr/>
            </p:nvSpPr>
            <p:spPr bwMode="auto">
              <a:xfrm>
                <a:off x="1906" y="1181"/>
                <a:ext cx="787" cy="790"/>
              </a:xfrm>
              <a:prstGeom prst="cube">
                <a:avLst>
                  <a:gd name="adj" fmla="val 24995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85102" name="Rectangle 6"/>
              <p:cNvSpPr>
                <a:spLocks noChangeArrowheads="1"/>
              </p:cNvSpPr>
              <p:nvPr/>
            </p:nvSpPr>
            <p:spPr bwMode="auto">
              <a:xfrm>
                <a:off x="1766" y="2021"/>
                <a:ext cx="989" cy="8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279400" indent="-279400" defTabSz="766763">
                  <a:lnSpc>
                    <a:spcPct val="120000"/>
                  </a:lnSpc>
                  <a:buClr>
                    <a:schemeClr val="accent1"/>
                  </a:buClr>
                  <a:tabLst>
                    <a:tab pos="2381250" algn="l"/>
                  </a:tabLst>
                </a:pPr>
                <a:r>
                  <a:rPr lang="en-GB" sz="2200" b="0" dirty="0"/>
                  <a:t>Tissue </a:t>
                </a:r>
                <a:r>
                  <a:rPr lang="en-GB" sz="2200" b="0" dirty="0" smtClean="0"/>
                  <a:t>Voxel</a:t>
                </a:r>
              </a:p>
              <a:p>
                <a:pPr marL="279400" indent="-279400" defTabSz="766763">
                  <a:lnSpc>
                    <a:spcPct val="120000"/>
                  </a:lnSpc>
                  <a:buClr>
                    <a:schemeClr val="accent1"/>
                  </a:buClr>
                  <a:tabLst>
                    <a:tab pos="2381250" algn="l"/>
                  </a:tabLst>
                </a:pPr>
                <a:r>
                  <a:rPr lang="en-GB" sz="2200" dirty="0" smtClean="0"/>
                  <a:t>Molecular</a:t>
                </a:r>
              </a:p>
              <a:p>
                <a:pPr marL="279400" indent="-279400" defTabSz="766763">
                  <a:lnSpc>
                    <a:spcPct val="120000"/>
                  </a:lnSpc>
                  <a:buClr>
                    <a:schemeClr val="accent1"/>
                  </a:buClr>
                  <a:tabLst>
                    <a:tab pos="2381250" algn="l"/>
                  </a:tabLst>
                </a:pPr>
                <a:r>
                  <a:rPr lang="en-GB" sz="2200" dirty="0" smtClean="0"/>
                  <a:t> diffusion</a:t>
                </a:r>
                <a:endParaRPr lang="en-GB" sz="2000" b="0" dirty="0"/>
              </a:p>
            </p:txBody>
          </p:sp>
        </p:grpSp>
        <p:sp>
          <p:nvSpPr>
            <p:cNvPr id="385100" name="Rectangle 7"/>
            <p:cNvSpPr>
              <a:spLocks noChangeArrowheads="1"/>
            </p:cNvSpPr>
            <p:nvPr/>
          </p:nvSpPr>
          <p:spPr bwMode="auto">
            <a:xfrm>
              <a:off x="1674" y="2737"/>
              <a:ext cx="115" cy="2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endParaRPr lang="en-GB" sz="2000" b="0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820988" y="2132856"/>
            <a:ext cx="1833562" cy="2124075"/>
            <a:chOff x="1777" y="846"/>
            <a:chExt cx="1155" cy="1338"/>
          </a:xfrm>
        </p:grpSpPr>
        <p:sp>
          <p:nvSpPr>
            <p:cNvPr id="385079" name="Rectangle 9"/>
            <p:cNvSpPr>
              <a:spLocks noChangeArrowheads="1"/>
            </p:cNvSpPr>
            <p:nvPr/>
          </p:nvSpPr>
          <p:spPr bwMode="auto">
            <a:xfrm>
              <a:off x="1777" y="846"/>
              <a:ext cx="115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r>
                <a:rPr lang="en-GB" sz="2000" b="0"/>
                <a:t>Magnetic Field</a:t>
              </a:r>
            </a:p>
          </p:txBody>
        </p:sp>
        <p:grpSp>
          <p:nvGrpSpPr>
            <p:cNvPr id="385080" name="Group 10"/>
            <p:cNvGrpSpPr>
              <a:grpSpLocks/>
            </p:cNvGrpSpPr>
            <p:nvPr/>
          </p:nvGrpSpPr>
          <p:grpSpPr bwMode="auto">
            <a:xfrm>
              <a:off x="2046" y="1136"/>
              <a:ext cx="482" cy="1048"/>
              <a:chOff x="2046" y="1136"/>
              <a:chExt cx="482" cy="1048"/>
            </a:xfrm>
          </p:grpSpPr>
          <p:grpSp>
            <p:nvGrpSpPr>
              <p:cNvPr id="385081" name="Group 11"/>
              <p:cNvGrpSpPr>
                <a:grpSpLocks/>
              </p:cNvGrpSpPr>
              <p:nvPr/>
            </p:nvGrpSpPr>
            <p:grpSpPr bwMode="auto">
              <a:xfrm>
                <a:off x="2057" y="1136"/>
                <a:ext cx="471" cy="291"/>
                <a:chOff x="2057" y="1136"/>
                <a:chExt cx="471" cy="291"/>
              </a:xfrm>
            </p:grpSpPr>
            <p:sp>
              <p:nvSpPr>
                <p:cNvPr id="385091" name="Freeform 12"/>
                <p:cNvSpPr>
                  <a:spLocks/>
                </p:cNvSpPr>
                <p:nvPr/>
              </p:nvSpPr>
              <p:spPr bwMode="auto">
                <a:xfrm>
                  <a:off x="2306" y="1219"/>
                  <a:ext cx="15" cy="208"/>
                </a:xfrm>
                <a:custGeom>
                  <a:avLst/>
                  <a:gdLst>
                    <a:gd name="T0" fmla="*/ 7 w 15"/>
                    <a:gd name="T1" fmla="*/ 0 h 208"/>
                    <a:gd name="T2" fmla="*/ 0 w 15"/>
                    <a:gd name="T3" fmla="*/ 48 h 208"/>
                    <a:gd name="T4" fmla="*/ 7 w 15"/>
                    <a:gd name="T5" fmla="*/ 48 h 208"/>
                    <a:gd name="T6" fmla="*/ 7 w 15"/>
                    <a:gd name="T7" fmla="*/ 207 h 208"/>
                    <a:gd name="T8" fmla="*/ 7 w 15"/>
                    <a:gd name="T9" fmla="*/ 48 h 208"/>
                    <a:gd name="T10" fmla="*/ 14 w 15"/>
                    <a:gd name="T11" fmla="*/ 48 h 208"/>
                    <a:gd name="T12" fmla="*/ 7 w 15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"/>
                    <a:gd name="T22" fmla="*/ 0 h 208"/>
                    <a:gd name="T23" fmla="*/ 15 w 15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4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2" name="Freeform 13"/>
                <p:cNvSpPr>
                  <a:spLocks/>
                </p:cNvSpPr>
                <p:nvPr/>
              </p:nvSpPr>
              <p:spPr bwMode="auto">
                <a:xfrm>
                  <a:off x="2431" y="1219"/>
                  <a:ext cx="14" cy="208"/>
                </a:xfrm>
                <a:custGeom>
                  <a:avLst/>
                  <a:gdLst>
                    <a:gd name="T0" fmla="*/ 6 w 14"/>
                    <a:gd name="T1" fmla="*/ 0 h 208"/>
                    <a:gd name="T2" fmla="*/ 0 w 14"/>
                    <a:gd name="T3" fmla="*/ 48 h 208"/>
                    <a:gd name="T4" fmla="*/ 6 w 14"/>
                    <a:gd name="T5" fmla="*/ 48 h 208"/>
                    <a:gd name="T6" fmla="*/ 6 w 14"/>
                    <a:gd name="T7" fmla="*/ 207 h 208"/>
                    <a:gd name="T8" fmla="*/ 6 w 14"/>
                    <a:gd name="T9" fmla="*/ 48 h 208"/>
                    <a:gd name="T10" fmla="*/ 13 w 14"/>
                    <a:gd name="T11" fmla="*/ 48 h 208"/>
                    <a:gd name="T12" fmla="*/ 6 w 14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208"/>
                    <a:gd name="T23" fmla="*/ 14 w 14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208">
                      <a:moveTo>
                        <a:pt x="6" y="0"/>
                      </a:moveTo>
                      <a:lnTo>
                        <a:pt x="0" y="48"/>
                      </a:lnTo>
                      <a:lnTo>
                        <a:pt x="6" y="48"/>
                      </a:lnTo>
                      <a:lnTo>
                        <a:pt x="6" y="207"/>
                      </a:lnTo>
                      <a:lnTo>
                        <a:pt x="6" y="48"/>
                      </a:lnTo>
                      <a:lnTo>
                        <a:pt x="13" y="48"/>
                      </a:lnTo>
                      <a:lnTo>
                        <a:pt x="6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3" name="Freeform 14"/>
                <p:cNvSpPr>
                  <a:spLocks/>
                </p:cNvSpPr>
                <p:nvPr/>
              </p:nvSpPr>
              <p:spPr bwMode="auto">
                <a:xfrm>
                  <a:off x="2265" y="1136"/>
                  <a:ext cx="14" cy="208"/>
                </a:xfrm>
                <a:custGeom>
                  <a:avLst/>
                  <a:gdLst>
                    <a:gd name="T0" fmla="*/ 7 w 14"/>
                    <a:gd name="T1" fmla="*/ 0 h 208"/>
                    <a:gd name="T2" fmla="*/ 0 w 14"/>
                    <a:gd name="T3" fmla="*/ 48 h 208"/>
                    <a:gd name="T4" fmla="*/ 7 w 14"/>
                    <a:gd name="T5" fmla="*/ 48 h 208"/>
                    <a:gd name="T6" fmla="*/ 7 w 14"/>
                    <a:gd name="T7" fmla="*/ 207 h 208"/>
                    <a:gd name="T8" fmla="*/ 7 w 14"/>
                    <a:gd name="T9" fmla="*/ 48 h 208"/>
                    <a:gd name="T10" fmla="*/ 13 w 14"/>
                    <a:gd name="T11" fmla="*/ 48 h 208"/>
                    <a:gd name="T12" fmla="*/ 7 w 14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208"/>
                    <a:gd name="T23" fmla="*/ 14 w 14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3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4" name="Freeform 15"/>
                <p:cNvSpPr>
                  <a:spLocks/>
                </p:cNvSpPr>
                <p:nvPr/>
              </p:nvSpPr>
              <p:spPr bwMode="auto">
                <a:xfrm>
                  <a:off x="2389" y="1136"/>
                  <a:ext cx="15" cy="208"/>
                </a:xfrm>
                <a:custGeom>
                  <a:avLst/>
                  <a:gdLst>
                    <a:gd name="T0" fmla="*/ 7 w 15"/>
                    <a:gd name="T1" fmla="*/ 0 h 208"/>
                    <a:gd name="T2" fmla="*/ 0 w 15"/>
                    <a:gd name="T3" fmla="*/ 48 h 208"/>
                    <a:gd name="T4" fmla="*/ 7 w 15"/>
                    <a:gd name="T5" fmla="*/ 48 h 208"/>
                    <a:gd name="T6" fmla="*/ 7 w 15"/>
                    <a:gd name="T7" fmla="*/ 207 h 208"/>
                    <a:gd name="T8" fmla="*/ 7 w 15"/>
                    <a:gd name="T9" fmla="*/ 48 h 208"/>
                    <a:gd name="T10" fmla="*/ 14 w 15"/>
                    <a:gd name="T11" fmla="*/ 48 h 208"/>
                    <a:gd name="T12" fmla="*/ 7 w 15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"/>
                    <a:gd name="T22" fmla="*/ 0 h 208"/>
                    <a:gd name="T23" fmla="*/ 15 w 15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4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5" name="Freeform 16"/>
                <p:cNvSpPr>
                  <a:spLocks/>
                </p:cNvSpPr>
                <p:nvPr/>
              </p:nvSpPr>
              <p:spPr bwMode="auto">
                <a:xfrm>
                  <a:off x="2513" y="1136"/>
                  <a:ext cx="15" cy="208"/>
                </a:xfrm>
                <a:custGeom>
                  <a:avLst/>
                  <a:gdLst>
                    <a:gd name="T0" fmla="*/ 7 w 15"/>
                    <a:gd name="T1" fmla="*/ 0 h 208"/>
                    <a:gd name="T2" fmla="*/ 0 w 15"/>
                    <a:gd name="T3" fmla="*/ 48 h 208"/>
                    <a:gd name="T4" fmla="*/ 7 w 15"/>
                    <a:gd name="T5" fmla="*/ 48 h 208"/>
                    <a:gd name="T6" fmla="*/ 7 w 15"/>
                    <a:gd name="T7" fmla="*/ 207 h 208"/>
                    <a:gd name="T8" fmla="*/ 7 w 15"/>
                    <a:gd name="T9" fmla="*/ 48 h 208"/>
                    <a:gd name="T10" fmla="*/ 14 w 15"/>
                    <a:gd name="T11" fmla="*/ 48 h 208"/>
                    <a:gd name="T12" fmla="*/ 7 w 15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"/>
                    <a:gd name="T22" fmla="*/ 0 h 208"/>
                    <a:gd name="T23" fmla="*/ 15 w 15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4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6" name="Freeform 17"/>
                <p:cNvSpPr>
                  <a:spLocks/>
                </p:cNvSpPr>
                <p:nvPr/>
              </p:nvSpPr>
              <p:spPr bwMode="auto">
                <a:xfrm>
                  <a:off x="2182" y="1219"/>
                  <a:ext cx="14" cy="208"/>
                </a:xfrm>
                <a:custGeom>
                  <a:avLst/>
                  <a:gdLst>
                    <a:gd name="T0" fmla="*/ 7 w 14"/>
                    <a:gd name="T1" fmla="*/ 0 h 208"/>
                    <a:gd name="T2" fmla="*/ 0 w 14"/>
                    <a:gd name="T3" fmla="*/ 48 h 208"/>
                    <a:gd name="T4" fmla="*/ 7 w 14"/>
                    <a:gd name="T5" fmla="*/ 48 h 208"/>
                    <a:gd name="T6" fmla="*/ 7 w 14"/>
                    <a:gd name="T7" fmla="*/ 207 h 208"/>
                    <a:gd name="T8" fmla="*/ 7 w 14"/>
                    <a:gd name="T9" fmla="*/ 48 h 208"/>
                    <a:gd name="T10" fmla="*/ 13 w 14"/>
                    <a:gd name="T11" fmla="*/ 48 h 208"/>
                    <a:gd name="T12" fmla="*/ 7 w 14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208"/>
                    <a:gd name="T23" fmla="*/ 14 w 14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3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7" name="Freeform 18"/>
                <p:cNvSpPr>
                  <a:spLocks/>
                </p:cNvSpPr>
                <p:nvPr/>
              </p:nvSpPr>
              <p:spPr bwMode="auto">
                <a:xfrm>
                  <a:off x="2140" y="1136"/>
                  <a:ext cx="14" cy="208"/>
                </a:xfrm>
                <a:custGeom>
                  <a:avLst/>
                  <a:gdLst>
                    <a:gd name="T0" fmla="*/ 7 w 14"/>
                    <a:gd name="T1" fmla="*/ 0 h 208"/>
                    <a:gd name="T2" fmla="*/ 0 w 14"/>
                    <a:gd name="T3" fmla="*/ 48 h 208"/>
                    <a:gd name="T4" fmla="*/ 7 w 14"/>
                    <a:gd name="T5" fmla="*/ 48 h 208"/>
                    <a:gd name="T6" fmla="*/ 7 w 14"/>
                    <a:gd name="T7" fmla="*/ 207 h 208"/>
                    <a:gd name="T8" fmla="*/ 7 w 14"/>
                    <a:gd name="T9" fmla="*/ 48 h 208"/>
                    <a:gd name="T10" fmla="*/ 13 w 14"/>
                    <a:gd name="T11" fmla="*/ 48 h 208"/>
                    <a:gd name="T12" fmla="*/ 7 w 14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208"/>
                    <a:gd name="T23" fmla="*/ 14 w 14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3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98" name="Freeform 19"/>
                <p:cNvSpPr>
                  <a:spLocks/>
                </p:cNvSpPr>
                <p:nvPr/>
              </p:nvSpPr>
              <p:spPr bwMode="auto">
                <a:xfrm>
                  <a:off x="2057" y="1219"/>
                  <a:ext cx="14" cy="208"/>
                </a:xfrm>
                <a:custGeom>
                  <a:avLst/>
                  <a:gdLst>
                    <a:gd name="T0" fmla="*/ 7 w 14"/>
                    <a:gd name="T1" fmla="*/ 0 h 208"/>
                    <a:gd name="T2" fmla="*/ 0 w 14"/>
                    <a:gd name="T3" fmla="*/ 48 h 208"/>
                    <a:gd name="T4" fmla="*/ 7 w 14"/>
                    <a:gd name="T5" fmla="*/ 48 h 208"/>
                    <a:gd name="T6" fmla="*/ 7 w 14"/>
                    <a:gd name="T7" fmla="*/ 207 h 208"/>
                    <a:gd name="T8" fmla="*/ 7 w 14"/>
                    <a:gd name="T9" fmla="*/ 48 h 208"/>
                    <a:gd name="T10" fmla="*/ 13 w 14"/>
                    <a:gd name="T11" fmla="*/ 48 h 208"/>
                    <a:gd name="T12" fmla="*/ 7 w 14"/>
                    <a:gd name="T13" fmla="*/ 0 h 2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208"/>
                    <a:gd name="T23" fmla="*/ 14 w 14"/>
                    <a:gd name="T24" fmla="*/ 208 h 2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208">
                      <a:moveTo>
                        <a:pt x="7" y="0"/>
                      </a:moveTo>
                      <a:lnTo>
                        <a:pt x="0" y="48"/>
                      </a:lnTo>
                      <a:lnTo>
                        <a:pt x="7" y="48"/>
                      </a:lnTo>
                      <a:lnTo>
                        <a:pt x="7" y="207"/>
                      </a:lnTo>
                      <a:lnTo>
                        <a:pt x="7" y="48"/>
                      </a:lnTo>
                      <a:lnTo>
                        <a:pt x="13" y="48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85082" name="Group 20"/>
              <p:cNvGrpSpPr>
                <a:grpSpLocks/>
              </p:cNvGrpSpPr>
              <p:nvPr/>
            </p:nvGrpSpPr>
            <p:grpSpPr bwMode="auto">
              <a:xfrm>
                <a:off x="2046" y="2052"/>
                <a:ext cx="459" cy="132"/>
                <a:chOff x="2046" y="2052"/>
                <a:chExt cx="459" cy="132"/>
              </a:xfrm>
            </p:grpSpPr>
            <p:sp>
              <p:nvSpPr>
                <p:cNvPr id="385083" name="Line 21"/>
                <p:cNvSpPr>
                  <a:spLocks noChangeShapeType="1"/>
                </p:cNvSpPr>
                <p:nvPr/>
              </p:nvSpPr>
              <p:spPr bwMode="auto">
                <a:xfrm>
                  <a:off x="2046" y="2052"/>
                  <a:ext cx="0" cy="129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4" name="Line 22"/>
                <p:cNvSpPr>
                  <a:spLocks noChangeShapeType="1"/>
                </p:cNvSpPr>
                <p:nvPr/>
              </p:nvSpPr>
              <p:spPr bwMode="auto">
                <a:xfrm>
                  <a:off x="2130" y="2052"/>
                  <a:ext cx="0" cy="51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5" name="Line 23"/>
                <p:cNvSpPr>
                  <a:spLocks noChangeShapeType="1"/>
                </p:cNvSpPr>
                <p:nvPr/>
              </p:nvSpPr>
              <p:spPr bwMode="auto">
                <a:xfrm>
                  <a:off x="2190" y="2052"/>
                  <a:ext cx="0" cy="132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6" name="Line 24"/>
                <p:cNvSpPr>
                  <a:spLocks noChangeShapeType="1"/>
                </p:cNvSpPr>
                <p:nvPr/>
              </p:nvSpPr>
              <p:spPr bwMode="auto">
                <a:xfrm>
                  <a:off x="2259" y="2055"/>
                  <a:ext cx="0" cy="48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7" name="Line 25"/>
                <p:cNvSpPr>
                  <a:spLocks noChangeShapeType="1"/>
                </p:cNvSpPr>
                <p:nvPr/>
              </p:nvSpPr>
              <p:spPr bwMode="auto">
                <a:xfrm>
                  <a:off x="2295" y="2058"/>
                  <a:ext cx="0" cy="126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8" name="Line 26"/>
                <p:cNvSpPr>
                  <a:spLocks noChangeShapeType="1"/>
                </p:cNvSpPr>
                <p:nvPr/>
              </p:nvSpPr>
              <p:spPr bwMode="auto">
                <a:xfrm>
                  <a:off x="2379" y="2052"/>
                  <a:ext cx="0" cy="45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89" name="Line 27"/>
                <p:cNvSpPr>
                  <a:spLocks noChangeShapeType="1"/>
                </p:cNvSpPr>
                <p:nvPr/>
              </p:nvSpPr>
              <p:spPr bwMode="auto">
                <a:xfrm>
                  <a:off x="2418" y="2058"/>
                  <a:ext cx="0" cy="126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90" name="Line 28"/>
                <p:cNvSpPr>
                  <a:spLocks noChangeShapeType="1"/>
                </p:cNvSpPr>
                <p:nvPr/>
              </p:nvSpPr>
              <p:spPr bwMode="auto">
                <a:xfrm>
                  <a:off x="2505" y="2052"/>
                  <a:ext cx="0" cy="45"/>
                </a:xfrm>
                <a:prstGeom prst="line">
                  <a:avLst/>
                </a:prstGeom>
                <a:noFill/>
                <a:ln w="12700" cap="rnd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63563" y="3250456"/>
            <a:ext cx="2219325" cy="1831975"/>
            <a:chOff x="355" y="1846"/>
            <a:chExt cx="1398" cy="1154"/>
          </a:xfrm>
        </p:grpSpPr>
        <p:grpSp>
          <p:nvGrpSpPr>
            <p:cNvPr id="385046" name="Group 30"/>
            <p:cNvGrpSpPr>
              <a:grpSpLocks/>
            </p:cNvGrpSpPr>
            <p:nvPr/>
          </p:nvGrpSpPr>
          <p:grpSpPr bwMode="auto">
            <a:xfrm>
              <a:off x="763" y="1846"/>
              <a:ext cx="434" cy="306"/>
              <a:chOff x="589" y="2060"/>
              <a:chExt cx="243" cy="306"/>
            </a:xfrm>
          </p:grpSpPr>
          <p:grpSp>
            <p:nvGrpSpPr>
              <p:cNvPr id="385054" name="Group 31"/>
              <p:cNvGrpSpPr>
                <a:grpSpLocks/>
              </p:cNvGrpSpPr>
              <p:nvPr/>
            </p:nvGrpSpPr>
            <p:grpSpPr bwMode="auto">
              <a:xfrm>
                <a:off x="589" y="2060"/>
                <a:ext cx="48" cy="306"/>
                <a:chOff x="1714" y="1556"/>
                <a:chExt cx="402" cy="1962"/>
              </a:xfrm>
            </p:grpSpPr>
            <p:sp>
              <p:nvSpPr>
                <p:cNvPr id="385075" name="Arc 32"/>
                <p:cNvSpPr>
                  <a:spLocks/>
                </p:cNvSpPr>
                <p:nvPr/>
              </p:nvSpPr>
              <p:spPr bwMode="auto">
                <a:xfrm>
                  <a:off x="1824" y="1556"/>
                  <a:ext cx="91" cy="977"/>
                </a:xfrm>
                <a:custGeom>
                  <a:avLst/>
                  <a:gdLst>
                    <a:gd name="T0" fmla="*/ 0 w 22096"/>
                    <a:gd name="T1" fmla="*/ 0 h 21600"/>
                    <a:gd name="T2" fmla="*/ 0 w 22096"/>
                    <a:gd name="T3" fmla="*/ 44 h 21600"/>
                    <a:gd name="T4" fmla="*/ 0 w 22096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2096"/>
                    <a:gd name="T10" fmla="*/ 0 h 21600"/>
                    <a:gd name="T11" fmla="*/ 22096 w 220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96" h="21600" fill="none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</a:path>
                    <a:path w="22096" h="21600" stroke="0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  <a:lnTo>
                        <a:pt x="49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6" name="Arc 33"/>
                <p:cNvSpPr>
                  <a:spLocks/>
                </p:cNvSpPr>
                <p:nvPr/>
              </p:nvSpPr>
              <p:spPr bwMode="auto">
                <a:xfrm>
                  <a:off x="1714" y="1556"/>
                  <a:ext cx="112" cy="977"/>
                </a:xfrm>
                <a:custGeom>
                  <a:avLst/>
                  <a:gdLst>
                    <a:gd name="T0" fmla="*/ 0 w 21600"/>
                    <a:gd name="T1" fmla="*/ 44 h 21596"/>
                    <a:gd name="T2" fmla="*/ 1 w 21600"/>
                    <a:gd name="T3" fmla="*/ 0 h 21596"/>
                    <a:gd name="T4" fmla="*/ 1 w 21600"/>
                    <a:gd name="T5" fmla="*/ 44 h 215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6"/>
                    <a:gd name="T11" fmla="*/ 21600 w 21600"/>
                    <a:gd name="T12" fmla="*/ 21596 h 215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6" fill="none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</a:path>
                    <a:path w="21600" h="21596" stroke="0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  <a:lnTo>
                        <a:pt x="21600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7" name="Arc 34"/>
                <p:cNvSpPr>
                  <a:spLocks/>
                </p:cNvSpPr>
                <p:nvPr/>
              </p:nvSpPr>
              <p:spPr bwMode="auto">
                <a:xfrm rot="10800000">
                  <a:off x="2025" y="2541"/>
                  <a:ext cx="91" cy="977"/>
                </a:xfrm>
                <a:custGeom>
                  <a:avLst/>
                  <a:gdLst>
                    <a:gd name="T0" fmla="*/ 0 w 21600"/>
                    <a:gd name="T1" fmla="*/ 44 h 21594"/>
                    <a:gd name="T2" fmla="*/ 0 w 21600"/>
                    <a:gd name="T3" fmla="*/ 0 h 21594"/>
                    <a:gd name="T4" fmla="*/ 0 w 21600"/>
                    <a:gd name="T5" fmla="*/ 44 h 2159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4"/>
                    <a:gd name="T11" fmla="*/ 21600 w 21600"/>
                    <a:gd name="T12" fmla="*/ 21594 h 215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4" fill="none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</a:path>
                    <a:path w="21600" h="21594" stroke="0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8" name="Arc 35"/>
                <p:cNvSpPr>
                  <a:spLocks/>
                </p:cNvSpPr>
                <p:nvPr/>
              </p:nvSpPr>
              <p:spPr bwMode="auto">
                <a:xfrm rot="10800000">
                  <a:off x="1915" y="2541"/>
                  <a:ext cx="112" cy="97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44 h 21600"/>
                    <a:gd name="T4" fmla="*/ 0 w 21600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5055" name="Group 36"/>
              <p:cNvGrpSpPr>
                <a:grpSpLocks/>
              </p:cNvGrpSpPr>
              <p:nvPr/>
            </p:nvGrpSpPr>
            <p:grpSpPr bwMode="auto">
              <a:xfrm>
                <a:off x="640" y="2060"/>
                <a:ext cx="48" cy="306"/>
                <a:chOff x="1714" y="1556"/>
                <a:chExt cx="402" cy="1962"/>
              </a:xfrm>
            </p:grpSpPr>
            <p:sp>
              <p:nvSpPr>
                <p:cNvPr id="385071" name="Arc 37"/>
                <p:cNvSpPr>
                  <a:spLocks/>
                </p:cNvSpPr>
                <p:nvPr/>
              </p:nvSpPr>
              <p:spPr bwMode="auto">
                <a:xfrm>
                  <a:off x="1824" y="1556"/>
                  <a:ext cx="91" cy="977"/>
                </a:xfrm>
                <a:custGeom>
                  <a:avLst/>
                  <a:gdLst>
                    <a:gd name="T0" fmla="*/ 0 w 22096"/>
                    <a:gd name="T1" fmla="*/ 0 h 21600"/>
                    <a:gd name="T2" fmla="*/ 0 w 22096"/>
                    <a:gd name="T3" fmla="*/ 44 h 21600"/>
                    <a:gd name="T4" fmla="*/ 0 w 22096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2096"/>
                    <a:gd name="T10" fmla="*/ 0 h 21600"/>
                    <a:gd name="T11" fmla="*/ 22096 w 220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96" h="21600" fill="none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</a:path>
                    <a:path w="22096" h="21600" stroke="0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  <a:lnTo>
                        <a:pt x="49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2" name="Arc 38"/>
                <p:cNvSpPr>
                  <a:spLocks/>
                </p:cNvSpPr>
                <p:nvPr/>
              </p:nvSpPr>
              <p:spPr bwMode="auto">
                <a:xfrm>
                  <a:off x="1714" y="1556"/>
                  <a:ext cx="112" cy="977"/>
                </a:xfrm>
                <a:custGeom>
                  <a:avLst/>
                  <a:gdLst>
                    <a:gd name="T0" fmla="*/ 0 w 21600"/>
                    <a:gd name="T1" fmla="*/ 44 h 21596"/>
                    <a:gd name="T2" fmla="*/ 1 w 21600"/>
                    <a:gd name="T3" fmla="*/ 0 h 21596"/>
                    <a:gd name="T4" fmla="*/ 1 w 21600"/>
                    <a:gd name="T5" fmla="*/ 44 h 215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6"/>
                    <a:gd name="T11" fmla="*/ 21600 w 21600"/>
                    <a:gd name="T12" fmla="*/ 21596 h 215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6" fill="none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</a:path>
                    <a:path w="21600" h="21596" stroke="0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  <a:lnTo>
                        <a:pt x="21600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3" name="Arc 39"/>
                <p:cNvSpPr>
                  <a:spLocks/>
                </p:cNvSpPr>
                <p:nvPr/>
              </p:nvSpPr>
              <p:spPr bwMode="auto">
                <a:xfrm rot="10800000">
                  <a:off x="2025" y="2541"/>
                  <a:ext cx="91" cy="977"/>
                </a:xfrm>
                <a:custGeom>
                  <a:avLst/>
                  <a:gdLst>
                    <a:gd name="T0" fmla="*/ 0 w 21600"/>
                    <a:gd name="T1" fmla="*/ 44 h 21594"/>
                    <a:gd name="T2" fmla="*/ 0 w 21600"/>
                    <a:gd name="T3" fmla="*/ 0 h 21594"/>
                    <a:gd name="T4" fmla="*/ 0 w 21600"/>
                    <a:gd name="T5" fmla="*/ 44 h 2159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4"/>
                    <a:gd name="T11" fmla="*/ 21600 w 21600"/>
                    <a:gd name="T12" fmla="*/ 21594 h 215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4" fill="none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</a:path>
                    <a:path w="21600" h="21594" stroke="0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4" name="Arc 40"/>
                <p:cNvSpPr>
                  <a:spLocks/>
                </p:cNvSpPr>
                <p:nvPr/>
              </p:nvSpPr>
              <p:spPr bwMode="auto">
                <a:xfrm rot="10800000">
                  <a:off x="1915" y="2541"/>
                  <a:ext cx="112" cy="97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44 h 21600"/>
                    <a:gd name="T4" fmla="*/ 0 w 21600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5056" name="Group 41"/>
              <p:cNvGrpSpPr>
                <a:grpSpLocks/>
              </p:cNvGrpSpPr>
              <p:nvPr/>
            </p:nvGrpSpPr>
            <p:grpSpPr bwMode="auto">
              <a:xfrm>
                <a:off x="686" y="2060"/>
                <a:ext cx="47" cy="306"/>
                <a:chOff x="1714" y="1556"/>
                <a:chExt cx="402" cy="1962"/>
              </a:xfrm>
            </p:grpSpPr>
            <p:sp>
              <p:nvSpPr>
                <p:cNvPr id="385067" name="Arc 42"/>
                <p:cNvSpPr>
                  <a:spLocks/>
                </p:cNvSpPr>
                <p:nvPr/>
              </p:nvSpPr>
              <p:spPr bwMode="auto">
                <a:xfrm>
                  <a:off x="1824" y="1556"/>
                  <a:ext cx="91" cy="977"/>
                </a:xfrm>
                <a:custGeom>
                  <a:avLst/>
                  <a:gdLst>
                    <a:gd name="T0" fmla="*/ 0 w 22096"/>
                    <a:gd name="T1" fmla="*/ 0 h 21600"/>
                    <a:gd name="T2" fmla="*/ 0 w 22096"/>
                    <a:gd name="T3" fmla="*/ 44 h 21600"/>
                    <a:gd name="T4" fmla="*/ 0 w 22096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2096"/>
                    <a:gd name="T10" fmla="*/ 0 h 21600"/>
                    <a:gd name="T11" fmla="*/ 22096 w 220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96" h="21600" fill="none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</a:path>
                    <a:path w="22096" h="21600" stroke="0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  <a:lnTo>
                        <a:pt x="49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8" name="Arc 43"/>
                <p:cNvSpPr>
                  <a:spLocks/>
                </p:cNvSpPr>
                <p:nvPr/>
              </p:nvSpPr>
              <p:spPr bwMode="auto">
                <a:xfrm>
                  <a:off x="1714" y="1556"/>
                  <a:ext cx="112" cy="977"/>
                </a:xfrm>
                <a:custGeom>
                  <a:avLst/>
                  <a:gdLst>
                    <a:gd name="T0" fmla="*/ 0 w 21600"/>
                    <a:gd name="T1" fmla="*/ 44 h 21596"/>
                    <a:gd name="T2" fmla="*/ 1 w 21600"/>
                    <a:gd name="T3" fmla="*/ 0 h 21596"/>
                    <a:gd name="T4" fmla="*/ 1 w 21600"/>
                    <a:gd name="T5" fmla="*/ 44 h 215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6"/>
                    <a:gd name="T11" fmla="*/ 21600 w 21600"/>
                    <a:gd name="T12" fmla="*/ 21596 h 215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6" fill="none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</a:path>
                    <a:path w="21600" h="21596" stroke="0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  <a:lnTo>
                        <a:pt x="21600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9" name="Arc 44"/>
                <p:cNvSpPr>
                  <a:spLocks/>
                </p:cNvSpPr>
                <p:nvPr/>
              </p:nvSpPr>
              <p:spPr bwMode="auto">
                <a:xfrm rot="10800000">
                  <a:off x="2025" y="2541"/>
                  <a:ext cx="91" cy="977"/>
                </a:xfrm>
                <a:custGeom>
                  <a:avLst/>
                  <a:gdLst>
                    <a:gd name="T0" fmla="*/ 0 w 21600"/>
                    <a:gd name="T1" fmla="*/ 44 h 21594"/>
                    <a:gd name="T2" fmla="*/ 0 w 21600"/>
                    <a:gd name="T3" fmla="*/ 0 h 21594"/>
                    <a:gd name="T4" fmla="*/ 0 w 21600"/>
                    <a:gd name="T5" fmla="*/ 44 h 2159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4"/>
                    <a:gd name="T11" fmla="*/ 21600 w 21600"/>
                    <a:gd name="T12" fmla="*/ 21594 h 215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4" fill="none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</a:path>
                    <a:path w="21600" h="21594" stroke="0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70" name="Arc 45"/>
                <p:cNvSpPr>
                  <a:spLocks/>
                </p:cNvSpPr>
                <p:nvPr/>
              </p:nvSpPr>
              <p:spPr bwMode="auto">
                <a:xfrm rot="10800000">
                  <a:off x="1915" y="2541"/>
                  <a:ext cx="112" cy="97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44 h 21600"/>
                    <a:gd name="T4" fmla="*/ 0 w 21600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5057" name="Group 46"/>
              <p:cNvGrpSpPr>
                <a:grpSpLocks/>
              </p:cNvGrpSpPr>
              <p:nvPr/>
            </p:nvGrpSpPr>
            <p:grpSpPr bwMode="auto">
              <a:xfrm>
                <a:off x="737" y="2060"/>
                <a:ext cx="47" cy="306"/>
                <a:chOff x="1714" y="1556"/>
                <a:chExt cx="402" cy="1962"/>
              </a:xfrm>
            </p:grpSpPr>
            <p:sp>
              <p:nvSpPr>
                <p:cNvPr id="385063" name="Arc 47"/>
                <p:cNvSpPr>
                  <a:spLocks/>
                </p:cNvSpPr>
                <p:nvPr/>
              </p:nvSpPr>
              <p:spPr bwMode="auto">
                <a:xfrm>
                  <a:off x="1824" y="1556"/>
                  <a:ext cx="91" cy="977"/>
                </a:xfrm>
                <a:custGeom>
                  <a:avLst/>
                  <a:gdLst>
                    <a:gd name="T0" fmla="*/ 0 w 22096"/>
                    <a:gd name="T1" fmla="*/ 0 h 21600"/>
                    <a:gd name="T2" fmla="*/ 0 w 22096"/>
                    <a:gd name="T3" fmla="*/ 44 h 21600"/>
                    <a:gd name="T4" fmla="*/ 0 w 22096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2096"/>
                    <a:gd name="T10" fmla="*/ 0 h 21600"/>
                    <a:gd name="T11" fmla="*/ 22096 w 220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96" h="21600" fill="none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</a:path>
                    <a:path w="22096" h="21600" stroke="0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  <a:lnTo>
                        <a:pt x="49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4" name="Arc 48"/>
                <p:cNvSpPr>
                  <a:spLocks/>
                </p:cNvSpPr>
                <p:nvPr/>
              </p:nvSpPr>
              <p:spPr bwMode="auto">
                <a:xfrm>
                  <a:off x="1714" y="1556"/>
                  <a:ext cx="112" cy="977"/>
                </a:xfrm>
                <a:custGeom>
                  <a:avLst/>
                  <a:gdLst>
                    <a:gd name="T0" fmla="*/ 0 w 21600"/>
                    <a:gd name="T1" fmla="*/ 44 h 21596"/>
                    <a:gd name="T2" fmla="*/ 1 w 21600"/>
                    <a:gd name="T3" fmla="*/ 0 h 21596"/>
                    <a:gd name="T4" fmla="*/ 1 w 21600"/>
                    <a:gd name="T5" fmla="*/ 44 h 215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6"/>
                    <a:gd name="T11" fmla="*/ 21600 w 21600"/>
                    <a:gd name="T12" fmla="*/ 21596 h 215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6" fill="none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</a:path>
                    <a:path w="21600" h="21596" stroke="0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  <a:lnTo>
                        <a:pt x="21600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5" name="Arc 49"/>
                <p:cNvSpPr>
                  <a:spLocks/>
                </p:cNvSpPr>
                <p:nvPr/>
              </p:nvSpPr>
              <p:spPr bwMode="auto">
                <a:xfrm rot="10800000">
                  <a:off x="2025" y="2541"/>
                  <a:ext cx="91" cy="977"/>
                </a:xfrm>
                <a:custGeom>
                  <a:avLst/>
                  <a:gdLst>
                    <a:gd name="T0" fmla="*/ 0 w 21600"/>
                    <a:gd name="T1" fmla="*/ 44 h 21594"/>
                    <a:gd name="T2" fmla="*/ 0 w 21600"/>
                    <a:gd name="T3" fmla="*/ 0 h 21594"/>
                    <a:gd name="T4" fmla="*/ 0 w 21600"/>
                    <a:gd name="T5" fmla="*/ 44 h 2159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4"/>
                    <a:gd name="T11" fmla="*/ 21600 w 21600"/>
                    <a:gd name="T12" fmla="*/ 21594 h 215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4" fill="none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</a:path>
                    <a:path w="21600" h="21594" stroke="0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6" name="Arc 50"/>
                <p:cNvSpPr>
                  <a:spLocks/>
                </p:cNvSpPr>
                <p:nvPr/>
              </p:nvSpPr>
              <p:spPr bwMode="auto">
                <a:xfrm rot="10800000">
                  <a:off x="1915" y="2541"/>
                  <a:ext cx="112" cy="97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44 h 21600"/>
                    <a:gd name="T4" fmla="*/ 0 w 21600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5058" name="Group 51"/>
              <p:cNvGrpSpPr>
                <a:grpSpLocks/>
              </p:cNvGrpSpPr>
              <p:nvPr/>
            </p:nvGrpSpPr>
            <p:grpSpPr bwMode="auto">
              <a:xfrm>
                <a:off x="785" y="2060"/>
                <a:ext cx="47" cy="306"/>
                <a:chOff x="1714" y="1556"/>
                <a:chExt cx="402" cy="1962"/>
              </a:xfrm>
            </p:grpSpPr>
            <p:sp>
              <p:nvSpPr>
                <p:cNvPr id="385059" name="Arc 52"/>
                <p:cNvSpPr>
                  <a:spLocks/>
                </p:cNvSpPr>
                <p:nvPr/>
              </p:nvSpPr>
              <p:spPr bwMode="auto">
                <a:xfrm>
                  <a:off x="1824" y="1556"/>
                  <a:ext cx="91" cy="977"/>
                </a:xfrm>
                <a:custGeom>
                  <a:avLst/>
                  <a:gdLst>
                    <a:gd name="T0" fmla="*/ 0 w 22096"/>
                    <a:gd name="T1" fmla="*/ 0 h 21600"/>
                    <a:gd name="T2" fmla="*/ 0 w 22096"/>
                    <a:gd name="T3" fmla="*/ 44 h 21600"/>
                    <a:gd name="T4" fmla="*/ 0 w 22096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2096"/>
                    <a:gd name="T10" fmla="*/ 0 h 21600"/>
                    <a:gd name="T11" fmla="*/ 22096 w 220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96" h="21600" fill="none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</a:path>
                    <a:path w="22096" h="21600" stroke="0" extrusionOk="0">
                      <a:moveTo>
                        <a:pt x="-1" y="5"/>
                      </a:moveTo>
                      <a:cubicBezTo>
                        <a:pt x="165" y="1"/>
                        <a:pt x="330" y="-1"/>
                        <a:pt x="496" y="0"/>
                      </a:cubicBezTo>
                      <a:cubicBezTo>
                        <a:pt x="12425" y="0"/>
                        <a:pt x="22096" y="9670"/>
                        <a:pt x="22096" y="21600"/>
                      </a:cubicBezTo>
                      <a:lnTo>
                        <a:pt x="496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0" name="Arc 53"/>
                <p:cNvSpPr>
                  <a:spLocks/>
                </p:cNvSpPr>
                <p:nvPr/>
              </p:nvSpPr>
              <p:spPr bwMode="auto">
                <a:xfrm>
                  <a:off x="1714" y="1556"/>
                  <a:ext cx="112" cy="977"/>
                </a:xfrm>
                <a:custGeom>
                  <a:avLst/>
                  <a:gdLst>
                    <a:gd name="T0" fmla="*/ 0 w 21600"/>
                    <a:gd name="T1" fmla="*/ 44 h 21596"/>
                    <a:gd name="T2" fmla="*/ 1 w 21600"/>
                    <a:gd name="T3" fmla="*/ 0 h 21596"/>
                    <a:gd name="T4" fmla="*/ 1 w 21600"/>
                    <a:gd name="T5" fmla="*/ 44 h 215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6"/>
                    <a:gd name="T11" fmla="*/ 21600 w 21600"/>
                    <a:gd name="T12" fmla="*/ 21596 h 215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6" fill="none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</a:path>
                    <a:path w="21600" h="21596" stroke="0" extrusionOk="0">
                      <a:moveTo>
                        <a:pt x="0" y="21596"/>
                      </a:moveTo>
                      <a:cubicBezTo>
                        <a:pt x="0" y="9822"/>
                        <a:pt x="9428" y="217"/>
                        <a:pt x="21199" y="-1"/>
                      </a:cubicBezTo>
                      <a:lnTo>
                        <a:pt x="21600" y="2159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1" name="Arc 54"/>
                <p:cNvSpPr>
                  <a:spLocks/>
                </p:cNvSpPr>
                <p:nvPr/>
              </p:nvSpPr>
              <p:spPr bwMode="auto">
                <a:xfrm rot="10800000">
                  <a:off x="2025" y="2541"/>
                  <a:ext cx="91" cy="977"/>
                </a:xfrm>
                <a:custGeom>
                  <a:avLst/>
                  <a:gdLst>
                    <a:gd name="T0" fmla="*/ 0 w 21600"/>
                    <a:gd name="T1" fmla="*/ 44 h 21594"/>
                    <a:gd name="T2" fmla="*/ 0 w 21600"/>
                    <a:gd name="T3" fmla="*/ 0 h 21594"/>
                    <a:gd name="T4" fmla="*/ 0 w 21600"/>
                    <a:gd name="T5" fmla="*/ 44 h 2159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4"/>
                    <a:gd name="T11" fmla="*/ 21600 w 21600"/>
                    <a:gd name="T12" fmla="*/ 21594 h 2159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4" fill="none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</a:path>
                    <a:path w="21600" h="21594" stroke="0" extrusionOk="0">
                      <a:moveTo>
                        <a:pt x="0" y="21594"/>
                      </a:moveTo>
                      <a:cubicBezTo>
                        <a:pt x="0" y="9857"/>
                        <a:pt x="9370" y="269"/>
                        <a:pt x="21103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62" name="Arc 55"/>
                <p:cNvSpPr>
                  <a:spLocks/>
                </p:cNvSpPr>
                <p:nvPr/>
              </p:nvSpPr>
              <p:spPr bwMode="auto">
                <a:xfrm rot="10800000">
                  <a:off x="1915" y="2541"/>
                  <a:ext cx="112" cy="97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44 h 21600"/>
                    <a:gd name="T4" fmla="*/ 0 w 21600"/>
                    <a:gd name="T5" fmla="*/ 4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D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385047" name="Line 56"/>
            <p:cNvSpPr>
              <a:spLocks noChangeShapeType="1"/>
            </p:cNvSpPr>
            <p:nvPr/>
          </p:nvSpPr>
          <p:spPr bwMode="auto">
            <a:xfrm flipH="1">
              <a:off x="505" y="1999"/>
              <a:ext cx="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85048" name="Group 57"/>
            <p:cNvGrpSpPr>
              <a:grpSpLocks/>
            </p:cNvGrpSpPr>
            <p:nvPr/>
          </p:nvGrpSpPr>
          <p:grpSpPr bwMode="auto">
            <a:xfrm>
              <a:off x="355" y="1971"/>
              <a:ext cx="1398" cy="1029"/>
              <a:chOff x="355" y="1971"/>
              <a:chExt cx="1398" cy="1029"/>
            </a:xfrm>
          </p:grpSpPr>
          <p:grpSp>
            <p:nvGrpSpPr>
              <p:cNvPr id="385049" name="Group 58"/>
              <p:cNvGrpSpPr>
                <a:grpSpLocks/>
              </p:cNvGrpSpPr>
              <p:nvPr/>
            </p:nvGrpSpPr>
            <p:grpSpPr bwMode="auto">
              <a:xfrm>
                <a:off x="355" y="1971"/>
                <a:ext cx="1398" cy="733"/>
                <a:chOff x="355" y="1971"/>
                <a:chExt cx="1398" cy="733"/>
              </a:xfrm>
            </p:grpSpPr>
            <p:sp>
              <p:nvSpPr>
                <p:cNvPr id="385051" name="Line 59"/>
                <p:cNvSpPr>
                  <a:spLocks noChangeShapeType="1"/>
                </p:cNvSpPr>
                <p:nvPr/>
              </p:nvSpPr>
              <p:spPr bwMode="auto">
                <a:xfrm>
                  <a:off x="1218" y="1999"/>
                  <a:ext cx="53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5052" name="Freeform 60"/>
                <p:cNvSpPr>
                  <a:spLocks/>
                </p:cNvSpPr>
                <p:nvPr/>
              </p:nvSpPr>
              <p:spPr bwMode="auto">
                <a:xfrm>
                  <a:off x="1493" y="1971"/>
                  <a:ext cx="57" cy="57"/>
                </a:xfrm>
                <a:custGeom>
                  <a:avLst/>
                  <a:gdLst>
                    <a:gd name="T0" fmla="*/ 56 w 57"/>
                    <a:gd name="T1" fmla="*/ 28 h 57"/>
                    <a:gd name="T2" fmla="*/ 0 w 57"/>
                    <a:gd name="T3" fmla="*/ 0 h 57"/>
                    <a:gd name="T4" fmla="*/ 0 w 57"/>
                    <a:gd name="T5" fmla="*/ 56 h 57"/>
                    <a:gd name="T6" fmla="*/ 56 w 57"/>
                    <a:gd name="T7" fmla="*/ 28 h 5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"/>
                    <a:gd name="T13" fmla="*/ 0 h 57"/>
                    <a:gd name="T14" fmla="*/ 57 w 57"/>
                    <a:gd name="T15" fmla="*/ 57 h 5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" h="57">
                      <a:moveTo>
                        <a:pt x="56" y="28"/>
                      </a:moveTo>
                      <a:lnTo>
                        <a:pt x="0" y="0"/>
                      </a:lnTo>
                      <a:lnTo>
                        <a:pt x="0" y="56"/>
                      </a:lnTo>
                      <a:lnTo>
                        <a:pt x="56" y="2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053" name="Rectangle 61"/>
                <p:cNvSpPr>
                  <a:spLocks noChangeArrowheads="1"/>
                </p:cNvSpPr>
                <p:nvPr/>
              </p:nvSpPr>
              <p:spPr bwMode="auto">
                <a:xfrm>
                  <a:off x="355" y="2395"/>
                  <a:ext cx="1367" cy="30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279400" indent="-279400" defTabSz="766763">
                    <a:lnSpc>
                      <a:spcPct val="120000"/>
                    </a:lnSpc>
                    <a:buClr>
                      <a:schemeClr val="accent1"/>
                    </a:buClr>
                    <a:tabLst>
                      <a:tab pos="2381250" algn="l"/>
                    </a:tabLst>
                  </a:pPr>
                  <a:r>
                    <a:rPr lang="en-GB" sz="2200" b="0"/>
                    <a:t>Pulse sequence</a:t>
                  </a:r>
                  <a:endParaRPr lang="en-GB" sz="2000" b="0"/>
                </a:p>
              </p:txBody>
            </p:sp>
          </p:grpSp>
          <p:sp>
            <p:nvSpPr>
              <p:cNvPr id="385050" name="Rectangle 62"/>
              <p:cNvSpPr>
                <a:spLocks noChangeArrowheads="1"/>
              </p:cNvSpPr>
              <p:nvPr/>
            </p:nvSpPr>
            <p:spPr bwMode="auto">
              <a:xfrm>
                <a:off x="699" y="2711"/>
                <a:ext cx="454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279400" indent="-279400" defTabSz="766763">
                  <a:lnSpc>
                    <a:spcPct val="120000"/>
                  </a:lnSpc>
                  <a:buClr>
                    <a:schemeClr val="accent1"/>
                  </a:buClr>
                  <a:tabLst>
                    <a:tab pos="2381250" algn="l"/>
                  </a:tabLst>
                </a:pPr>
                <a:r>
                  <a:rPr lang="en-GB" sz="2000" dirty="0" smtClean="0">
                    <a:solidFill>
                      <a:srgbClr val="FF0000"/>
                    </a:solidFill>
                  </a:rPr>
                  <a:t>PGSE</a:t>
                </a:r>
                <a:endParaRPr lang="en-GB" sz="1600" b="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7" name="Group 63"/>
          <p:cNvGrpSpPr>
            <a:grpSpLocks/>
          </p:cNvGrpSpPr>
          <p:nvPr/>
        </p:nvGrpSpPr>
        <p:grpSpPr bwMode="auto">
          <a:xfrm>
            <a:off x="4178300" y="3236169"/>
            <a:ext cx="2755900" cy="1376362"/>
            <a:chOff x="2632" y="1837"/>
            <a:chExt cx="1736" cy="867"/>
          </a:xfrm>
        </p:grpSpPr>
        <p:sp>
          <p:nvSpPr>
            <p:cNvPr id="385038" name="Freeform 64"/>
            <p:cNvSpPr>
              <a:spLocks/>
            </p:cNvSpPr>
            <p:nvPr/>
          </p:nvSpPr>
          <p:spPr bwMode="auto">
            <a:xfrm>
              <a:off x="3589" y="1837"/>
              <a:ext cx="291" cy="219"/>
            </a:xfrm>
            <a:custGeom>
              <a:avLst/>
              <a:gdLst>
                <a:gd name="T0" fmla="*/ 0 w 1430"/>
                <a:gd name="T1" fmla="*/ 4 h 1232"/>
                <a:gd name="T2" fmla="*/ 5 w 1430"/>
                <a:gd name="T3" fmla="*/ 18 h 1232"/>
                <a:gd name="T4" fmla="*/ 15 w 1430"/>
                <a:gd name="T5" fmla="*/ 113 h 1232"/>
                <a:gd name="T6" fmla="*/ 29 w 1430"/>
                <a:gd name="T7" fmla="*/ 204 h 1232"/>
                <a:gd name="T8" fmla="*/ 41 w 1430"/>
                <a:gd name="T9" fmla="*/ 204 h 1232"/>
                <a:gd name="T10" fmla="*/ 53 w 1430"/>
                <a:gd name="T11" fmla="*/ 147 h 1232"/>
                <a:gd name="T12" fmla="*/ 61 w 1430"/>
                <a:gd name="T13" fmla="*/ 147 h 1232"/>
                <a:gd name="T14" fmla="*/ 73 w 1430"/>
                <a:gd name="T15" fmla="*/ 195 h 1232"/>
                <a:gd name="T16" fmla="*/ 82 w 1430"/>
                <a:gd name="T17" fmla="*/ 195 h 1232"/>
                <a:gd name="T18" fmla="*/ 98 w 1430"/>
                <a:gd name="T19" fmla="*/ 157 h 1232"/>
                <a:gd name="T20" fmla="*/ 109 w 1430"/>
                <a:gd name="T21" fmla="*/ 157 h 1232"/>
                <a:gd name="T22" fmla="*/ 121 w 1430"/>
                <a:gd name="T23" fmla="*/ 182 h 1232"/>
                <a:gd name="T24" fmla="*/ 129 w 1430"/>
                <a:gd name="T25" fmla="*/ 183 h 1232"/>
                <a:gd name="T26" fmla="*/ 140 w 1430"/>
                <a:gd name="T27" fmla="*/ 162 h 1232"/>
                <a:gd name="T28" fmla="*/ 148 w 1430"/>
                <a:gd name="T29" fmla="*/ 162 h 1232"/>
                <a:gd name="T30" fmla="*/ 161 w 1430"/>
                <a:gd name="T31" fmla="*/ 182 h 1232"/>
                <a:gd name="T32" fmla="*/ 170 w 1430"/>
                <a:gd name="T33" fmla="*/ 181 h 1232"/>
                <a:gd name="T34" fmla="*/ 181 w 1430"/>
                <a:gd name="T35" fmla="*/ 165 h 1232"/>
                <a:gd name="T36" fmla="*/ 189 w 1430"/>
                <a:gd name="T37" fmla="*/ 165 h 1232"/>
                <a:gd name="T38" fmla="*/ 199 w 1430"/>
                <a:gd name="T39" fmla="*/ 179 h 1232"/>
                <a:gd name="T40" fmla="*/ 206 w 1430"/>
                <a:gd name="T41" fmla="*/ 179 h 1232"/>
                <a:gd name="T42" fmla="*/ 217 w 1430"/>
                <a:gd name="T43" fmla="*/ 167 h 1232"/>
                <a:gd name="T44" fmla="*/ 224 w 1430"/>
                <a:gd name="T45" fmla="*/ 166 h 1232"/>
                <a:gd name="T46" fmla="*/ 233 w 1430"/>
                <a:gd name="T47" fmla="*/ 179 h 1232"/>
                <a:gd name="T48" fmla="*/ 240 w 1430"/>
                <a:gd name="T49" fmla="*/ 179 h 1232"/>
                <a:gd name="T50" fmla="*/ 248 w 1430"/>
                <a:gd name="T51" fmla="*/ 168 h 1232"/>
                <a:gd name="T52" fmla="*/ 254 w 1430"/>
                <a:gd name="T53" fmla="*/ 168 h 1232"/>
                <a:gd name="T54" fmla="*/ 262 w 1430"/>
                <a:gd name="T55" fmla="*/ 179 h 1232"/>
                <a:gd name="T56" fmla="*/ 269 w 1430"/>
                <a:gd name="T57" fmla="*/ 179 h 1232"/>
                <a:gd name="T58" fmla="*/ 276 w 1430"/>
                <a:gd name="T59" fmla="*/ 170 h 1232"/>
                <a:gd name="T60" fmla="*/ 280 w 1430"/>
                <a:gd name="T61" fmla="*/ 170 h 1232"/>
                <a:gd name="T62" fmla="*/ 287 w 1430"/>
                <a:gd name="T63" fmla="*/ 178 h 1232"/>
                <a:gd name="T64" fmla="*/ 291 w 1430"/>
                <a:gd name="T65" fmla="*/ 174 h 12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0"/>
                <a:gd name="T100" fmla="*/ 0 h 1232"/>
                <a:gd name="T101" fmla="*/ 1430 w 1430"/>
                <a:gd name="T102" fmla="*/ 1232 h 12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0" h="1232">
                  <a:moveTo>
                    <a:pt x="0" y="21"/>
                  </a:moveTo>
                  <a:cubicBezTo>
                    <a:pt x="4" y="34"/>
                    <a:pt x="11" y="0"/>
                    <a:pt x="23" y="103"/>
                  </a:cubicBezTo>
                  <a:cubicBezTo>
                    <a:pt x="35" y="206"/>
                    <a:pt x="55" y="463"/>
                    <a:pt x="75" y="637"/>
                  </a:cubicBezTo>
                  <a:cubicBezTo>
                    <a:pt x="95" y="811"/>
                    <a:pt x="123" y="1062"/>
                    <a:pt x="144" y="1147"/>
                  </a:cubicBezTo>
                  <a:cubicBezTo>
                    <a:pt x="165" y="1232"/>
                    <a:pt x="184" y="1200"/>
                    <a:pt x="203" y="1147"/>
                  </a:cubicBezTo>
                  <a:cubicBezTo>
                    <a:pt x="222" y="1094"/>
                    <a:pt x="242" y="882"/>
                    <a:pt x="258" y="829"/>
                  </a:cubicBezTo>
                  <a:cubicBezTo>
                    <a:pt x="274" y="776"/>
                    <a:pt x="285" y="785"/>
                    <a:pt x="302" y="829"/>
                  </a:cubicBezTo>
                  <a:cubicBezTo>
                    <a:pt x="319" y="873"/>
                    <a:pt x="343" y="1051"/>
                    <a:pt x="360" y="1096"/>
                  </a:cubicBezTo>
                  <a:cubicBezTo>
                    <a:pt x="377" y="1141"/>
                    <a:pt x="385" y="1134"/>
                    <a:pt x="405" y="1099"/>
                  </a:cubicBezTo>
                  <a:cubicBezTo>
                    <a:pt x="425" y="1064"/>
                    <a:pt x="461" y="919"/>
                    <a:pt x="483" y="883"/>
                  </a:cubicBezTo>
                  <a:cubicBezTo>
                    <a:pt x="505" y="847"/>
                    <a:pt x="518" y="859"/>
                    <a:pt x="537" y="883"/>
                  </a:cubicBezTo>
                  <a:cubicBezTo>
                    <a:pt x="556" y="907"/>
                    <a:pt x="580" y="1002"/>
                    <a:pt x="596" y="1026"/>
                  </a:cubicBezTo>
                  <a:cubicBezTo>
                    <a:pt x="612" y="1050"/>
                    <a:pt x="620" y="1046"/>
                    <a:pt x="636" y="1027"/>
                  </a:cubicBezTo>
                  <a:cubicBezTo>
                    <a:pt x="652" y="1008"/>
                    <a:pt x="675" y="932"/>
                    <a:pt x="690" y="913"/>
                  </a:cubicBezTo>
                  <a:cubicBezTo>
                    <a:pt x="705" y="894"/>
                    <a:pt x="712" y="895"/>
                    <a:pt x="729" y="913"/>
                  </a:cubicBezTo>
                  <a:cubicBezTo>
                    <a:pt x="746" y="931"/>
                    <a:pt x="774" y="1005"/>
                    <a:pt x="792" y="1023"/>
                  </a:cubicBezTo>
                  <a:cubicBezTo>
                    <a:pt x="810" y="1041"/>
                    <a:pt x="820" y="1037"/>
                    <a:pt x="836" y="1021"/>
                  </a:cubicBezTo>
                  <a:cubicBezTo>
                    <a:pt x="852" y="1005"/>
                    <a:pt x="872" y="943"/>
                    <a:pt x="888" y="928"/>
                  </a:cubicBezTo>
                  <a:cubicBezTo>
                    <a:pt x="904" y="913"/>
                    <a:pt x="915" y="915"/>
                    <a:pt x="930" y="928"/>
                  </a:cubicBezTo>
                  <a:cubicBezTo>
                    <a:pt x="945" y="941"/>
                    <a:pt x="964" y="993"/>
                    <a:pt x="978" y="1006"/>
                  </a:cubicBezTo>
                  <a:cubicBezTo>
                    <a:pt x="992" y="1019"/>
                    <a:pt x="999" y="1016"/>
                    <a:pt x="1013" y="1005"/>
                  </a:cubicBezTo>
                  <a:cubicBezTo>
                    <a:pt x="1027" y="994"/>
                    <a:pt x="1051" y="948"/>
                    <a:pt x="1065" y="937"/>
                  </a:cubicBezTo>
                  <a:cubicBezTo>
                    <a:pt x="1079" y="926"/>
                    <a:pt x="1087" y="924"/>
                    <a:pt x="1100" y="936"/>
                  </a:cubicBezTo>
                  <a:cubicBezTo>
                    <a:pt x="1113" y="948"/>
                    <a:pt x="1132" y="997"/>
                    <a:pt x="1145" y="1009"/>
                  </a:cubicBezTo>
                  <a:cubicBezTo>
                    <a:pt x="1158" y="1021"/>
                    <a:pt x="1166" y="1020"/>
                    <a:pt x="1178" y="1009"/>
                  </a:cubicBezTo>
                  <a:cubicBezTo>
                    <a:pt x="1190" y="998"/>
                    <a:pt x="1205" y="956"/>
                    <a:pt x="1217" y="945"/>
                  </a:cubicBezTo>
                  <a:cubicBezTo>
                    <a:pt x="1229" y="934"/>
                    <a:pt x="1235" y="933"/>
                    <a:pt x="1247" y="943"/>
                  </a:cubicBezTo>
                  <a:cubicBezTo>
                    <a:pt x="1259" y="953"/>
                    <a:pt x="1275" y="995"/>
                    <a:pt x="1287" y="1005"/>
                  </a:cubicBezTo>
                  <a:cubicBezTo>
                    <a:pt x="1299" y="1015"/>
                    <a:pt x="1311" y="1013"/>
                    <a:pt x="1322" y="1005"/>
                  </a:cubicBezTo>
                  <a:cubicBezTo>
                    <a:pt x="1333" y="997"/>
                    <a:pt x="1346" y="963"/>
                    <a:pt x="1355" y="955"/>
                  </a:cubicBezTo>
                  <a:cubicBezTo>
                    <a:pt x="1364" y="947"/>
                    <a:pt x="1367" y="947"/>
                    <a:pt x="1376" y="955"/>
                  </a:cubicBezTo>
                  <a:cubicBezTo>
                    <a:pt x="1385" y="963"/>
                    <a:pt x="1400" y="999"/>
                    <a:pt x="1409" y="1003"/>
                  </a:cubicBezTo>
                  <a:cubicBezTo>
                    <a:pt x="1418" y="1007"/>
                    <a:pt x="1426" y="983"/>
                    <a:pt x="1430" y="978"/>
                  </a:cubicBezTo>
                </a:path>
              </a:pathLst>
            </a:custGeom>
            <a:noFill/>
            <a:ln w="12700" cap="flat" cmpd="sng">
              <a:solidFill>
                <a:srgbClr val="FAFD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385039" name="Freeform 65"/>
            <p:cNvSpPr>
              <a:spLocks/>
            </p:cNvSpPr>
            <p:nvPr/>
          </p:nvSpPr>
          <p:spPr bwMode="auto">
            <a:xfrm flipH="1">
              <a:off x="3296" y="1837"/>
              <a:ext cx="293" cy="219"/>
            </a:xfrm>
            <a:custGeom>
              <a:avLst/>
              <a:gdLst>
                <a:gd name="T0" fmla="*/ 0 w 1430"/>
                <a:gd name="T1" fmla="*/ 4 h 1232"/>
                <a:gd name="T2" fmla="*/ 5 w 1430"/>
                <a:gd name="T3" fmla="*/ 18 h 1232"/>
                <a:gd name="T4" fmla="*/ 15 w 1430"/>
                <a:gd name="T5" fmla="*/ 113 h 1232"/>
                <a:gd name="T6" fmla="*/ 30 w 1430"/>
                <a:gd name="T7" fmla="*/ 204 h 1232"/>
                <a:gd name="T8" fmla="*/ 42 w 1430"/>
                <a:gd name="T9" fmla="*/ 204 h 1232"/>
                <a:gd name="T10" fmla="*/ 53 w 1430"/>
                <a:gd name="T11" fmla="*/ 147 h 1232"/>
                <a:gd name="T12" fmla="*/ 62 w 1430"/>
                <a:gd name="T13" fmla="*/ 147 h 1232"/>
                <a:gd name="T14" fmla="*/ 74 w 1430"/>
                <a:gd name="T15" fmla="*/ 195 h 1232"/>
                <a:gd name="T16" fmla="*/ 83 w 1430"/>
                <a:gd name="T17" fmla="*/ 195 h 1232"/>
                <a:gd name="T18" fmla="*/ 99 w 1430"/>
                <a:gd name="T19" fmla="*/ 157 h 1232"/>
                <a:gd name="T20" fmla="*/ 110 w 1430"/>
                <a:gd name="T21" fmla="*/ 157 h 1232"/>
                <a:gd name="T22" fmla="*/ 122 w 1430"/>
                <a:gd name="T23" fmla="*/ 182 h 1232"/>
                <a:gd name="T24" fmla="*/ 130 w 1430"/>
                <a:gd name="T25" fmla="*/ 183 h 1232"/>
                <a:gd name="T26" fmla="*/ 141 w 1430"/>
                <a:gd name="T27" fmla="*/ 162 h 1232"/>
                <a:gd name="T28" fmla="*/ 149 w 1430"/>
                <a:gd name="T29" fmla="*/ 162 h 1232"/>
                <a:gd name="T30" fmla="*/ 162 w 1430"/>
                <a:gd name="T31" fmla="*/ 182 h 1232"/>
                <a:gd name="T32" fmla="*/ 171 w 1430"/>
                <a:gd name="T33" fmla="*/ 181 h 1232"/>
                <a:gd name="T34" fmla="*/ 182 w 1430"/>
                <a:gd name="T35" fmla="*/ 165 h 1232"/>
                <a:gd name="T36" fmla="*/ 191 w 1430"/>
                <a:gd name="T37" fmla="*/ 165 h 1232"/>
                <a:gd name="T38" fmla="*/ 200 w 1430"/>
                <a:gd name="T39" fmla="*/ 179 h 1232"/>
                <a:gd name="T40" fmla="*/ 208 w 1430"/>
                <a:gd name="T41" fmla="*/ 179 h 1232"/>
                <a:gd name="T42" fmla="*/ 218 w 1430"/>
                <a:gd name="T43" fmla="*/ 167 h 1232"/>
                <a:gd name="T44" fmla="*/ 225 w 1430"/>
                <a:gd name="T45" fmla="*/ 166 h 1232"/>
                <a:gd name="T46" fmla="*/ 235 w 1430"/>
                <a:gd name="T47" fmla="*/ 179 h 1232"/>
                <a:gd name="T48" fmla="*/ 241 w 1430"/>
                <a:gd name="T49" fmla="*/ 179 h 1232"/>
                <a:gd name="T50" fmla="*/ 249 w 1430"/>
                <a:gd name="T51" fmla="*/ 168 h 1232"/>
                <a:gd name="T52" fmla="*/ 256 w 1430"/>
                <a:gd name="T53" fmla="*/ 168 h 1232"/>
                <a:gd name="T54" fmla="*/ 264 w 1430"/>
                <a:gd name="T55" fmla="*/ 179 h 1232"/>
                <a:gd name="T56" fmla="*/ 271 w 1430"/>
                <a:gd name="T57" fmla="*/ 179 h 1232"/>
                <a:gd name="T58" fmla="*/ 278 w 1430"/>
                <a:gd name="T59" fmla="*/ 170 h 1232"/>
                <a:gd name="T60" fmla="*/ 282 w 1430"/>
                <a:gd name="T61" fmla="*/ 170 h 1232"/>
                <a:gd name="T62" fmla="*/ 289 w 1430"/>
                <a:gd name="T63" fmla="*/ 178 h 1232"/>
                <a:gd name="T64" fmla="*/ 293 w 1430"/>
                <a:gd name="T65" fmla="*/ 174 h 12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0"/>
                <a:gd name="T100" fmla="*/ 0 h 1232"/>
                <a:gd name="T101" fmla="*/ 1430 w 1430"/>
                <a:gd name="T102" fmla="*/ 1232 h 12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0" h="1232">
                  <a:moveTo>
                    <a:pt x="0" y="21"/>
                  </a:moveTo>
                  <a:cubicBezTo>
                    <a:pt x="4" y="34"/>
                    <a:pt x="11" y="0"/>
                    <a:pt x="23" y="103"/>
                  </a:cubicBezTo>
                  <a:cubicBezTo>
                    <a:pt x="35" y="206"/>
                    <a:pt x="55" y="463"/>
                    <a:pt x="75" y="637"/>
                  </a:cubicBezTo>
                  <a:cubicBezTo>
                    <a:pt x="95" y="811"/>
                    <a:pt x="123" y="1062"/>
                    <a:pt x="144" y="1147"/>
                  </a:cubicBezTo>
                  <a:cubicBezTo>
                    <a:pt x="165" y="1232"/>
                    <a:pt x="184" y="1200"/>
                    <a:pt x="203" y="1147"/>
                  </a:cubicBezTo>
                  <a:cubicBezTo>
                    <a:pt x="222" y="1094"/>
                    <a:pt x="242" y="882"/>
                    <a:pt x="258" y="829"/>
                  </a:cubicBezTo>
                  <a:cubicBezTo>
                    <a:pt x="274" y="776"/>
                    <a:pt x="285" y="785"/>
                    <a:pt x="302" y="829"/>
                  </a:cubicBezTo>
                  <a:cubicBezTo>
                    <a:pt x="319" y="873"/>
                    <a:pt x="343" y="1051"/>
                    <a:pt x="360" y="1096"/>
                  </a:cubicBezTo>
                  <a:cubicBezTo>
                    <a:pt x="377" y="1141"/>
                    <a:pt x="385" y="1134"/>
                    <a:pt x="405" y="1099"/>
                  </a:cubicBezTo>
                  <a:cubicBezTo>
                    <a:pt x="425" y="1064"/>
                    <a:pt x="461" y="919"/>
                    <a:pt x="483" y="883"/>
                  </a:cubicBezTo>
                  <a:cubicBezTo>
                    <a:pt x="505" y="847"/>
                    <a:pt x="518" y="859"/>
                    <a:pt x="537" y="883"/>
                  </a:cubicBezTo>
                  <a:cubicBezTo>
                    <a:pt x="556" y="907"/>
                    <a:pt x="580" y="1002"/>
                    <a:pt x="596" y="1026"/>
                  </a:cubicBezTo>
                  <a:cubicBezTo>
                    <a:pt x="612" y="1050"/>
                    <a:pt x="620" y="1046"/>
                    <a:pt x="636" y="1027"/>
                  </a:cubicBezTo>
                  <a:cubicBezTo>
                    <a:pt x="652" y="1008"/>
                    <a:pt x="675" y="932"/>
                    <a:pt x="690" y="913"/>
                  </a:cubicBezTo>
                  <a:cubicBezTo>
                    <a:pt x="705" y="894"/>
                    <a:pt x="712" y="895"/>
                    <a:pt x="729" y="913"/>
                  </a:cubicBezTo>
                  <a:cubicBezTo>
                    <a:pt x="746" y="931"/>
                    <a:pt x="774" y="1005"/>
                    <a:pt x="792" y="1023"/>
                  </a:cubicBezTo>
                  <a:cubicBezTo>
                    <a:pt x="810" y="1041"/>
                    <a:pt x="820" y="1037"/>
                    <a:pt x="836" y="1021"/>
                  </a:cubicBezTo>
                  <a:cubicBezTo>
                    <a:pt x="852" y="1005"/>
                    <a:pt x="872" y="943"/>
                    <a:pt x="888" y="928"/>
                  </a:cubicBezTo>
                  <a:cubicBezTo>
                    <a:pt x="904" y="913"/>
                    <a:pt x="915" y="915"/>
                    <a:pt x="930" y="928"/>
                  </a:cubicBezTo>
                  <a:cubicBezTo>
                    <a:pt x="945" y="941"/>
                    <a:pt x="964" y="993"/>
                    <a:pt x="978" y="1006"/>
                  </a:cubicBezTo>
                  <a:cubicBezTo>
                    <a:pt x="992" y="1019"/>
                    <a:pt x="999" y="1016"/>
                    <a:pt x="1013" y="1005"/>
                  </a:cubicBezTo>
                  <a:cubicBezTo>
                    <a:pt x="1027" y="994"/>
                    <a:pt x="1051" y="948"/>
                    <a:pt x="1065" y="937"/>
                  </a:cubicBezTo>
                  <a:cubicBezTo>
                    <a:pt x="1079" y="926"/>
                    <a:pt x="1087" y="924"/>
                    <a:pt x="1100" y="936"/>
                  </a:cubicBezTo>
                  <a:cubicBezTo>
                    <a:pt x="1113" y="948"/>
                    <a:pt x="1132" y="997"/>
                    <a:pt x="1145" y="1009"/>
                  </a:cubicBezTo>
                  <a:cubicBezTo>
                    <a:pt x="1158" y="1021"/>
                    <a:pt x="1166" y="1020"/>
                    <a:pt x="1178" y="1009"/>
                  </a:cubicBezTo>
                  <a:cubicBezTo>
                    <a:pt x="1190" y="998"/>
                    <a:pt x="1205" y="956"/>
                    <a:pt x="1217" y="945"/>
                  </a:cubicBezTo>
                  <a:cubicBezTo>
                    <a:pt x="1229" y="934"/>
                    <a:pt x="1235" y="933"/>
                    <a:pt x="1247" y="943"/>
                  </a:cubicBezTo>
                  <a:cubicBezTo>
                    <a:pt x="1259" y="953"/>
                    <a:pt x="1275" y="995"/>
                    <a:pt x="1287" y="1005"/>
                  </a:cubicBezTo>
                  <a:cubicBezTo>
                    <a:pt x="1299" y="1015"/>
                    <a:pt x="1311" y="1013"/>
                    <a:pt x="1322" y="1005"/>
                  </a:cubicBezTo>
                  <a:cubicBezTo>
                    <a:pt x="1333" y="997"/>
                    <a:pt x="1346" y="963"/>
                    <a:pt x="1355" y="955"/>
                  </a:cubicBezTo>
                  <a:cubicBezTo>
                    <a:pt x="1364" y="947"/>
                    <a:pt x="1367" y="947"/>
                    <a:pt x="1376" y="955"/>
                  </a:cubicBezTo>
                  <a:cubicBezTo>
                    <a:pt x="1385" y="963"/>
                    <a:pt x="1400" y="999"/>
                    <a:pt x="1409" y="1003"/>
                  </a:cubicBezTo>
                  <a:cubicBezTo>
                    <a:pt x="1418" y="1007"/>
                    <a:pt x="1426" y="983"/>
                    <a:pt x="1430" y="978"/>
                  </a:cubicBezTo>
                </a:path>
              </a:pathLst>
            </a:custGeom>
            <a:noFill/>
            <a:ln w="12700" cap="flat" cmpd="sng">
              <a:solidFill>
                <a:srgbClr val="FAFD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385040" name="Freeform 66"/>
            <p:cNvSpPr>
              <a:spLocks/>
            </p:cNvSpPr>
            <p:nvPr/>
          </p:nvSpPr>
          <p:spPr bwMode="auto">
            <a:xfrm>
              <a:off x="2880" y="1985"/>
              <a:ext cx="56" cy="50"/>
            </a:xfrm>
            <a:custGeom>
              <a:avLst/>
              <a:gdLst>
                <a:gd name="T0" fmla="*/ 55 w 56"/>
                <a:gd name="T1" fmla="*/ 28 h 50"/>
                <a:gd name="T2" fmla="*/ 0 w 56"/>
                <a:gd name="T3" fmla="*/ 0 h 50"/>
                <a:gd name="T4" fmla="*/ 0 w 56"/>
                <a:gd name="T5" fmla="*/ 49 h 50"/>
                <a:gd name="T6" fmla="*/ 55 w 56"/>
                <a:gd name="T7" fmla="*/ 28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50"/>
                <a:gd name="T14" fmla="*/ 56 w 56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50">
                  <a:moveTo>
                    <a:pt x="55" y="2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55" y="28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85041" name="Group 67"/>
            <p:cNvGrpSpPr>
              <a:grpSpLocks/>
            </p:cNvGrpSpPr>
            <p:nvPr/>
          </p:nvGrpSpPr>
          <p:grpSpPr bwMode="auto">
            <a:xfrm>
              <a:off x="4082" y="1985"/>
              <a:ext cx="286" cy="50"/>
              <a:chOff x="3698" y="1894"/>
              <a:chExt cx="286" cy="50"/>
            </a:xfrm>
          </p:grpSpPr>
          <p:sp>
            <p:nvSpPr>
              <p:cNvPr id="385044" name="Freeform 68"/>
              <p:cNvSpPr>
                <a:spLocks/>
              </p:cNvSpPr>
              <p:nvPr/>
            </p:nvSpPr>
            <p:spPr bwMode="auto">
              <a:xfrm>
                <a:off x="3931" y="1894"/>
                <a:ext cx="49" cy="50"/>
              </a:xfrm>
              <a:custGeom>
                <a:avLst/>
                <a:gdLst>
                  <a:gd name="T0" fmla="*/ 48 w 49"/>
                  <a:gd name="T1" fmla="*/ 28 h 50"/>
                  <a:gd name="T2" fmla="*/ 0 w 49"/>
                  <a:gd name="T3" fmla="*/ 0 h 50"/>
                  <a:gd name="T4" fmla="*/ 0 w 49"/>
                  <a:gd name="T5" fmla="*/ 49 h 50"/>
                  <a:gd name="T6" fmla="*/ 48 w 49"/>
                  <a:gd name="T7" fmla="*/ 28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"/>
                  <a:gd name="T13" fmla="*/ 0 h 50"/>
                  <a:gd name="T14" fmla="*/ 49 w 49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" h="50">
                    <a:moveTo>
                      <a:pt x="48" y="28"/>
                    </a:moveTo>
                    <a:lnTo>
                      <a:pt x="0" y="0"/>
                    </a:lnTo>
                    <a:lnTo>
                      <a:pt x="0" y="49"/>
                    </a:lnTo>
                    <a:lnTo>
                      <a:pt x="48" y="28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045" name="Line 69"/>
              <p:cNvSpPr>
                <a:spLocks noChangeShapeType="1"/>
              </p:cNvSpPr>
              <p:nvPr/>
            </p:nvSpPr>
            <p:spPr bwMode="auto">
              <a:xfrm>
                <a:off x="3698" y="1922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2" name="Line 70"/>
            <p:cNvSpPr>
              <a:spLocks noChangeShapeType="1"/>
            </p:cNvSpPr>
            <p:nvPr/>
          </p:nvSpPr>
          <p:spPr bwMode="auto">
            <a:xfrm>
              <a:off x="2632" y="2013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3" name="Rectangle 71"/>
            <p:cNvSpPr>
              <a:spLocks noChangeArrowheads="1"/>
            </p:cNvSpPr>
            <p:nvPr/>
          </p:nvSpPr>
          <p:spPr bwMode="auto">
            <a:xfrm>
              <a:off x="2976" y="2395"/>
              <a:ext cx="1230" cy="3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r>
                <a:rPr lang="en-GB" sz="2200" b="0"/>
                <a:t>MR Response</a:t>
              </a:r>
              <a:endParaRPr lang="en-GB" sz="2000" b="0"/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6850066" y="3131393"/>
            <a:ext cx="1898651" cy="2298699"/>
            <a:chOff x="4315" y="1771"/>
            <a:chExt cx="1196" cy="1448"/>
          </a:xfrm>
        </p:grpSpPr>
        <p:sp>
          <p:nvSpPr>
            <p:cNvPr id="385035" name="Rectangle 73"/>
            <p:cNvSpPr>
              <a:spLocks noChangeArrowheads="1"/>
            </p:cNvSpPr>
            <p:nvPr/>
          </p:nvSpPr>
          <p:spPr bwMode="auto">
            <a:xfrm>
              <a:off x="4315" y="2726"/>
              <a:ext cx="1196" cy="2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endParaRPr lang="en-GB" sz="2000" b="0" dirty="0">
                <a:solidFill>
                  <a:srgbClr val="FF0000"/>
                </a:solidFill>
              </a:endParaRPr>
            </a:p>
          </p:txBody>
        </p:sp>
        <p:sp>
          <p:nvSpPr>
            <p:cNvPr id="385036" name="Freeform 74"/>
            <p:cNvSpPr>
              <a:spLocks/>
            </p:cNvSpPr>
            <p:nvPr/>
          </p:nvSpPr>
          <p:spPr bwMode="auto">
            <a:xfrm>
              <a:off x="4556" y="1771"/>
              <a:ext cx="464" cy="458"/>
            </a:xfrm>
            <a:custGeom>
              <a:avLst/>
              <a:gdLst>
                <a:gd name="T0" fmla="*/ 0 w 464"/>
                <a:gd name="T1" fmla="*/ 0 h 458"/>
                <a:gd name="T2" fmla="*/ 463 w 464"/>
                <a:gd name="T3" fmla="*/ 0 h 458"/>
                <a:gd name="T4" fmla="*/ 463 w 464"/>
                <a:gd name="T5" fmla="*/ 457 h 458"/>
                <a:gd name="T6" fmla="*/ 0 w 464"/>
                <a:gd name="T7" fmla="*/ 457 h 458"/>
                <a:gd name="T8" fmla="*/ 0 w 464"/>
                <a:gd name="T9" fmla="*/ 0 h 4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4"/>
                <a:gd name="T16" fmla="*/ 0 h 458"/>
                <a:gd name="T17" fmla="*/ 464 w 464"/>
                <a:gd name="T18" fmla="*/ 458 h 4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4" h="458">
                  <a:moveTo>
                    <a:pt x="0" y="0"/>
                  </a:moveTo>
                  <a:lnTo>
                    <a:pt x="463" y="0"/>
                  </a:lnTo>
                  <a:lnTo>
                    <a:pt x="463" y="457"/>
                  </a:lnTo>
                  <a:lnTo>
                    <a:pt x="0" y="45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37" name="Rectangle 75"/>
            <p:cNvSpPr>
              <a:spLocks noChangeArrowheads="1"/>
            </p:cNvSpPr>
            <p:nvPr/>
          </p:nvSpPr>
          <p:spPr bwMode="auto">
            <a:xfrm>
              <a:off x="4382" y="2395"/>
              <a:ext cx="851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r>
                <a:rPr lang="en-GB" sz="2200" b="0" dirty="0" smtClean="0"/>
                <a:t>Contrast</a:t>
              </a:r>
            </a:p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r>
                <a:rPr lang="en-GB" sz="2200" dirty="0" smtClean="0"/>
                <a:t>    DWI</a:t>
              </a:r>
            </a:p>
            <a:p>
              <a:pPr marL="279400" indent="-279400" defTabSz="766763">
                <a:lnSpc>
                  <a:spcPct val="120000"/>
                </a:lnSpc>
                <a:buClr>
                  <a:schemeClr val="accent1"/>
                </a:buClr>
                <a:tabLst>
                  <a:tab pos="2381250" algn="l"/>
                </a:tabLst>
              </a:pPr>
              <a:r>
                <a:rPr lang="en-GB" sz="2200" b="0" dirty="0" smtClean="0"/>
                <a:t>ADC maps</a:t>
              </a:r>
              <a:endParaRPr lang="en-GB" sz="2200" b="0" dirty="0"/>
            </a:p>
          </p:txBody>
        </p:sp>
      </p:grpSp>
      <p:sp>
        <p:nvSpPr>
          <p:cNvPr id="81" name="Titolo 80"/>
          <p:cNvSpPr txBox="1">
            <a:spLocks noGrp="1"/>
          </p:cNvSpPr>
          <p:nvPr>
            <p:ph type="title"/>
          </p:nvPr>
        </p:nvSpPr>
        <p:spPr>
          <a:xfrm>
            <a:off x="971600" y="740223"/>
            <a:ext cx="772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L’NMR è l’unica tecnica </a:t>
            </a:r>
            <a:r>
              <a:rPr lang="it-IT" sz="1800" dirty="0" smtClean="0"/>
              <a:t>non ionizzante, non invasiva e non distruttiva che consente di </a:t>
            </a:r>
            <a:r>
              <a:rPr lang="it-IT" sz="1800" b="1" dirty="0" smtClean="0"/>
              <a:t>misurare il coefficiente di diffusione </a:t>
            </a:r>
            <a:r>
              <a:rPr lang="it-IT" sz="1800" dirty="0" smtClean="0"/>
              <a:t>delle molecole di acqua nei tessuti o in materiali porosi </a:t>
            </a:r>
            <a:endParaRPr lang="it-IT" sz="1800" dirty="0"/>
          </a:p>
        </p:txBody>
      </p:sp>
      <p:grpSp>
        <p:nvGrpSpPr>
          <p:cNvPr id="82" name="Gruppo 81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3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87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4" name="Gruppo 83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5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6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1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72"/>
              <p:cNvSpPr/>
              <p:nvPr/>
            </p:nvSpPr>
            <p:spPr>
              <a:xfrm>
                <a:off x="5004048" y="3484809"/>
                <a:ext cx="3672408" cy="126132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tx1"/>
                    </a:solidFill>
                  </a:rPr>
                  <a:t>=</a:t>
                </a:r>
                <a:r>
                  <a:rPr lang="el-GR" sz="2400" dirty="0" smtClean="0">
                    <a:solidFill>
                      <a:schemeClr val="tx1"/>
                    </a:solidFill>
                  </a:rPr>
                  <a:t>γ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δ</a:t>
                </a:r>
                <a:endParaRPr lang="it-IT" sz="24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it-IT" sz="2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sz="2400" dirty="0" smtClean="0">
                    <a:solidFill>
                      <a:schemeClr val="tx1"/>
                    </a:solidFill>
                  </a:rPr>
                  <a:t>P(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l-GR" sz="2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it-IT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)=</m:t>
                    </m:r>
                    <m:r>
                      <m:rPr>
                        <m:sty m:val="p"/>
                      </m:rPr>
                      <a:rPr lang="it-IT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motion</m:t>
                    </m:r>
                    <m:r>
                      <a:rPr lang="it-IT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propagator</m:t>
                    </m:r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484809"/>
                <a:ext cx="3672408" cy="1261324"/>
              </a:xfrm>
              <a:prstGeom prst="roundRect">
                <a:avLst/>
              </a:prstGeom>
              <a:blipFill rotWithShape="0">
                <a:blip r:embed="rId4"/>
                <a:stretch>
                  <a:fillRect b="-7109"/>
                </a:stretch>
              </a:blipFill>
              <a:ln>
                <a:solidFill>
                  <a:srgbClr val="FF99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ounded Rectangle 72"/>
              <p:cNvSpPr/>
              <p:nvPr/>
            </p:nvSpPr>
            <p:spPr>
              <a:xfrm>
                <a:off x="862381" y="2666003"/>
                <a:ext cx="5007557" cy="64807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smtClean="0">
                    <a:solidFill>
                      <a:schemeClr val="tx1"/>
                    </a:solidFill>
                  </a:rPr>
                  <a:t>S(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,t=</a:t>
                </a:r>
                <a:r>
                  <a:rPr lang="it-IT" sz="28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) 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𝑃</m:t>
                        </m:r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𝑅</m:t>
                            </m:r>
                          </m:e>
                        </m:acc>
                      </m:e>
                    </m:nary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, </a:t>
                </a:r>
                <a:r>
                  <a:rPr lang="it-IT" sz="28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)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𝑖</m:t>
                        </m:r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𝑞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it-IT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𝑅</m:t>
                            </m:r>
                          </m:e>
                        </m:acc>
                      </m:sup>
                    </m:sSup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</a:t>
                </a:r>
                <a:endParaRPr lang="it-IT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Rounded 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81" y="2666003"/>
                <a:ext cx="5007557" cy="648072"/>
              </a:xfrm>
              <a:prstGeom prst="roundRect">
                <a:avLst/>
              </a:prstGeom>
              <a:blipFill rotWithShape="0">
                <a:blip r:embed="rId5"/>
                <a:stretch>
                  <a:fillRect t="-901" b="-13514"/>
                </a:stretch>
              </a:blipFill>
              <a:ln>
                <a:solidFill>
                  <a:srgbClr val="FF99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"/>
          <p:cNvGrpSpPr/>
          <p:nvPr/>
        </p:nvGrpSpPr>
        <p:grpSpPr>
          <a:xfrm>
            <a:off x="-32" y="-24"/>
            <a:ext cx="9144032" cy="6858024"/>
            <a:chOff x="-32" y="-24"/>
            <a:chExt cx="9144032" cy="6858024"/>
          </a:xfrm>
        </p:grpSpPr>
        <p:sp>
          <p:nvSpPr>
            <p:cNvPr id="5" name="Rectangle 4"/>
            <p:cNvSpPr/>
            <p:nvPr/>
          </p:nvSpPr>
          <p:spPr>
            <a:xfrm>
              <a:off x="-32" y="-24"/>
              <a:ext cx="9144000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00834"/>
              <a:ext cx="9144000" cy="357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51488" y="923876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The diffusion weighted signal is proportional to the characteristic function of the diffusion propagator in time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  <a:sym typeface="Symbol"/>
              </a:rPr>
              <a:t>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633259"/>
              </p:ext>
            </p:extLst>
          </p:nvPr>
        </p:nvGraphicFramePr>
        <p:xfrm>
          <a:off x="5856110" y="3955133"/>
          <a:ext cx="217805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Equazione" r:id="rId6" imgW="1295280" imgH="190440" progId="Equation.3">
                  <p:embed/>
                </p:oleObj>
              </mc:Choice>
              <mc:Fallback>
                <p:oleObj name="Equazione" r:id="rId6" imgW="1295280" imgH="1904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110" y="3955133"/>
                        <a:ext cx="217805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Connettore 2 25"/>
          <p:cNvCxnSpPr/>
          <p:nvPr/>
        </p:nvCxnSpPr>
        <p:spPr>
          <a:xfrm flipH="1">
            <a:off x="3995936" y="1642228"/>
            <a:ext cx="432048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sp>
          <p:nvSpPr>
            <p:cNvPr id="22" name="Rectangle 36"/>
            <p:cNvSpPr/>
            <p:nvPr/>
          </p:nvSpPr>
          <p:spPr>
            <a:xfrm>
              <a:off x="0" y="6545480"/>
              <a:ext cx="1643042" cy="2678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37"/>
            <p:cNvSpPr/>
            <p:nvPr/>
          </p:nvSpPr>
          <p:spPr>
            <a:xfrm>
              <a:off x="1714480" y="6545480"/>
              <a:ext cx="7429520" cy="2678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13"/>
            <p:cNvSpPr/>
            <p:nvPr/>
          </p:nvSpPr>
          <p:spPr bwMode="auto">
            <a:xfrm>
              <a:off x="1714500" y="44624"/>
              <a:ext cx="7429500" cy="2682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La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diffusion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tensor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imaging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e la diffusione non gaussiana</a:t>
              </a:r>
              <a:endParaRPr lang="it-IT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7" name="Rectangle 12"/>
            <p:cNvSpPr/>
            <p:nvPr/>
          </p:nvSpPr>
          <p:spPr bwMode="auto">
            <a:xfrm>
              <a:off x="0" y="44624"/>
              <a:ext cx="1643042" cy="28562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 smtClean="0">
                  <a:latin typeface="Comic Sans MS" pitchFamily="66" charset="0"/>
                </a:rPr>
                <a:t>4.</a:t>
              </a:r>
              <a:endParaRPr lang="it-IT" b="1" dirty="0">
                <a:latin typeface="Comic Sans MS" pitchFamily="66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832695" y="5096795"/>
            <a:ext cx="5007557" cy="1017404"/>
            <a:chOff x="1832695" y="5096795"/>
            <a:chExt cx="5007557" cy="1017404"/>
          </a:xfrm>
        </p:grpSpPr>
        <p:grpSp>
          <p:nvGrpSpPr>
            <p:cNvPr id="9" name="Gruppo 8"/>
            <p:cNvGrpSpPr/>
            <p:nvPr/>
          </p:nvGrpSpPr>
          <p:grpSpPr>
            <a:xfrm>
              <a:off x="1832695" y="5466127"/>
              <a:ext cx="5007557" cy="648072"/>
              <a:chOff x="421683" y="5174498"/>
              <a:chExt cx="5007557" cy="648072"/>
            </a:xfrm>
          </p:grpSpPr>
          <p:sp>
            <p:nvSpPr>
              <p:cNvPr id="28" name="Rounded Rectangle 72"/>
              <p:cNvSpPr/>
              <p:nvPr/>
            </p:nvSpPr>
            <p:spPr>
              <a:xfrm>
                <a:off x="421683" y="5174498"/>
                <a:ext cx="5007557" cy="64807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smtClean="0">
                    <a:solidFill>
                      <a:schemeClr val="tx1"/>
                    </a:solidFill>
                  </a:rPr>
                  <a:t> </a:t>
                </a:r>
                <a:endParaRPr lang="it-IT" sz="28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CasellaDiTesto 7"/>
                  <p:cNvSpPr txBox="1"/>
                  <p:nvPr/>
                </p:nvSpPr>
                <p:spPr>
                  <a:xfrm>
                    <a:off x="1187624" y="5294408"/>
                    <a:ext cx="4069690" cy="4963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MSD= 2Dt          l</a:t>
                    </a:r>
                    <a:r>
                      <a:rPr lang="it-IT" sz="240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</a:t>
                    </a:r>
                    <a:r>
                      <a:rPr lang="it-IT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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it-IT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𝑀𝑆𝐷</m:t>
                            </m:r>
                          </m:e>
                        </m:rad>
                      </m:oMath>
                    </a14:m>
                    <a:r>
                      <a:rPr lang="it-IT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</a:t>
                    </a:r>
                    <a:endPara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CasellaDiTesto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7624" y="5294408"/>
                    <a:ext cx="4069690" cy="49635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46" t="-3659" b="-26829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CasellaDiTesto 9"/>
            <p:cNvSpPr txBox="1"/>
            <p:nvPr/>
          </p:nvSpPr>
          <p:spPr>
            <a:xfrm>
              <a:off x="3491880" y="5096795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Diffusion</a:t>
              </a:r>
              <a:r>
                <a:rPr lang="it-IT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Lenght</a:t>
              </a:r>
              <a:endParaRPr lang="it-IT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6984776" cy="2362274"/>
          </a:xfrm>
        </p:spPr>
        <p:txBody>
          <a:bodyPr>
            <a:normAutofit/>
          </a:bodyPr>
          <a:lstStyle/>
          <a:p>
            <a:pPr eaLnBrk="0" hangingPunct="0"/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Why would we want to evaluate the </a:t>
            </a:r>
            <a:b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Diffusion parameters of water</a:t>
            </a:r>
            <a:b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in materials and biological Tissue?  </a:t>
            </a:r>
            <a:r>
              <a:rPr lang="en-US" dirty="0" smtClean="0">
                <a:solidFill>
                  <a:srgbClr val="FF9900"/>
                </a:solidFill>
              </a:rPr>
              <a:t/>
            </a:r>
            <a:br>
              <a:rPr lang="en-US" dirty="0" smtClean="0">
                <a:solidFill>
                  <a:srgbClr val="FF99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4919008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Because Diffusion parameters and </a:t>
            </a:r>
          </a:p>
          <a:p>
            <a:pPr algn="ctr" eaLnBrk="0" hangingPunct="0"/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diffusion-weighted NMR signal </a:t>
            </a:r>
          </a:p>
          <a:p>
            <a:pPr algn="ctr" eaLnBrk="0" hangingPunct="0"/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reflect the micro-structural rearrangement of porous materials and tissues</a:t>
            </a:r>
            <a:endParaRPr lang="en-US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27333" r="18333" b="12000"/>
          <a:stretch>
            <a:fillRect/>
          </a:stretch>
        </p:blipFill>
        <p:spPr bwMode="auto">
          <a:xfrm>
            <a:off x="1475656" y="2162844"/>
            <a:ext cx="3347169" cy="205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9952" y="2060848"/>
            <a:ext cx="4536504" cy="2738936"/>
            <a:chOff x="3094103" y="2057400"/>
            <a:chExt cx="5364097" cy="333780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0" y="2057400"/>
              <a:ext cx="3100118" cy="328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7"/>
            <p:cNvSpPr/>
            <p:nvPr/>
          </p:nvSpPr>
          <p:spPr>
            <a:xfrm>
              <a:off x="3094103" y="3549193"/>
              <a:ext cx="228600" cy="228600"/>
            </a:xfrm>
            <a:prstGeom prst="rect">
              <a:avLst/>
            </a:prstGeom>
            <a:noFill/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9"/>
            <p:cNvCxnSpPr/>
            <p:nvPr/>
          </p:nvCxnSpPr>
          <p:spPr>
            <a:xfrm flipV="1">
              <a:off x="3094103" y="2057400"/>
              <a:ext cx="2239897" cy="1491793"/>
            </a:xfrm>
            <a:prstGeom prst="line">
              <a:avLst/>
            </a:prstGeom>
            <a:ln w="38100">
              <a:solidFill>
                <a:srgbClr val="FF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0"/>
            <p:cNvCxnSpPr/>
            <p:nvPr/>
          </p:nvCxnSpPr>
          <p:spPr>
            <a:xfrm>
              <a:off x="3094103" y="3724698"/>
              <a:ext cx="2239898" cy="1670505"/>
            </a:xfrm>
            <a:prstGeom prst="line">
              <a:avLst/>
            </a:prstGeom>
            <a:ln w="38100">
              <a:solidFill>
                <a:srgbClr val="FF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6"/>
            <p:cNvSpPr/>
            <p:nvPr/>
          </p:nvSpPr>
          <p:spPr>
            <a:xfrm>
              <a:off x="5334000" y="2057400"/>
              <a:ext cx="3124200" cy="3276600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31" name="Connettore 30"/>
          <p:cNvSpPr/>
          <p:nvPr/>
        </p:nvSpPr>
        <p:spPr>
          <a:xfrm flipH="1">
            <a:off x="6660232" y="2492896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nettore 15"/>
          <p:cNvSpPr/>
          <p:nvPr/>
        </p:nvSpPr>
        <p:spPr>
          <a:xfrm>
            <a:off x="7092280" y="285293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nettore 16"/>
          <p:cNvSpPr/>
          <p:nvPr/>
        </p:nvSpPr>
        <p:spPr>
          <a:xfrm>
            <a:off x="7164288" y="3068960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nettore 17"/>
          <p:cNvSpPr/>
          <p:nvPr/>
        </p:nvSpPr>
        <p:spPr>
          <a:xfrm>
            <a:off x="7244680" y="300533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nettore 18"/>
          <p:cNvSpPr/>
          <p:nvPr/>
        </p:nvSpPr>
        <p:spPr>
          <a:xfrm>
            <a:off x="7092280" y="37170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nettore 19"/>
          <p:cNvSpPr/>
          <p:nvPr/>
        </p:nvSpPr>
        <p:spPr>
          <a:xfrm>
            <a:off x="7244680" y="38694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nettore 20"/>
          <p:cNvSpPr/>
          <p:nvPr/>
        </p:nvSpPr>
        <p:spPr>
          <a:xfrm>
            <a:off x="7397080" y="40218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nettore 21"/>
          <p:cNvSpPr/>
          <p:nvPr/>
        </p:nvSpPr>
        <p:spPr>
          <a:xfrm flipH="1">
            <a:off x="7092280" y="350100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nettore 22"/>
          <p:cNvSpPr/>
          <p:nvPr/>
        </p:nvSpPr>
        <p:spPr>
          <a:xfrm flipH="1">
            <a:off x="6588224" y="42210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nettore 23"/>
          <p:cNvSpPr/>
          <p:nvPr/>
        </p:nvSpPr>
        <p:spPr>
          <a:xfrm flipH="1">
            <a:off x="6740624" y="43734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nettore 24"/>
          <p:cNvSpPr/>
          <p:nvPr/>
        </p:nvSpPr>
        <p:spPr>
          <a:xfrm flipH="1">
            <a:off x="6948264" y="4437112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nettore 25"/>
          <p:cNvSpPr/>
          <p:nvPr/>
        </p:nvSpPr>
        <p:spPr>
          <a:xfrm flipH="1">
            <a:off x="7092280" y="4293096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nettore 26"/>
          <p:cNvSpPr/>
          <p:nvPr/>
        </p:nvSpPr>
        <p:spPr>
          <a:xfrm flipH="1">
            <a:off x="6876256" y="42210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po 27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sp>
          <p:nvSpPr>
            <p:cNvPr id="34" name="Rectangle 36"/>
            <p:cNvSpPr/>
            <p:nvPr/>
          </p:nvSpPr>
          <p:spPr>
            <a:xfrm>
              <a:off x="0" y="6545480"/>
              <a:ext cx="1643042" cy="2678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7"/>
            <p:cNvSpPr/>
            <p:nvPr/>
          </p:nvSpPr>
          <p:spPr>
            <a:xfrm>
              <a:off x="1714480" y="6545480"/>
              <a:ext cx="7429520" cy="2678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ctangle 13"/>
            <p:cNvSpPr/>
            <p:nvPr/>
          </p:nvSpPr>
          <p:spPr bwMode="auto">
            <a:xfrm>
              <a:off x="1714500" y="44624"/>
              <a:ext cx="7429500" cy="2682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La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diffusion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tensor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imaging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e la diffusione non gaussiana</a:t>
              </a:r>
              <a:endParaRPr lang="it-IT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37" name="Rectangle 12"/>
            <p:cNvSpPr/>
            <p:nvPr/>
          </p:nvSpPr>
          <p:spPr bwMode="auto">
            <a:xfrm>
              <a:off x="0" y="44624"/>
              <a:ext cx="1643042" cy="28562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 smtClean="0">
                  <a:latin typeface="Comic Sans MS" pitchFamily="66" charset="0"/>
                </a:rPr>
                <a:t>4.</a:t>
              </a:r>
              <a:endParaRPr lang="it-IT" b="1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0842E-6 C 0.00833 -0.0037 0.00469 -0.00208 0.01076 -0.00486 C 0.01476 -0.00671 0.01771 -0.01087 0.0217 -0.01272 C 0.03281 -0.01064 0.03385 -0.00948 0.04809 -0.01272 C 0.04948 -0.01295 0.05035 -0.01527 0.05174 -0.01596 C 0.05399 -0.01735 0.0566 -0.01804 0.05903 -0.0192 C 0.06024 -0.01966 0.06267 -0.02082 0.06267 -0.02082 C 0.06823 -0.02591 0.06476 -0.02336 0.07344 -0.0273 C 0.07465 -0.02776 0.07708 -0.02892 0.07708 -0.02892 C 0.09184 -0.02706 0.08993 -0.02591 0.10122 -0.02082 C 0.10504 -0.01735 0.10399 -0.01758 0.10833 -0.01596 C 0.11163 -0.0148 0.11806 -0.01272 0.11806 -0.01272 C 0.12535 -0.01319 0.13247 -0.01342 0.13976 -0.01434 C 0.14479 -0.01504 0.15174 -0.02244 0.1566 -0.02568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0842E-6 C 0.00833 -0.0037 0.00469 -0.00208 0.01076 -0.00486 C 0.01476 -0.00671 0.01771 -0.01087 0.0217 -0.01272 C 0.03281 -0.01064 0.03385 -0.00948 0.04809 -0.01272 C 0.04948 -0.01295 0.05035 -0.01527 0.05174 -0.01596 C 0.05399 -0.01735 0.0566 -0.01804 0.05903 -0.0192 C 0.06024 -0.01966 0.06267 -0.02082 0.06267 -0.02082 C 0.06823 -0.02591 0.06476 -0.02336 0.07344 -0.0273 C 0.07465 -0.02776 0.07708 -0.02892 0.07708 -0.02892 C 0.09184 -0.02706 0.08993 -0.02591 0.10122 -0.02082 C 0.10504 -0.01735 0.10399 -0.01758 0.10833 -0.01596 C 0.11163 -0.0148 0.11806 -0.01272 0.11806 -0.01272 C 0.12535 -0.01319 0.13247 -0.01342 0.13976 -0.01434 C 0.14479 -0.01504 0.15174 -0.02244 0.1566 -0.02568 " pathEditMode="relative" ptsTypes="fffffffffffff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4504E-6 C 0.00833 -0.0037 0.00468 -0.00208 0.01076 -0.00486 C 0.01475 -0.00671 0.01771 -0.01087 0.0217 -0.01272 C 0.03281 -0.01064 0.03385 -0.00949 0.04809 -0.01272 C 0.04948 -0.01296 0.05034 -0.01527 0.05173 -0.01596 C 0.05399 -0.01735 0.05659 -0.01804 0.05902 -0.0192 C 0.06024 -0.01966 0.06267 -0.02082 0.06267 -0.02059 C 0.06823 -0.02591 0.06475 -0.02336 0.07343 -0.0273 C 0.07465 -0.02776 0.07708 -0.02892 0.07708 -0.02868 C 0.09184 -0.02707 0.08993 -0.02591 0.10121 -0.02082 C 0.10503 -0.01735 0.10399 -0.01758 0.10833 -0.01596 C 0.11163 -0.01481 0.11805 -0.01272 0.11805 -0.01249 C 0.12534 -0.01319 0.13246 -0.01342 0.13975 -0.01434 C 0.14479 -0.01504 0.15173 -0.02244 0.15659 -0.02568 " pathEditMode="relative" rAng="0" ptsTypes="fffffffffffff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6.79158E-6 C 0.00035 -0.00208 0.0007 -0.00439 0.00122 -0.00647 C 0.00191 -0.00971 0.00365 -0.01596 0.00365 -0.01596 C 0.00938 -0.00485 -4.16667E-6 0.0162 0.01094 0.00648 C 0.01216 0.00163 0.01337 -0.00323 0.01459 -0.00809 C 0.01494 -0.00971 0.0158 -0.01295 0.0158 -0.01295 C 0.01667 -0.00971 0.01737 -0.00647 0.01823 -0.00323 C 0.01858 -0.00161 0.01945 0.00163 0.01945 0.00163 C 0.0198 0.00486 0.01875 0.00903 0.02049 0.01134 C 0.02153 0.01273 0.0224 0.00833 0.02292 0.00648 C 0.02483 0.0007 0.02744 -0.00693 0.029 -0.01295 C 0.03021 -0.01249 0.03178 -0.01272 0.03264 -0.01133 C 0.03369 -0.00948 0.03334 -0.00693 0.03386 -0.00485 C 0.03542 0.00209 0.03698 0.00926 0.03872 0.01597 C 0.04341 0.00648 0.04237 -0.00508 0.04827 -0.01295 C 0.05643 -0.01017 0.05539 -0.0074 0.05799 0.00324 C 0.05834 0.00486 0.05921 0.0081 0.05921 0.0081 C 0.06494 0.00278 0.07049 -0.00346 0.07726 -0.00647 C 0.08351 -0.00346 0.08195 0.00047 0.08803 -0.00485 C 0.09219 -0.01318 0.09115 -0.01572 0.09896 -0.01919 C 0.10348 -0.01711 0.104 -0.01341 0.10851 -0.01133 C 0.11372 -0.01572 0.11563 -0.02289 0.12171 -0.02567 C 0.12292 -0.02521 0.12448 -0.02521 0.12535 -0.02405 C 0.12622 -0.02289 0.12587 -0.02058 0.12657 -0.01919 C 0.1283 -0.01572 0.13091 -0.01318 0.13264 -0.00971 C 0.13369 -0.00555 0.13351 -0.00092 0.13872 -0.00647 C 0.13976 -0.00763 0.13907 -0.00994 0.13994 -0.01133 C 0.1408 -0.01272 0.14219 -0.01341 0.14341 -0.01434 C 0.14497 -0.01757 0.14671 -0.02081 0.14827 -0.02405 C 0.14966 -0.02683 0.15556 -0.02729 0.15556 -0.02729 C 0.1599 -0.02151 0.16233 -0.01434 0.16754 -0.00971 C 0.17344 -0.01225 0.17882 -0.02128 0.18316 -0.02729 C 0.18716 -0.02359 0.1882 -0.01966 0.19289 -0.01757 C 0.19375 -0.01919 0.19393 -0.0222 0.19532 -0.02243 C 0.19775 -0.02289 0.20244 -0.01919 0.20244 -0.01919 C 0.2125 -0.02266 0.20261 -0.0185 0.21094 -0.02405 C 0.21216 -0.02475 0.21459 -0.02567 0.21459 -0.02567 " pathEditMode="relative" ptsTypes="ffffffffffffffffffffffffffffffffffff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3727E-6 C 0.00989 -0.00324 0.0066 -0.00463 0.01927 -0.00625 C 0.02048 -0.00671 0.0217 -0.00717 0.02292 -0.00787 C 0.0243 -0.00879 0.02517 -0.01041 0.02656 -0.01111 C 0.03038 -0.01319 0.03576 -0.01458 0.03976 -0.01596 C 0.04948 -0.0155 0.0592 -0.01573 0.06875 -0.01434 C 0.07552 -0.01342 0.08055 -0.00717 0.0868 -0.00486 C 0.0941 -0.00532 0.10139 -0.00509 0.10851 -0.00625 C 0.11094 -0.00671 0.11319 -0.00833 0.11562 -0.00949 C 0.11684 -0.00995 0.11927 -0.01111 0.11927 -0.01111 C 0.12656 -0.02568 0.15469 -0.02406 0.1651 -0.02406 " pathEditMode="relative" ptsTypes="ffffffffff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8758E-6 C 0.00799 -0.00347 0.01216 -0.00347 0.0217 -0.00462 C 0.02778 -0.0074 0.03368 -0.00994 0.03976 -0.01272 C 0.05122 -0.01781 0.06389 -0.01457 0.07587 -0.01596 C 0.08872 -0.02012 0.10243 -0.0192 0.11563 -0.02081 C 0.12795 -0.01943 0.13976 -0.01619 0.15191 -0.01434 C 0.16025 -0.01064 0.1566 -0.01226 0.16268 -0.00948 C 0.16389 -0.00902 0.16632 -0.00786 0.16632 -0.00786 " pathEditMode="relative" ptsTypes="fffffff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71663E-6 C 0.00955 -0.00139 0.01302 -0.00324 0.02049 0.003 C 0.0224 0.00254 0.02778 4.71663E-6 0.03004 0.003 C 0.0309 0.00416 0.03038 0.00647 0.03125 0.00786 C 0.03334 0.01133 0.03681 0.01179 0.03976 0.01272 C 0.04427 0.01156 0.04618 0.01202 0.04931 0.00786 C 0.05035 0.00647 0.0507 0.00416 0.05174 0.003 C 0.054 0.00046 0.05903 -0.00324 0.05903 -0.00324 C 0.06372 -0.00116 0.06563 4.71663E-6 0.06736 0.00624 C 0.06771 0.01758 0.06563 0.02961 0.06858 0.04001 C 0.06979 0.04441 0.07344 0.02729 0.07344 0.02729 C 0.07448 0.01711 0.07413 0.00879 0.08073 0.003 C 0.08525 0.00694 0.08698 0.01179 0.09028 0.01758 C 0.09375 0.03146 0.09306 0.02382 0.0915 0.04001 C 0.09184 0.04534 0.0908 0.05135 0.09271 0.05598 C 0.09479 0.06106 0.10174 0.0458 0.10243 0.04487 C 0.10521 0.03354 0.10243 0.03631 0.10834 0.03354 C 0.11597 0.04048 0.11077 0.04811 0.11684 0.05459 C 0.11823 0.05598 0.12014 0.05667 0.1217 0.0576 C 0.12448 0.05713 0.12743 0.05736 0.13004 0.05598 C 0.13715 0.05181 0.13038 0.03446 0.13976 0.0303 C 0.14271 0.0384 0.14688 0.04395 0.15052 0.05135 C 0.15573 0.04094 0.16094 0.03146 0.16736 0.02243 C 0.16893 0.01596 0.16979 0.01318 0.17465 0.0111 C 0.18108 0.01388 0.18264 0.02336 0.18663 0.0303 C 0.18785 0.03886 0.18941 0.04765 0.1915 0.05598 C 0.19705 0.05389 0.1974 0.05042 0.19879 0.04325 C 0.19827 0.02914 0.19236 -0.00602 0.20122 -0.01782 C 0.20434 -0.01735 0.20781 -0.01805 0.21077 -0.0162 C 0.21198 -0.0155 0.21129 -0.01273 0.21198 -0.01134 C 0.21528 -0.00347 0.21511 -0.00394 0.21806 4.71663E-6 " pathEditMode="relative" ptsTypes="ffffffffffffffffffffffffffffff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8501E-6 C 0.00174 -0.00671 0.00556 -0.01504 0.00851 -0.02106 C 0.00886 -0.02268 0.00834 -0.02522 0.00955 -0.02568 C 0.01094 -0.02615 0.01302 -0.0243 0.0132 -0.02244 C 0.01424 -0.0118 0.0125 -0.00463 0.01077 0.00462 C 0.01198 0.02128 0.00938 0.02613 0.02049 0.02243 C 0.0217 0.02128 0.02344 0.02081 0.02413 0.01919 C 0.02552 0.01619 0.02656 0.00948 0.02656 0.00948 C 0.02327 -0.00741 0.02587 -0.00324 0.03854 -0.00163 C 0.03976 -0.00047 0.04132 -5.8501E-6 0.04219 0.00161 C 0.04358 0.00439 0.04462 0.0111 0.04462 0.0111 C 0.04323 0.01873 0.0415 0.02174 0.03733 0.02729 C 0.03542 0.037 0.03681 0.03539 0.04341 0.03839 C 0.054 0.03677 0.05469 0.03886 0.05781 0.02729 C 0.05573 0.01896 0.05834 0.02474 0.05174 0.02081 C 0.04479 0.01665 0.03733 0.0111 0.03004 0.00786 C 0.02761 0.00277 0.02552 -0.00232 0.02413 -0.0081 C 0.025 -0.01134 0.0257 -0.01458 0.02656 -0.01782 C 0.02743 -0.02106 0.03125 -0.02013 0.03368 -0.02106 C 0.03976 -0.02337 0.04393 -0.02453 0.05052 -0.02568 C 0.06077 -0.03031 0.0441 -0.02314 0.06268 -0.02892 C 0.06511 -0.02962 0.06736 -0.031 0.06979 -0.03216 C 0.07101 -0.03262 0.07344 -0.03378 0.07344 -0.03378 C 0.075 -0.03332 0.07795 -0.03424 0.0783 -0.03216 C 0.07865 -0.02985 0.07552 -0.02915 0.07466 -0.0273 C 0.07188 -0.02175 0.07205 -0.01874 0.06754 -0.01458 C 0.06285 -0.00533 0.06129 -0.0051 0.05903 0.00624 C 0.05938 0.00994 0.05903 0.0141 0.06025 0.01757 C 0.06216 0.02266 0.06632 0.01688 0.06754 0.01595 C 0.07327 0.01202 0.07882 0.0111 0.08438 0.00624 C 0.08733 0.01434 0.08906 0.03145 0.09393 0.03677 C 0.09601 0.03909 0.09983 0.04047 0.10243 0.04163 C 0.10452 0.04117 0.10764 0.04256 0.10851 0.04001 C 0.11111 0.03215 0.10677 0.02104 0.11077 0.01434 C 0.1125 0.01156 0.11563 0.01063 0.11806 0.00948 C 0.12778 0.01087 0.12778 0.00786 0.13247 0.01595 C 0.1342 0.01896 0.13577 0.02243 0.13733 0.02567 C 0.1382 0.02729 0.13976 0.03053 0.13976 0.03053 C 0.14184 0.03007 0.1441 0.03053 0.14584 0.02891 C 0.15226 0.02266 0.14393 0.01063 0.15295 0.00323 C 0.15851 0.00439 0.16077 0.00369 0.16511 0.00786 C 0.17031 0.01272 0.1717 0.02081 0.17709 0.02567 C 0.18594 0.01781 0.18525 0.00508 0.19271 -0.00486 C 0.19722 -0.00371 0.20087 -0.00277 0.20486 -5.8501E-6 " pathEditMode="relative" ptsTypes="fffffffffffffffffffffffffffffffffffffffffff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46102E-7 C 0.00538 -0.00231 0.01025 -0.00671 0.01563 -0.00948 C 0.01806 -0.01087 0.02292 -0.01272 0.02292 -0.01272 C 0.02952 -0.00971 0.03438 -0.00301 0.04097 -9.46102E-7 C 0.04462 -0.00046 0.04844 0.00023 0.05191 -0.00162 C 0.05903 -0.00532 0.04566 -0.00948 0.0566 -0.00462 C 0.0599 0.0081 0.0592 0.01851 0.0566 0.03216 C 0.05695 0.03377 0.0566 0.03701 0.05782 0.03701 C 0.0599 0.03701 0.06094 0.03377 0.06268 0.03216 C 0.06511 0.02984 0.06997 0.02568 0.06997 0.02568 C 0.07344 0.01272 0.06962 0.03146 0.06875 0.03377 C 0.06754 0.03701 0.06025 0.04997 0.06875 0.03863 C 0.0691 0.03655 0.06962 0.03424 0.06997 0.03216 C 0.07049 0.02938 0.06927 0.02522 0.07118 0.02406 C 0.07275 0.02313 0.07361 0.02707 0.07466 0.02892 C 0.08004 0.0391 0.07379 0.03239 0.08073 0.03863 C 0.08681 0.05066 0.08629 0.03285 0.08681 0.0273 C 0.08924 0.02845 0.09184 0.02869 0.09393 0.03054 C 0.09879 0.03493 0.10052 0.04534 0.10365 0.05136 C 0.1066 0.03979 0.10538 0.04511 0.10729 0.03539 C 0.10834 0.01481 0.10469 0.01226 0.11684 0.0081 C 0.12396 0.00185 0.12552 0.00717 0.12778 0.01619 C 0.12795 0.01712 0.129 0.031 0.13021 0.03216 C 0.13229 0.03424 0.1349 0.03424 0.13733 0.03539 C 0.13854 0.03586 0.14097 0.03701 0.14097 0.03701 C 0.14618 0.03655 0.15139 0.03655 0.1566 0.03539 C 0.1592 0.03493 0.16389 0.03216 0.16389 0.03216 C 0.16545 0.02892 0.16719 0.02568 0.16875 0.02244 C 0.16962 0.02082 0.17118 0.01781 0.17118 0.01781 C 0.17379 0.00532 0.1783 -0.00092 0.18802 -0.00462 C 0.19097 -0.01041 0.18924 -0.00856 0.19271 -0.0111 " pathEditMode="relative" ptsTypes="ffffffffffffffffffffffffffffff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393 C 0.01077 0.00208 0.01354 -0.00116 0.02066 -0.00416 C 0.02431 -0.00578 0.0316 -0.00879 0.0316 -0.00856 C 0.03386 -0.00046 0.03038 -0.00023 0.02552 0.00393 C 0.02101 0.01295 0.02396 0.0421 0.02917 0.05205 C 0.03733 0.04488 0.03854 0.0347 0.04115 0.02313 C 0.0415 0.02151 0.04184 0.01989 0.04236 0.01851 C 0.04375 0.01504 0.05 0.00763 0.04723 0.00879 C 0.04358 0.01041 0.03993 0.01203 0.03629 0.01365 C 0.03507 0.01411 0.03282 0.01527 0.03282 0.0155 C 0.0316 0.01689 0.03056 0.01897 0.02917 0.02013 C 0.02813 0.02105 0.02657 0.02059 0.02552 0.02151 C 0.02431 0.02267 0.02413 0.02498 0.02309 0.02637 C 0.02205 0.02776 0.02066 0.02845 0.01945 0.02961 C 0.0158 0.03701 0.01094 0.04118 0.00625 0.04742 C 0.01198 0.05205 0.02084 0.0502 0.02674 0.0458 C 0.02917 0.04395 0.03386 0.03932 0.03386 0.03956 C 0.03785 0.03123 0.03542 0.02614 0.04236 0.02313 C 0.0441 0.0236 0.05261 0.02498 0.05313 0.02637 C 0.05591 0.03424 0.05486 0.04349 0.05556 0.05205 C 0.05955 0.04835 0.06181 0.04395 0.06528 0.03932 C 0.06598 0.03678 0.06997 0.01642 0.07136 0.01365 C 0.07205 0.01203 0.07361 0.01157 0.07483 0.01041 C 0.08038 0.01295 0.07882 0.01527 0.08212 0.02151 C 0.08403 0.02915 0.08594 0.034 0.0882 0.04094 C 0.09219 0.05251 0.08768 0.04904 0.0941 0.05205 C 0.104 0.04765 0.09705 0.03285 0.10625 0.02475 C 0.1165 0.02938 0.11389 0.05043 0.12309 0.05852 C 0.12639 0.04534 0.12101 0.02776 0.11233 0.02013 C 0.10834 0.00416 0.11511 0.02868 0.10747 0.01041 C 0.10625 0.0074 0.10591 0.00393 0.10504 0.00069 C 0.10452 -0.00116 0.10348 -0.00254 0.10261 -0.00416 C 0.10295 -0.00948 0.10261 -0.01504 0.10382 -0.02012 C 0.10434 -0.02198 0.10625 -0.02429 0.10747 -0.02336 C 0.11129 -0.02059 0.11042 -0.01064 0.11459 -0.00879 C 0.11858 -0.00694 0.12552 -0.00092 0.12552 -0.00069 C 0.12969 0.0074 0.13889 0.00879 0.14601 0.01203 C 0.15591 0.01642 0.14358 0.01087 0.15313 0.01527 C 0.15434 0.01573 0.15677 0.01689 0.15677 0.01712 C 0.16042 0.00972 0.16007 0.01388 0.15556 0.00879 C 0.15434 0.0074 0.15348 0.00532 0.15209 0.00393 C 0.14983 0.00162 0.14479 -0.00254 0.14479 -0.00231 C 0.14184 -0.01388 0.14445 -0.01018 0.13872 -0.01527 C 0.13698 -0.02198 0.13438 -0.02753 0.13282 -0.03447 C 0.13889 -0.04002 0.14861 -0.03609 0.15434 -0.02984 C 0.15573 -0.02845 0.15643 -0.02614 0.15799 -0.02498 C 0.16025 -0.02336 0.16528 -0.02174 0.16528 -0.02151 C 0.17188 -0.02475 0.16788 -0.02105 0.1665 -0.02822 C 0.16598 -0.03077 0.1665 -0.03354 0.1665 -0.03609 " pathEditMode="relative" rAng="0" ptsTypes="ffffffffffffffffffffffffffffffffffffffffffffffff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0" y="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5431E-6 C 0.0125 -0.01596 -0.00399 0.00393 0.00729 -0.00624 C 0.00989 -0.00856 0.01198 -0.01203 0.01458 -0.01434 C 0.01597 -0.00786 0.01736 -0.00509 0.0217 -0.00139 C 0.02621 -0.01041 0.02795 -0.02128 0.03264 -0.0303 C 0.03715 -0.02105 0.03368 -0.01272 0.04097 -0.00624 C 0.04635 -0.00809 0.04653 -0.00671 0.04948 -0.01434 C 0.05069 -0.01735 0.05191 -0.02406 0.05191 -0.02406 C 0.05382 -0.01642 0.0559 -0.00902 0.05781 -0.00139 C 0.06476 -0.00301 0.06476 -0.00092 0.06875 -0.00786 C 0.07049 -0.01087 0.07361 -0.01758 0.07361 -0.01758 C 0.075 -0.02475 0.07535 -0.02799 0.08073 -0.0303 C 0.08594 -0.02059 0.08281 -0.00624 0.09045 -2.45431E-6 C 0.0967 -0.00185 0.09809 -0.00694 0.10243 -0.01272 C 0.10382 -0.02174 0.10382 -0.02984 0.10972 -0.03516 C 0.11389 -0.03146 0.11528 -0.02776 0.11805 -0.02244 C 0.12083 -0.0111 0.11805 -0.01388 0.12413 -0.0111 C 0.12639 -0.01411 0.12951 -0.01596 0.13142 -0.0192 C 0.13489 -0.02498 0.13142 -0.02706 0.13854 -0.0303 C 0.1401 -0.02729 0.14045 -0.02359 0.14219 -0.02082 C 0.14305 -0.0192 0.14583 -0.01758 0.14583 -0.01758 " pathEditMode="relative" ptsTypes="ffffffffffffffffffff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096E-6 C 0.00799 -0.00718 0.00573 0.00392 0.01094 -0.00649 C 0.0125 -0.00602 0.01406 -0.00464 0.0158 -0.00487 C 0.02309 -0.00625 0.01545 -0.01319 0.02292 -0.00325 C 0.02448 -0.00371 0.02621 -0.00417 0.02778 -0.00487 C 0.02899 -0.00533 0.03021 -0.00718 0.03142 -0.00649 C 0.03281 -0.00579 0.03264 -0.00278 0.03385 -0.00163 C 0.0349 -0.00047 0.03628 -0.00047 0.0375 -5.096E-6 C 0.04271 -0.00487 0.04305 -0.00117 0.04948 -0.00325 C 0.05069 -0.00439 0.05174 -0.00625 0.05312 -0.00649 C 0.05434 -0.00672 0.05555 -0.00439 0.05677 -0.00487 C 0.05833 -0.00556 0.05903 -0.00834 0.06024 -0.00972 C 0.06128 -0.01088 0.0625 -0.0125 0.06389 -0.01296 C 0.06701 -0.01412 0.07031 -0.01412 0.07361 -0.01458 C 0.07448 -0.0162 0.07465 -0.01921 0.07604 -0.01944 C 0.07847 -0.0199 0.08316 -0.0162 0.08316 -0.0162 C 0.08785 -0.02245 0.08889 -0.02314 0.09531 -0.02106 C 0.10521 -0.02383 0.11198 -0.03263 0.1217 -0.0354 C 0.12743 -0.04049 0.12396 -0.03864 0.13264 -0.03864 " pathEditMode="relative" ptsTypes="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58316E-6 C 0.00834 0.00763 0.0047 0.00856 0.01077 0.00324 C 0.01407 -0.00324 0.01806 -0.00995 0.02293 -0.01434 C 0.02553 -0.00926 0.02744 -0.00417 0.02883 0.00162 C 0.0297 -0.00047 0.03091 -0.00255 0.03126 -0.00486 C 0.03213 -0.01064 0.03074 -0.01712 0.03247 -0.02244 C 0.03317 -0.02475 0.03421 -0.01828 0.0349 -0.01596 C 0.03786 -0.00694 0.03404 -0.01504 0.03855 -0.00648 C 0.04029 0.00277 0.03872 0.00763 0.04688 0.00485 C 0.04931 3.58316E-6 0.05053 -0.00463 0.05296 -0.00949 C 0.05331 -0.01273 0.05192 -0.02036 0.05418 -0.0192 C 0.05886 -0.01689 0.0606 0.003 0.06147 0.00809 C 0.06216 0.01133 0.0639 0.01781 0.0639 0.01781 C 0.07015 0.01341 0.07362 0.01087 0.07588 0.00162 C 0.07709 0.00208 0.07865 0.00208 0.07952 0.00324 C 0.08161 0.00601 0.08438 0.01295 0.08438 0.01295 C 0.08629 0.00717 0.08768 0.00208 0.09029 -0.00324 C 0.09168 -0.01064 0.09168 -0.01342 0.09636 -0.01758 C 0.11147 -0.01365 0.0948 -0.01943 0.10609 -0.01111 C 0.10834 -0.00949 0.1132 -0.00787 0.1132 -0.00787 C 0.11442 -0.00902 0.11581 -0.00972 0.11685 -0.01111 C 0.11876 -0.01411 0.12171 -0.02082 0.12171 -0.02082 C 0.12362 -0.03146 0.12414 -0.02753 0.13004 -0.02244 C 0.133 -0.03447 0.12935 -0.04511 0.13977 -0.04974 C 0.14619 -0.04696 0.14984 -0.04164 0.15539 -0.03678 C 0.15886 -0.04372 0.15713 -0.04951 0.1639 -0.0465 C 0.16425 -0.04488 0.1639 -0.04164 0.16511 -0.04164 C 0.16859 -0.04164 0.17015 -0.04858 0.17345 -0.04974 C 0.17536 -0.05043 0.17744 -0.04974 0.17952 -0.04974 " pathEditMode="relative" ptsTypes="ffffffffffffffffffffffffffff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34270" y="2060848"/>
            <a:ext cx="2642187" cy="2696530"/>
            <a:chOff x="5334000" y="2057400"/>
            <a:chExt cx="3124200" cy="328612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2057400"/>
              <a:ext cx="3100118" cy="328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6"/>
            <p:cNvSpPr/>
            <p:nvPr/>
          </p:nvSpPr>
          <p:spPr>
            <a:xfrm>
              <a:off x="5334000" y="2057400"/>
              <a:ext cx="3124200" cy="3276600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31" name="Connettore 30"/>
          <p:cNvSpPr/>
          <p:nvPr/>
        </p:nvSpPr>
        <p:spPr>
          <a:xfrm flipH="1">
            <a:off x="6660232" y="2492896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nettore 15"/>
          <p:cNvSpPr/>
          <p:nvPr/>
        </p:nvSpPr>
        <p:spPr>
          <a:xfrm>
            <a:off x="7092280" y="285293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nettore 16"/>
          <p:cNvSpPr/>
          <p:nvPr/>
        </p:nvSpPr>
        <p:spPr>
          <a:xfrm>
            <a:off x="7164288" y="3068960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nettore 17"/>
          <p:cNvSpPr/>
          <p:nvPr/>
        </p:nvSpPr>
        <p:spPr>
          <a:xfrm>
            <a:off x="7244680" y="300533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nettore 18"/>
          <p:cNvSpPr/>
          <p:nvPr/>
        </p:nvSpPr>
        <p:spPr>
          <a:xfrm>
            <a:off x="7092280" y="37170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nettore 19"/>
          <p:cNvSpPr/>
          <p:nvPr/>
        </p:nvSpPr>
        <p:spPr>
          <a:xfrm>
            <a:off x="7244680" y="38694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nettore 20"/>
          <p:cNvSpPr/>
          <p:nvPr/>
        </p:nvSpPr>
        <p:spPr>
          <a:xfrm>
            <a:off x="7397080" y="402183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nettore 21"/>
          <p:cNvSpPr/>
          <p:nvPr/>
        </p:nvSpPr>
        <p:spPr>
          <a:xfrm flipH="1">
            <a:off x="7092280" y="350100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nettore 22"/>
          <p:cNvSpPr/>
          <p:nvPr/>
        </p:nvSpPr>
        <p:spPr>
          <a:xfrm flipH="1">
            <a:off x="6588224" y="42210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nettore 23"/>
          <p:cNvSpPr/>
          <p:nvPr/>
        </p:nvSpPr>
        <p:spPr>
          <a:xfrm flipH="1">
            <a:off x="6740624" y="43734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nettore 24"/>
          <p:cNvSpPr/>
          <p:nvPr/>
        </p:nvSpPr>
        <p:spPr>
          <a:xfrm flipH="1">
            <a:off x="6948264" y="4437112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nettore 25"/>
          <p:cNvSpPr/>
          <p:nvPr/>
        </p:nvSpPr>
        <p:spPr>
          <a:xfrm flipH="1">
            <a:off x="7092280" y="4293096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nettore 26"/>
          <p:cNvSpPr/>
          <p:nvPr/>
        </p:nvSpPr>
        <p:spPr>
          <a:xfrm flipH="1">
            <a:off x="6876256" y="4221088"/>
            <a:ext cx="97160" cy="118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611560" y="692696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  <a:latin typeface="Comic Sans MS" pitchFamily="66" charset="0"/>
              </a:rPr>
              <a:t>Diffusion MR images can measure water proton displacements at the cellular level 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611560" y="5189426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Probing motion at microscopic scale (10-20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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m), orders of magnitude smaller than macroscopic MR resolution (mm)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821531" y="6015545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This has found numerous research and clinical applications</a:t>
            </a:r>
          </a:p>
        </p:txBody>
      </p:sp>
      <p:pic>
        <p:nvPicPr>
          <p:cNvPr id="33" name="Picture 2" descr="t2"/>
          <p:cNvPicPr>
            <a:picLocks noChangeAspect="1" noChangeArrowheads="1"/>
          </p:cNvPicPr>
          <p:nvPr/>
        </p:nvPicPr>
        <p:blipFill>
          <a:blip r:embed="rId4" cstate="print"/>
          <a:srcRect l="16505" t="20564" r="15819" b="10110"/>
          <a:stretch>
            <a:fillRect/>
          </a:stretch>
        </p:blipFill>
        <p:spPr bwMode="auto">
          <a:xfrm>
            <a:off x="976744" y="2031430"/>
            <a:ext cx="2299112" cy="235518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3" name="Gruppo 44"/>
          <p:cNvGrpSpPr/>
          <p:nvPr/>
        </p:nvGrpSpPr>
        <p:grpSpPr>
          <a:xfrm>
            <a:off x="1043608" y="2204864"/>
            <a:ext cx="2232248" cy="2024608"/>
            <a:chOff x="1043608" y="2204864"/>
            <a:chExt cx="2232248" cy="2024608"/>
          </a:xfrm>
        </p:grpSpPr>
        <p:sp>
          <p:nvSpPr>
            <p:cNvPr id="34" name="Rettangolo 33"/>
            <p:cNvSpPr/>
            <p:nvPr/>
          </p:nvSpPr>
          <p:spPr>
            <a:xfrm>
              <a:off x="1043608" y="2204864"/>
              <a:ext cx="2232248" cy="20162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1187624" y="2204864"/>
              <a:ext cx="1944216" cy="202460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1403648" y="2204864"/>
              <a:ext cx="1584176" cy="20162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1619672" y="2204864"/>
              <a:ext cx="1152128" cy="20162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1835696" y="2204864"/>
              <a:ext cx="720080" cy="20162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2051720" y="2204864"/>
              <a:ext cx="288032" cy="20162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043608" y="2420888"/>
              <a:ext cx="2232248" cy="1584176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1043608" y="2636912"/>
              <a:ext cx="2232248" cy="11521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1043608" y="2852936"/>
              <a:ext cx="2232248" cy="72008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1043608" y="3068960"/>
              <a:ext cx="2232248" cy="2880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ttangolo 45"/>
          <p:cNvSpPr/>
          <p:nvPr/>
        </p:nvSpPr>
        <p:spPr>
          <a:xfrm>
            <a:off x="2339752" y="2852936"/>
            <a:ext cx="216024" cy="2160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8" name="Connettore 1 47"/>
          <p:cNvCxnSpPr>
            <a:stCxn id="46" idx="0"/>
          </p:cNvCxnSpPr>
          <p:nvPr/>
        </p:nvCxnSpPr>
        <p:spPr>
          <a:xfrm flipV="1">
            <a:off x="2447764" y="2060848"/>
            <a:ext cx="3564396" cy="7920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52"/>
          <p:cNvGrpSpPr/>
          <p:nvPr/>
        </p:nvGrpSpPr>
        <p:grpSpPr>
          <a:xfrm>
            <a:off x="2447764" y="2708920"/>
            <a:ext cx="3564396" cy="2016224"/>
            <a:chOff x="2447764" y="2708920"/>
            <a:chExt cx="3564396" cy="2016224"/>
          </a:xfrm>
        </p:grpSpPr>
        <p:cxnSp>
          <p:nvCxnSpPr>
            <p:cNvPr id="50" name="Connettore 1 49"/>
            <p:cNvCxnSpPr>
              <a:stCxn id="46" idx="2"/>
            </p:cNvCxnSpPr>
            <p:nvPr/>
          </p:nvCxnSpPr>
          <p:spPr>
            <a:xfrm>
              <a:off x="2447764" y="3068960"/>
              <a:ext cx="3564396" cy="16561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/>
            <p:cNvSpPr txBox="1"/>
            <p:nvPr/>
          </p:nvSpPr>
          <p:spPr>
            <a:xfrm>
              <a:off x="3995936" y="2708920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FFC000"/>
                  </a:solidFill>
                  <a:latin typeface="Comic Sans MS" pitchFamily="66" charset="0"/>
                </a:rPr>
                <a:t>Voxel</a:t>
              </a:r>
              <a:r>
                <a:rPr lang="en-US" sz="2400" dirty="0" smtClean="0">
                  <a:solidFill>
                    <a:srgbClr val="FFC000"/>
                  </a:solidFill>
                  <a:latin typeface="Comic Sans MS" pitchFamily="66" charset="0"/>
                </a:rPr>
                <a:t> zoom</a:t>
              </a:r>
              <a:endParaRPr lang="en-US" sz="2400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</p:grpSp>
      <p:sp>
        <p:nvSpPr>
          <p:cNvPr id="45" name="Rectangle 12"/>
          <p:cNvSpPr/>
          <p:nvPr/>
        </p:nvSpPr>
        <p:spPr bwMode="auto">
          <a:xfrm>
            <a:off x="0" y="6545263"/>
            <a:ext cx="1643063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7" name="Rectangle 13"/>
          <p:cNvSpPr/>
          <p:nvPr/>
        </p:nvSpPr>
        <p:spPr bwMode="auto">
          <a:xfrm>
            <a:off x="1714500" y="6545263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9" name="Rectangle 12"/>
          <p:cNvSpPr/>
          <p:nvPr/>
        </p:nvSpPr>
        <p:spPr bwMode="auto">
          <a:xfrm>
            <a:off x="0" y="44624"/>
            <a:ext cx="1643063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3" name="Rectangle 12"/>
          <p:cNvSpPr/>
          <p:nvPr/>
        </p:nvSpPr>
        <p:spPr bwMode="auto">
          <a:xfrm>
            <a:off x="0" y="64369"/>
            <a:ext cx="1619672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latin typeface="Comic Sans MS" pitchFamily="66" charset="0"/>
              </a:rPr>
              <a:t>NMR </a:t>
            </a:r>
            <a:r>
              <a:rPr lang="it-IT" sz="1600" dirty="0" err="1" smtClean="0">
                <a:latin typeface="Comic Sans MS" pitchFamily="66" charset="0"/>
              </a:rPr>
              <a:t>diffusion</a:t>
            </a:r>
            <a:endParaRPr lang="it-IT" sz="1600" dirty="0">
              <a:latin typeface="Comic Sans MS" pitchFamily="66" charset="0"/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sp>
          <p:nvSpPr>
            <p:cNvPr id="54" name="Rectangle 36"/>
            <p:cNvSpPr/>
            <p:nvPr/>
          </p:nvSpPr>
          <p:spPr>
            <a:xfrm>
              <a:off x="0" y="6545480"/>
              <a:ext cx="1643042" cy="2678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ctangle 37"/>
            <p:cNvSpPr/>
            <p:nvPr/>
          </p:nvSpPr>
          <p:spPr>
            <a:xfrm>
              <a:off x="1714480" y="6545480"/>
              <a:ext cx="7429520" cy="2678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Rectangle 13"/>
            <p:cNvSpPr/>
            <p:nvPr/>
          </p:nvSpPr>
          <p:spPr bwMode="auto">
            <a:xfrm>
              <a:off x="1714500" y="44624"/>
              <a:ext cx="7429500" cy="2682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La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diffusion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tensor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imaging</a:t>
              </a:r>
              <a:r>
                <a:rPr lang="it-IT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rPr>
                <a:t> e la diffusione non gaussiana</a:t>
              </a:r>
              <a:endParaRPr lang="it-IT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57" name="Rectangle 12"/>
            <p:cNvSpPr/>
            <p:nvPr/>
          </p:nvSpPr>
          <p:spPr bwMode="auto">
            <a:xfrm>
              <a:off x="0" y="44624"/>
              <a:ext cx="1643042" cy="28562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 smtClean="0">
                  <a:latin typeface="Comic Sans MS" pitchFamily="66" charset="0"/>
                </a:rPr>
                <a:t>4.</a:t>
              </a:r>
              <a:endParaRPr lang="it-IT" b="1" dirty="0"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3496328" y="4628950"/>
                <a:ext cx="1656184" cy="496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l</a:t>
                </a:r>
                <a:r>
                  <a:rPr lang="it-IT" sz="2400" baseline="-25000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D</a:t>
                </a:r>
                <a:r>
                  <a:rPr lang="it-IT" sz="2400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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it-IT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𝑀𝑆𝐷</m:t>
                        </m:r>
                      </m:e>
                    </m:rad>
                  </m:oMath>
                </a14:m>
                <a:endParaRPr lang="it-IT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328" y="4628950"/>
                <a:ext cx="1656184" cy="496354"/>
              </a:xfrm>
              <a:prstGeom prst="rect">
                <a:avLst/>
              </a:prstGeom>
              <a:blipFill rotWithShape="0">
                <a:blip r:embed="rId5"/>
                <a:stretch>
                  <a:fillRect l="-5904" t="-4878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0842E-6 C 0.00833 -0.0037 0.00469 -0.00208 0.01076 -0.00486 C 0.01476 -0.00671 0.01771 -0.01087 0.0217 -0.01272 C 0.03281 -0.01064 0.03385 -0.00948 0.04809 -0.01272 C 0.04948 -0.01295 0.05035 -0.01527 0.05174 -0.01596 C 0.05399 -0.01735 0.0566 -0.01804 0.05903 -0.0192 C 0.06024 -0.01966 0.06267 -0.02082 0.06267 -0.02082 C 0.06823 -0.02591 0.06476 -0.02336 0.07344 -0.0273 C 0.07465 -0.02776 0.07708 -0.02892 0.07708 -0.02892 C 0.09184 -0.02706 0.08993 -0.02591 0.10122 -0.02082 C 0.10504 -0.01735 0.10399 -0.01758 0.10833 -0.01596 C 0.11163 -0.0148 0.11806 -0.01272 0.11806 -0.01272 C 0.12535 -0.01319 0.13247 -0.01342 0.13976 -0.01434 C 0.14479 -0.01504 0.15174 -0.02244 0.1566 -0.02568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0842E-6 C 0.00833 -0.0037 0.00469 -0.00208 0.01076 -0.00486 C 0.01476 -0.00671 0.01771 -0.01087 0.0217 -0.01272 C 0.03281 -0.01064 0.03385 -0.00948 0.04809 -0.01272 C 0.04948 -0.01295 0.05035 -0.01527 0.05174 -0.01596 C 0.05399 -0.01735 0.0566 -0.01804 0.05903 -0.0192 C 0.06024 -0.01966 0.06267 -0.02082 0.06267 -0.02082 C 0.06823 -0.02591 0.06476 -0.02336 0.07344 -0.0273 C 0.07465 -0.02776 0.07708 -0.02892 0.07708 -0.02892 C 0.09184 -0.02706 0.08993 -0.02591 0.10122 -0.02082 C 0.10504 -0.01735 0.10399 -0.01758 0.10833 -0.01596 C 0.11163 -0.0148 0.11806 -0.01272 0.11806 -0.01272 C 0.12535 -0.01319 0.13247 -0.01342 0.13976 -0.01434 C 0.14479 -0.01504 0.15174 -0.02244 0.1566 -0.02568 " pathEditMode="relative" ptsTypes="fffffffffffff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4504E-6 C 0.00833 -0.0037 0.00468 -0.00208 0.01076 -0.00486 C 0.01475 -0.00671 0.01771 -0.01087 0.0217 -0.01272 C 0.03281 -0.01064 0.03385 -0.00949 0.04809 -0.01272 C 0.04948 -0.01296 0.05034 -0.01527 0.05173 -0.01596 C 0.05399 -0.01735 0.05659 -0.01804 0.05902 -0.0192 C 0.06024 -0.01966 0.06267 -0.02082 0.06267 -0.02059 C 0.06823 -0.02591 0.06475 -0.02336 0.07343 -0.0273 C 0.07465 -0.02776 0.07708 -0.02892 0.07708 -0.02868 C 0.09184 -0.02707 0.08993 -0.02591 0.10121 -0.02082 C 0.10503 -0.01735 0.10399 -0.01758 0.10833 -0.01596 C 0.11163 -0.01481 0.11805 -0.01272 0.11805 -0.01249 C 0.12534 -0.01319 0.13246 -0.01342 0.13975 -0.01434 C 0.14479 -0.01504 0.15173 -0.02244 0.15659 -0.02568 " pathEditMode="relative" rAng="0" ptsTypes="fffffffffffff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6.79158E-6 C 0.00035 -0.00208 0.0007 -0.00439 0.00122 -0.00647 C 0.00191 -0.00971 0.00365 -0.01596 0.00365 -0.01596 C 0.00938 -0.00485 -4.16667E-6 0.0162 0.01094 0.00648 C 0.01216 0.00163 0.01337 -0.00323 0.01459 -0.00809 C 0.01494 -0.00971 0.0158 -0.01295 0.0158 -0.01295 C 0.01667 -0.00971 0.01737 -0.00647 0.01823 -0.00323 C 0.01858 -0.00161 0.01945 0.00163 0.01945 0.00163 C 0.0198 0.00486 0.01875 0.00903 0.02049 0.01134 C 0.02153 0.01273 0.0224 0.00833 0.02292 0.00648 C 0.02483 0.0007 0.02744 -0.00693 0.029 -0.01295 C 0.03021 -0.01249 0.03178 -0.01272 0.03264 -0.01133 C 0.03369 -0.00948 0.03334 -0.00693 0.03386 -0.00485 C 0.03542 0.00209 0.03698 0.00926 0.03872 0.01597 C 0.04341 0.00648 0.04237 -0.00508 0.04827 -0.01295 C 0.05643 -0.01017 0.05539 -0.0074 0.05799 0.00324 C 0.05834 0.00486 0.05921 0.0081 0.05921 0.0081 C 0.06494 0.00278 0.07049 -0.00346 0.07726 -0.00647 C 0.08351 -0.00346 0.08195 0.00047 0.08803 -0.00485 C 0.09219 -0.01318 0.09115 -0.01572 0.09896 -0.01919 C 0.10348 -0.01711 0.104 -0.01341 0.10851 -0.01133 C 0.11372 -0.01572 0.11563 -0.02289 0.12171 -0.02567 C 0.12292 -0.02521 0.12448 -0.02521 0.12535 -0.02405 C 0.12622 -0.02289 0.12587 -0.02058 0.12657 -0.01919 C 0.1283 -0.01572 0.13091 -0.01318 0.13264 -0.00971 C 0.13369 -0.00555 0.13351 -0.00092 0.13872 -0.00647 C 0.13976 -0.00763 0.13907 -0.00994 0.13994 -0.01133 C 0.1408 -0.01272 0.14219 -0.01341 0.14341 -0.01434 C 0.14497 -0.01757 0.14671 -0.02081 0.14827 -0.02405 C 0.14966 -0.02683 0.15556 -0.02729 0.15556 -0.02729 C 0.1599 -0.02151 0.16233 -0.01434 0.16754 -0.00971 C 0.17344 -0.01225 0.17882 -0.02128 0.18316 -0.02729 C 0.18716 -0.02359 0.1882 -0.01966 0.19289 -0.01757 C 0.19375 -0.01919 0.19393 -0.0222 0.19532 -0.02243 C 0.19775 -0.02289 0.20244 -0.01919 0.20244 -0.01919 C 0.2125 -0.02266 0.20261 -0.0185 0.21094 -0.02405 C 0.21216 -0.02475 0.21459 -0.02567 0.21459 -0.02567 " pathEditMode="relative" ptsTypes="ffffffffffffffffffffffffffffffffffff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3727E-6 C 0.00989 -0.00324 0.0066 -0.00463 0.01927 -0.00625 C 0.02048 -0.00671 0.0217 -0.00717 0.02292 -0.00787 C 0.0243 -0.00879 0.02517 -0.01041 0.02656 -0.01111 C 0.03038 -0.01319 0.03576 -0.01458 0.03976 -0.01596 C 0.04948 -0.0155 0.0592 -0.01573 0.06875 -0.01434 C 0.07552 -0.01342 0.08055 -0.00717 0.0868 -0.00486 C 0.0941 -0.00532 0.10139 -0.00509 0.10851 -0.00625 C 0.11094 -0.00671 0.11319 -0.00833 0.11562 -0.00949 C 0.11684 -0.00995 0.11927 -0.01111 0.11927 -0.01111 C 0.12656 -0.02568 0.15469 -0.02406 0.1651 -0.02406 " pathEditMode="relative" ptsTypes="ffffffffff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8758E-6 C 0.00799 -0.00347 0.01216 -0.00347 0.0217 -0.00462 C 0.02778 -0.0074 0.03368 -0.00994 0.03976 -0.01272 C 0.05122 -0.01781 0.06389 -0.01457 0.07587 -0.01596 C 0.08872 -0.02012 0.10243 -0.0192 0.11563 -0.02081 C 0.12795 -0.01943 0.13976 -0.01619 0.15191 -0.01434 C 0.16025 -0.01064 0.1566 -0.01226 0.16268 -0.00948 C 0.16389 -0.00902 0.16632 -0.00786 0.16632 -0.00786 " pathEditMode="relative" ptsTypes="fffffff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71663E-6 C 0.00955 -0.00139 0.01302 -0.00324 0.02049 0.003 C 0.0224 0.00254 0.02778 4.71663E-6 0.03004 0.003 C 0.0309 0.00416 0.03038 0.00647 0.03125 0.00786 C 0.03334 0.01133 0.03681 0.01179 0.03976 0.01272 C 0.04427 0.01156 0.04618 0.01202 0.04931 0.00786 C 0.05035 0.00647 0.0507 0.00416 0.05174 0.003 C 0.054 0.00046 0.05903 -0.00324 0.05903 -0.00324 C 0.06372 -0.00116 0.06563 4.71663E-6 0.06736 0.00624 C 0.06771 0.01758 0.06563 0.02961 0.06858 0.04001 C 0.06979 0.04441 0.07344 0.02729 0.07344 0.02729 C 0.07448 0.01711 0.07413 0.00879 0.08073 0.003 C 0.08525 0.00694 0.08698 0.01179 0.09028 0.01758 C 0.09375 0.03146 0.09306 0.02382 0.0915 0.04001 C 0.09184 0.04534 0.0908 0.05135 0.09271 0.05598 C 0.09479 0.06106 0.10174 0.0458 0.10243 0.04487 C 0.10521 0.03354 0.10243 0.03631 0.10834 0.03354 C 0.11597 0.04048 0.11077 0.04811 0.11684 0.05459 C 0.11823 0.05598 0.12014 0.05667 0.1217 0.0576 C 0.12448 0.05713 0.12743 0.05736 0.13004 0.05598 C 0.13715 0.05181 0.13038 0.03446 0.13976 0.0303 C 0.14271 0.0384 0.14688 0.04395 0.15052 0.05135 C 0.15573 0.04094 0.16094 0.03146 0.16736 0.02243 C 0.16893 0.01596 0.16979 0.01318 0.17465 0.0111 C 0.18108 0.01388 0.18264 0.02336 0.18663 0.0303 C 0.18785 0.03886 0.18941 0.04765 0.1915 0.05598 C 0.19705 0.05389 0.1974 0.05042 0.19879 0.04325 C 0.19827 0.02914 0.19236 -0.00602 0.20122 -0.01782 C 0.20434 -0.01735 0.20781 -0.01805 0.21077 -0.0162 C 0.21198 -0.0155 0.21129 -0.01273 0.21198 -0.01134 C 0.21528 -0.00347 0.21511 -0.00394 0.21806 4.71663E-6 " pathEditMode="relative" ptsTypes="ffffffffffffffffffffffffffffff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8501E-6 C 0.00174 -0.00671 0.00556 -0.01504 0.00851 -0.02106 C 0.00886 -0.02268 0.00834 -0.02522 0.00955 -0.02568 C 0.01094 -0.02615 0.01302 -0.0243 0.0132 -0.02244 C 0.01424 -0.0118 0.0125 -0.00463 0.01077 0.00462 C 0.01198 0.02128 0.00938 0.02613 0.02049 0.02243 C 0.0217 0.02128 0.02344 0.02081 0.02413 0.01919 C 0.02552 0.01619 0.02656 0.00948 0.02656 0.00948 C 0.02327 -0.00741 0.02587 -0.00324 0.03854 -0.00163 C 0.03976 -0.00047 0.04132 -5.8501E-6 0.04219 0.00161 C 0.04358 0.00439 0.04462 0.0111 0.04462 0.0111 C 0.04323 0.01873 0.0415 0.02174 0.03733 0.02729 C 0.03542 0.037 0.03681 0.03539 0.04341 0.03839 C 0.054 0.03677 0.05469 0.03886 0.05781 0.02729 C 0.05573 0.01896 0.05834 0.02474 0.05174 0.02081 C 0.04479 0.01665 0.03733 0.0111 0.03004 0.00786 C 0.02761 0.00277 0.02552 -0.00232 0.02413 -0.0081 C 0.025 -0.01134 0.0257 -0.01458 0.02656 -0.01782 C 0.02743 -0.02106 0.03125 -0.02013 0.03368 -0.02106 C 0.03976 -0.02337 0.04393 -0.02453 0.05052 -0.02568 C 0.06077 -0.03031 0.0441 -0.02314 0.06268 -0.02892 C 0.06511 -0.02962 0.06736 -0.031 0.06979 -0.03216 C 0.07101 -0.03262 0.07344 -0.03378 0.07344 -0.03378 C 0.075 -0.03332 0.07795 -0.03424 0.0783 -0.03216 C 0.07865 -0.02985 0.07552 -0.02915 0.07466 -0.0273 C 0.07188 -0.02175 0.07205 -0.01874 0.06754 -0.01458 C 0.06285 -0.00533 0.06129 -0.0051 0.05903 0.00624 C 0.05938 0.00994 0.05903 0.0141 0.06025 0.01757 C 0.06216 0.02266 0.06632 0.01688 0.06754 0.01595 C 0.07327 0.01202 0.07882 0.0111 0.08438 0.00624 C 0.08733 0.01434 0.08906 0.03145 0.09393 0.03677 C 0.09601 0.03909 0.09983 0.04047 0.10243 0.04163 C 0.10452 0.04117 0.10764 0.04256 0.10851 0.04001 C 0.11111 0.03215 0.10677 0.02104 0.11077 0.01434 C 0.1125 0.01156 0.11563 0.01063 0.11806 0.00948 C 0.12778 0.01087 0.12778 0.00786 0.13247 0.01595 C 0.1342 0.01896 0.13577 0.02243 0.13733 0.02567 C 0.1382 0.02729 0.13976 0.03053 0.13976 0.03053 C 0.14184 0.03007 0.1441 0.03053 0.14584 0.02891 C 0.15226 0.02266 0.14393 0.01063 0.15295 0.00323 C 0.15851 0.00439 0.16077 0.00369 0.16511 0.00786 C 0.17031 0.01272 0.1717 0.02081 0.17709 0.02567 C 0.18594 0.01781 0.18525 0.00508 0.19271 -0.00486 C 0.19722 -0.00371 0.20087 -0.00277 0.20486 -5.8501E-6 " pathEditMode="relative" ptsTypes="fffffffffffffffffffffffffffffffffffffffffff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46102E-7 C 0.00538 -0.00231 0.01025 -0.00671 0.01563 -0.00948 C 0.01806 -0.01087 0.02292 -0.01272 0.02292 -0.01272 C 0.02952 -0.00971 0.03438 -0.00301 0.04097 -9.46102E-7 C 0.04462 -0.00046 0.04844 0.00023 0.05191 -0.00162 C 0.05903 -0.00532 0.04566 -0.00948 0.0566 -0.00462 C 0.0599 0.0081 0.0592 0.01851 0.0566 0.03216 C 0.05695 0.03377 0.0566 0.03701 0.05782 0.03701 C 0.0599 0.03701 0.06094 0.03377 0.06268 0.03216 C 0.06511 0.02984 0.06997 0.02568 0.06997 0.02568 C 0.07344 0.01272 0.06962 0.03146 0.06875 0.03377 C 0.06754 0.03701 0.06025 0.04997 0.06875 0.03863 C 0.0691 0.03655 0.06962 0.03424 0.06997 0.03216 C 0.07049 0.02938 0.06927 0.02522 0.07118 0.02406 C 0.07275 0.02313 0.07361 0.02707 0.07466 0.02892 C 0.08004 0.0391 0.07379 0.03239 0.08073 0.03863 C 0.08681 0.05066 0.08629 0.03285 0.08681 0.0273 C 0.08924 0.02845 0.09184 0.02869 0.09393 0.03054 C 0.09879 0.03493 0.10052 0.04534 0.10365 0.05136 C 0.1066 0.03979 0.10538 0.04511 0.10729 0.03539 C 0.10834 0.01481 0.10469 0.01226 0.11684 0.0081 C 0.12396 0.00185 0.12552 0.00717 0.12778 0.01619 C 0.12795 0.01712 0.129 0.031 0.13021 0.03216 C 0.13229 0.03424 0.1349 0.03424 0.13733 0.03539 C 0.13854 0.03586 0.14097 0.03701 0.14097 0.03701 C 0.14618 0.03655 0.15139 0.03655 0.1566 0.03539 C 0.1592 0.03493 0.16389 0.03216 0.16389 0.03216 C 0.16545 0.02892 0.16719 0.02568 0.16875 0.02244 C 0.16962 0.02082 0.17118 0.01781 0.17118 0.01781 C 0.17379 0.00532 0.1783 -0.00092 0.18802 -0.00462 C 0.19097 -0.01041 0.18924 -0.00856 0.19271 -0.0111 " pathEditMode="relative" ptsTypes="ffffffffffffffffffffffffffffff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393 C 0.01077 0.00208 0.01354 -0.00116 0.02066 -0.00416 C 0.02431 -0.00578 0.0316 -0.00879 0.0316 -0.00856 C 0.03386 -0.00046 0.03038 -0.00023 0.02552 0.00393 C 0.02101 0.01295 0.02396 0.0421 0.02917 0.05205 C 0.03733 0.04488 0.03854 0.0347 0.04115 0.02313 C 0.0415 0.02151 0.04184 0.01989 0.04236 0.01851 C 0.04375 0.01504 0.05 0.00763 0.04723 0.00879 C 0.04358 0.01041 0.03993 0.01203 0.03629 0.01365 C 0.03507 0.01411 0.03282 0.01527 0.03282 0.0155 C 0.0316 0.01689 0.03056 0.01897 0.02917 0.02013 C 0.02813 0.02105 0.02657 0.02059 0.02552 0.02151 C 0.02431 0.02267 0.02413 0.02498 0.02309 0.02637 C 0.02205 0.02776 0.02066 0.02845 0.01945 0.02961 C 0.0158 0.03701 0.01094 0.04118 0.00625 0.04742 C 0.01198 0.05205 0.02084 0.0502 0.02674 0.0458 C 0.02917 0.04395 0.03386 0.03932 0.03386 0.03956 C 0.03785 0.03123 0.03542 0.02614 0.04236 0.02313 C 0.0441 0.0236 0.05261 0.02498 0.05313 0.02637 C 0.05591 0.03424 0.05486 0.04349 0.05556 0.05205 C 0.05955 0.04835 0.06181 0.04395 0.06528 0.03932 C 0.06598 0.03678 0.06997 0.01642 0.07136 0.01365 C 0.07205 0.01203 0.07361 0.01157 0.07483 0.01041 C 0.08038 0.01295 0.07882 0.01527 0.08212 0.02151 C 0.08403 0.02915 0.08594 0.034 0.0882 0.04094 C 0.09219 0.05251 0.08768 0.04904 0.0941 0.05205 C 0.104 0.04765 0.09705 0.03285 0.10625 0.02475 C 0.1165 0.02938 0.11389 0.05043 0.12309 0.05852 C 0.12639 0.04534 0.12101 0.02776 0.11233 0.02013 C 0.10834 0.00416 0.11511 0.02868 0.10747 0.01041 C 0.10625 0.0074 0.10591 0.00393 0.10504 0.00069 C 0.10452 -0.00116 0.10348 -0.00254 0.10261 -0.00416 C 0.10295 -0.00948 0.10261 -0.01504 0.10382 -0.02012 C 0.10434 -0.02198 0.10625 -0.02429 0.10747 -0.02336 C 0.11129 -0.02059 0.11042 -0.01064 0.11459 -0.00879 C 0.11858 -0.00694 0.12552 -0.00092 0.12552 -0.00069 C 0.12969 0.0074 0.13889 0.00879 0.14601 0.01203 C 0.15591 0.01642 0.14358 0.01087 0.15313 0.01527 C 0.15434 0.01573 0.15677 0.01689 0.15677 0.01712 C 0.16042 0.00972 0.16007 0.01388 0.15556 0.00879 C 0.15434 0.0074 0.15348 0.00532 0.15209 0.00393 C 0.14983 0.00162 0.14479 -0.00254 0.14479 -0.00231 C 0.14184 -0.01388 0.14445 -0.01018 0.13872 -0.01527 C 0.13698 -0.02198 0.13438 -0.02753 0.13282 -0.03447 C 0.13889 -0.04002 0.14861 -0.03609 0.15434 -0.02984 C 0.15573 -0.02845 0.15643 -0.02614 0.15799 -0.02498 C 0.16025 -0.02336 0.16528 -0.02174 0.16528 -0.02151 C 0.17188 -0.02475 0.16788 -0.02105 0.1665 -0.02822 C 0.16598 -0.03077 0.1665 -0.03354 0.1665 -0.03609 " pathEditMode="relative" rAng="0" ptsTypes="ffffffffffffffffffffffffffffffffffffffffffffffff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0" y="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5431E-6 C 0.0125 -0.01596 -0.00399 0.00393 0.00729 -0.00624 C 0.00989 -0.00856 0.01198 -0.01203 0.01458 -0.01434 C 0.01597 -0.00786 0.01736 -0.00509 0.0217 -0.00139 C 0.02621 -0.01041 0.02795 -0.02128 0.03264 -0.0303 C 0.03715 -0.02105 0.03368 -0.01272 0.04097 -0.00624 C 0.04635 -0.00809 0.04653 -0.00671 0.04948 -0.01434 C 0.05069 -0.01735 0.05191 -0.02406 0.05191 -0.02406 C 0.05382 -0.01642 0.0559 -0.00902 0.05781 -0.00139 C 0.06476 -0.00301 0.06476 -0.00092 0.06875 -0.00786 C 0.07049 -0.01087 0.07361 -0.01758 0.07361 -0.01758 C 0.075 -0.02475 0.07535 -0.02799 0.08073 -0.0303 C 0.08594 -0.02059 0.08281 -0.00624 0.09045 -2.45431E-6 C 0.0967 -0.00185 0.09809 -0.00694 0.10243 -0.01272 C 0.10382 -0.02174 0.10382 -0.02984 0.10972 -0.03516 C 0.11389 -0.03146 0.11528 -0.02776 0.11805 -0.02244 C 0.12083 -0.0111 0.11805 -0.01388 0.12413 -0.0111 C 0.12639 -0.01411 0.12951 -0.01596 0.13142 -0.0192 C 0.13489 -0.02498 0.13142 -0.02706 0.13854 -0.0303 C 0.1401 -0.02729 0.14045 -0.02359 0.14219 -0.02082 C 0.14305 -0.0192 0.14583 -0.01758 0.14583 -0.01758 " pathEditMode="relative" ptsTypes="ffffffffffffffffffff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096E-6 C 0.00799 -0.00718 0.00573 0.00392 0.01094 -0.00649 C 0.0125 -0.00602 0.01406 -0.00464 0.0158 -0.00487 C 0.02309 -0.00625 0.01545 -0.01319 0.02292 -0.00325 C 0.02448 -0.00371 0.02621 -0.00417 0.02778 -0.00487 C 0.02899 -0.00533 0.03021 -0.00718 0.03142 -0.00649 C 0.03281 -0.00579 0.03264 -0.00278 0.03385 -0.00163 C 0.0349 -0.00047 0.03628 -0.00047 0.0375 -5.096E-6 C 0.04271 -0.00487 0.04305 -0.00117 0.04948 -0.00325 C 0.05069 -0.00439 0.05174 -0.00625 0.05312 -0.00649 C 0.05434 -0.00672 0.05555 -0.00439 0.05677 -0.00487 C 0.05833 -0.00556 0.05903 -0.00834 0.06024 -0.00972 C 0.06128 -0.01088 0.0625 -0.0125 0.06389 -0.01296 C 0.06701 -0.01412 0.07031 -0.01412 0.07361 -0.01458 C 0.07448 -0.0162 0.07465 -0.01921 0.07604 -0.01944 C 0.07847 -0.0199 0.08316 -0.0162 0.08316 -0.0162 C 0.08785 -0.02245 0.08889 -0.02314 0.09531 -0.02106 C 0.10521 -0.02383 0.11198 -0.03263 0.1217 -0.0354 C 0.12743 -0.04049 0.12396 -0.03864 0.13264 -0.03864 " pathEditMode="relative" ptsTypes="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58316E-6 C 0.00834 0.00763 0.0047 0.00856 0.01077 0.00324 C 0.01407 -0.00324 0.01806 -0.00995 0.02293 -0.01434 C 0.02553 -0.00926 0.02744 -0.00417 0.02883 0.00162 C 0.0297 -0.00047 0.03091 -0.00255 0.03126 -0.00486 C 0.03213 -0.01064 0.03074 -0.01712 0.03247 -0.02244 C 0.03317 -0.02475 0.03421 -0.01828 0.0349 -0.01596 C 0.03786 -0.00694 0.03404 -0.01504 0.03855 -0.00648 C 0.04029 0.00277 0.03872 0.00763 0.04688 0.00485 C 0.04931 3.58316E-6 0.05053 -0.00463 0.05296 -0.00949 C 0.05331 -0.01273 0.05192 -0.02036 0.05418 -0.0192 C 0.05886 -0.01689 0.0606 0.003 0.06147 0.00809 C 0.06216 0.01133 0.0639 0.01781 0.0639 0.01781 C 0.07015 0.01341 0.07362 0.01087 0.07588 0.00162 C 0.07709 0.00208 0.07865 0.00208 0.07952 0.00324 C 0.08161 0.00601 0.08438 0.01295 0.08438 0.01295 C 0.08629 0.00717 0.08768 0.00208 0.09029 -0.00324 C 0.09168 -0.01064 0.09168 -0.01342 0.09636 -0.01758 C 0.11147 -0.01365 0.0948 -0.01943 0.10609 -0.01111 C 0.10834 -0.00949 0.1132 -0.00787 0.1132 -0.00787 C 0.11442 -0.00902 0.11581 -0.00972 0.11685 -0.01111 C 0.11876 -0.01411 0.12171 -0.02082 0.12171 -0.02082 C 0.12362 -0.03146 0.12414 -0.02753 0.13004 -0.02244 C 0.133 -0.03447 0.12935 -0.04511 0.13977 -0.04974 C 0.14619 -0.04696 0.14984 -0.04164 0.15539 -0.03678 C 0.15886 -0.04372 0.15713 -0.04951 0.1639 -0.0465 C 0.16425 -0.04488 0.1639 -0.04164 0.16511 -0.04164 C 0.16859 -0.04164 0.17015 -0.04858 0.17345 -0.04974 C 0.17536 -0.05043 0.17744 -0.04974 0.17952 -0.04974 " pathEditMode="relative" ptsTypes="ffffffffffffffffffffffffffff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/>
      <p:bldP spid="32" grpId="0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02743"/>
            <a:ext cx="6552381" cy="180952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005064"/>
            <a:ext cx="6723809" cy="2047619"/>
          </a:xfrm>
          <a:prstGeom prst="rect">
            <a:avLst/>
          </a:prstGeom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901913"/>
              </p:ext>
            </p:extLst>
          </p:nvPr>
        </p:nvGraphicFramePr>
        <p:xfrm>
          <a:off x="2267744" y="690627"/>
          <a:ext cx="4265311" cy="39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0" name="Equation" r:id="rId5" imgW="2323800" imgH="215640" progId="">
                  <p:embed/>
                </p:oleObj>
              </mc:Choice>
              <mc:Fallback>
                <p:oleObj name="Equation" r:id="rId5" imgW="2323800" imgH="21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690627"/>
                        <a:ext cx="4265311" cy="3963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e 13"/>
          <p:cNvSpPr/>
          <p:nvPr/>
        </p:nvSpPr>
        <p:spPr>
          <a:xfrm>
            <a:off x="5580112" y="690627"/>
            <a:ext cx="504056" cy="506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36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1433514" y="1105580"/>
            <a:ext cx="6326310" cy="2035388"/>
            <a:chOff x="1433514" y="980728"/>
            <a:chExt cx="6326310" cy="203538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433514" y="980728"/>
              <a:ext cx="2508250" cy="1847850"/>
              <a:chOff x="720" y="890"/>
              <a:chExt cx="1580" cy="1164"/>
            </a:xfrm>
          </p:grpSpPr>
          <p:pic>
            <p:nvPicPr>
              <p:cNvPr id="4" name="Picture 4" descr="Anisotropi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" y="890"/>
                <a:ext cx="1580" cy="1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973" y="1661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Tahoma" pitchFamily="34" charset="0"/>
                  </a:rPr>
                  <a:t>D0</a:t>
                </a:r>
              </a:p>
            </p:txBody>
          </p:sp>
        </p:grp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788024" y="980728"/>
              <a:ext cx="2971800" cy="166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D0=2.3·10</a:t>
              </a:r>
              <a:r>
                <a:rPr lang="en-US" baseline="30000" dirty="0">
                  <a:latin typeface="Comic Sans MS" pitchFamily="66" charset="0"/>
                </a:rPr>
                <a:t>-9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D1=1.4·10</a:t>
              </a:r>
              <a:r>
                <a:rPr lang="en-US" baseline="30000" dirty="0">
                  <a:latin typeface="Comic Sans MS" pitchFamily="66" charset="0"/>
                </a:rPr>
                <a:t>-9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D2=3·10</a:t>
              </a:r>
              <a:r>
                <a:rPr lang="en-US" baseline="30000" dirty="0">
                  <a:latin typeface="Comic Sans MS" pitchFamily="66" charset="0"/>
                </a:rPr>
                <a:t>-10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  <a:p>
              <a:pPr algn="just">
                <a:spcBef>
                  <a:spcPct val="50000"/>
                </a:spcBef>
              </a:pPr>
              <a:endParaRPr lang="en-US" sz="2000" dirty="0">
                <a:latin typeface="Tahoma" pitchFamily="34" charset="0"/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5436096" y="2492896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  <a:latin typeface="Comic Sans MS" pitchFamily="66" charset="0"/>
                </a:rPr>
                <a:t>D=D(r)</a:t>
              </a:r>
              <a:endParaRPr lang="en-US" sz="28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1115616" y="3553852"/>
            <a:ext cx="6552728" cy="2035388"/>
            <a:chOff x="1115616" y="3429000"/>
            <a:chExt cx="6552728" cy="2035388"/>
          </a:xfrm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4793704" y="3429000"/>
              <a:ext cx="25146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D0=2.3·10</a:t>
              </a:r>
              <a:r>
                <a:rPr lang="en-US" baseline="30000" dirty="0">
                  <a:latin typeface="Comic Sans MS" pitchFamily="66" charset="0"/>
                </a:rPr>
                <a:t>-9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D1=2.0·10</a:t>
              </a:r>
              <a:r>
                <a:rPr lang="en-US" baseline="30000" dirty="0">
                  <a:latin typeface="Comic Sans MS" pitchFamily="66" charset="0"/>
                </a:rPr>
                <a:t>-9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  <a:p>
              <a:pPr algn="just"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</a:rPr>
                <a:t>D2=9·10</a:t>
              </a:r>
              <a:r>
                <a:rPr lang="en-US" baseline="30000" dirty="0">
                  <a:latin typeface="Comic Sans MS" pitchFamily="66" charset="0"/>
                </a:rPr>
                <a:t>-11 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dirty="0">
                  <a:latin typeface="Comic Sans MS" pitchFamily="66" charset="0"/>
                </a:rPr>
                <a:t>/s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5364088" y="4941168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  <a:latin typeface="Comic Sans MS" pitchFamily="66" charset="0"/>
                </a:rPr>
                <a:t>D=D(</a:t>
              </a:r>
              <a:r>
                <a:rPr lang="en-US" sz="2800" dirty="0" err="1" smtClean="0">
                  <a:solidFill>
                    <a:srgbClr val="0000FF"/>
                  </a:solidFill>
                  <a:latin typeface="Comic Sans MS" pitchFamily="66" charset="0"/>
                </a:rPr>
                <a:t>r,t</a:t>
              </a:r>
              <a:r>
                <a:rPr lang="en-US" sz="2800" dirty="0" smtClean="0">
                  <a:solidFill>
                    <a:srgbClr val="0000FF"/>
                  </a:solidFill>
                  <a:latin typeface="Comic Sans MS" pitchFamily="66" charset="0"/>
                </a:rPr>
                <a:t>)</a:t>
              </a:r>
              <a:endParaRPr lang="en-US" sz="28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82" name="Gruppo 81"/>
            <p:cNvGrpSpPr/>
            <p:nvPr/>
          </p:nvGrpSpPr>
          <p:grpSpPr>
            <a:xfrm>
              <a:off x="1115616" y="3429000"/>
              <a:ext cx="3304030" cy="1937966"/>
              <a:chOff x="1556592" y="4077072"/>
              <a:chExt cx="3304030" cy="1937966"/>
            </a:xfrm>
          </p:grpSpPr>
          <p:grpSp>
            <p:nvGrpSpPr>
              <p:cNvPr id="65" name="Gruppo 64"/>
              <p:cNvGrpSpPr/>
              <p:nvPr/>
            </p:nvGrpSpPr>
            <p:grpSpPr>
              <a:xfrm>
                <a:off x="1556592" y="4077072"/>
                <a:ext cx="3304030" cy="1937966"/>
                <a:chOff x="1556592" y="4077072"/>
                <a:chExt cx="3304030" cy="1937966"/>
              </a:xfrm>
            </p:grpSpPr>
            <p:grpSp>
              <p:nvGrpSpPr>
                <p:cNvPr id="60" name="Gruppo 59"/>
                <p:cNvGrpSpPr/>
                <p:nvPr/>
              </p:nvGrpSpPr>
              <p:grpSpPr>
                <a:xfrm>
                  <a:off x="1556592" y="4077072"/>
                  <a:ext cx="3304030" cy="1937966"/>
                  <a:chOff x="1556592" y="4077072"/>
                  <a:chExt cx="3304030" cy="1937966"/>
                </a:xfrm>
              </p:grpSpPr>
              <p:grpSp>
                <p:nvGrpSpPr>
                  <p:cNvPr id="9" name="Gruppo 23"/>
                  <p:cNvGrpSpPr>
                    <a:grpSpLocks/>
                  </p:cNvGrpSpPr>
                  <p:nvPr/>
                </p:nvGrpSpPr>
                <p:grpSpPr bwMode="auto">
                  <a:xfrm>
                    <a:off x="1556592" y="4077072"/>
                    <a:ext cx="3304030" cy="1937966"/>
                    <a:chOff x="998538" y="3573463"/>
                    <a:chExt cx="4017962" cy="2441575"/>
                  </a:xfrm>
                </p:grpSpPr>
                <p:grpSp>
                  <p:nvGrpSpPr>
                    <p:cNvPr id="10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8538" y="3573463"/>
                      <a:ext cx="4017962" cy="2441575"/>
                      <a:chOff x="638" y="2256"/>
                      <a:chExt cx="2531" cy="1538"/>
                    </a:xfrm>
                  </p:grpSpPr>
                  <p:pic>
                    <p:nvPicPr>
                      <p:cNvPr id="13" name="Picture 5" descr="diffusione_ristrett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" y="2256"/>
                        <a:ext cx="2531" cy="15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4" name="Text Box 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2" y="2640"/>
                        <a:ext cx="432" cy="1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sz="1400" dirty="0">
                            <a:latin typeface="Tahoma" pitchFamily="34" charset="0"/>
                          </a:rPr>
                          <a:t>D0</a:t>
                        </a:r>
                        <a:endParaRPr lang="en-US" sz="2000" dirty="0">
                          <a:latin typeface="Tahoma" pitchFamily="34" charset="0"/>
                        </a:endParaRPr>
                      </a:p>
                    </p:txBody>
                  </p:sp>
                </p:grpSp>
                <p:sp>
                  <p:nvSpPr>
                    <p:cNvPr id="11" name="CasellaDiTesto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89299" y="3754904"/>
                      <a:ext cx="1923335" cy="38775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Hindered  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diffusion</a:t>
                      </a:r>
                    </a:p>
                  </p:txBody>
                </p:sp>
                <p:sp>
                  <p:nvSpPr>
                    <p:cNvPr id="12" name="CasellaDiTesto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26597" y="5206429"/>
                      <a:ext cx="1704249" cy="3077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Restricted diffusion</a:t>
                      </a:r>
                    </a:p>
                  </p:txBody>
                </p:sp>
              </p:grpSp>
              <p:sp>
                <p:nvSpPr>
                  <p:cNvPr id="16" name="Ovale 15"/>
                  <p:cNvSpPr/>
                  <p:nvPr/>
                </p:nvSpPr>
                <p:spPr>
                  <a:xfrm>
                    <a:off x="3275856" y="5013176"/>
                    <a:ext cx="576064" cy="432048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e 16"/>
                  <p:cNvSpPr/>
                  <p:nvPr/>
                </p:nvSpPr>
                <p:spPr>
                  <a:xfrm>
                    <a:off x="4427984" y="5085184"/>
                    <a:ext cx="216024" cy="216024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" name="Connettore 1 18"/>
                  <p:cNvCxnSpPr/>
                  <p:nvPr/>
                </p:nvCxnSpPr>
                <p:spPr>
                  <a:xfrm flipH="1">
                    <a:off x="3563888" y="5157192"/>
                    <a:ext cx="72008" cy="14401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nettore 1 21"/>
                  <p:cNvCxnSpPr/>
                  <p:nvPr/>
                </p:nvCxnSpPr>
                <p:spPr>
                  <a:xfrm flipH="1" flipV="1">
                    <a:off x="3419872" y="5157192"/>
                    <a:ext cx="144016" cy="14401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ttore 1 23"/>
                  <p:cNvCxnSpPr/>
                  <p:nvPr/>
                </p:nvCxnSpPr>
                <p:spPr>
                  <a:xfrm>
                    <a:off x="3419872" y="5157192"/>
                    <a:ext cx="288032" cy="7200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ttore 1 30"/>
                  <p:cNvCxnSpPr/>
                  <p:nvPr/>
                </p:nvCxnSpPr>
                <p:spPr>
                  <a:xfrm flipH="1" flipV="1">
                    <a:off x="3491880" y="5085184"/>
                    <a:ext cx="216024" cy="14401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2 32"/>
                  <p:cNvCxnSpPr>
                    <a:endCxn id="16" idx="2"/>
                  </p:cNvCxnSpPr>
                  <p:nvPr/>
                </p:nvCxnSpPr>
                <p:spPr>
                  <a:xfrm flipH="1">
                    <a:off x="3275856" y="5085184"/>
                    <a:ext cx="216024" cy="14401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ttore 1 33"/>
                  <p:cNvCxnSpPr/>
                  <p:nvPr/>
                </p:nvCxnSpPr>
                <p:spPr>
                  <a:xfrm flipH="1">
                    <a:off x="4499992" y="5157192"/>
                    <a:ext cx="72008" cy="7200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ttore 1 36"/>
                  <p:cNvCxnSpPr>
                    <a:endCxn id="17" idx="5"/>
                  </p:cNvCxnSpPr>
                  <p:nvPr/>
                </p:nvCxnSpPr>
                <p:spPr>
                  <a:xfrm>
                    <a:off x="4499992" y="5229200"/>
                    <a:ext cx="112380" cy="4037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ttore 1 42"/>
                  <p:cNvCxnSpPr>
                    <a:endCxn id="17" idx="3"/>
                  </p:cNvCxnSpPr>
                  <p:nvPr/>
                </p:nvCxnSpPr>
                <p:spPr>
                  <a:xfrm flipH="1">
                    <a:off x="4459620" y="5085184"/>
                    <a:ext cx="40372" cy="18438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ttore 1 46"/>
                  <p:cNvCxnSpPr>
                    <a:stCxn id="17" idx="3"/>
                  </p:cNvCxnSpPr>
                  <p:nvPr/>
                </p:nvCxnSpPr>
                <p:spPr>
                  <a:xfrm flipV="1">
                    <a:off x="4459620" y="5157192"/>
                    <a:ext cx="184388" cy="11238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2 54"/>
                  <p:cNvCxnSpPr/>
                  <p:nvPr/>
                </p:nvCxnSpPr>
                <p:spPr>
                  <a:xfrm flipH="1">
                    <a:off x="4427984" y="5157192"/>
                    <a:ext cx="216024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Connettore 1 61"/>
                <p:cNvCxnSpPr/>
                <p:nvPr/>
              </p:nvCxnSpPr>
              <p:spPr>
                <a:xfrm>
                  <a:off x="4499992" y="5085184"/>
                  <a:ext cx="144016" cy="14401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Connettore 1 69"/>
              <p:cNvCxnSpPr>
                <a:endCxn id="17" idx="5"/>
              </p:cNvCxnSpPr>
              <p:nvPr/>
            </p:nvCxnSpPr>
            <p:spPr>
              <a:xfrm flipH="1">
                <a:off x="4612372" y="5229200"/>
                <a:ext cx="31636" cy="403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uppo 38"/>
          <p:cNvGrpSpPr/>
          <p:nvPr/>
        </p:nvGrpSpPr>
        <p:grpSpPr>
          <a:xfrm>
            <a:off x="617601" y="5877272"/>
            <a:ext cx="6978735" cy="523220"/>
            <a:chOff x="617601" y="5877272"/>
            <a:chExt cx="6978735" cy="523220"/>
          </a:xfrm>
        </p:grpSpPr>
        <p:sp>
          <p:nvSpPr>
            <p:cNvPr id="15" name="Rettangolo 1"/>
            <p:cNvSpPr>
              <a:spLocks noChangeArrowheads="1"/>
            </p:cNvSpPr>
            <p:nvPr/>
          </p:nvSpPr>
          <p:spPr bwMode="auto">
            <a:xfrm>
              <a:off x="617601" y="5877272"/>
              <a:ext cx="930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00FF"/>
                  </a:solidFill>
                  <a:latin typeface="Comic Sans MS" pitchFamily="66" charset="0"/>
                </a:rPr>
                <a:t>ADC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123728" y="5877272"/>
              <a:ext cx="5472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 smtClean="0">
                  <a:solidFill>
                    <a:srgbClr val="0000FF"/>
                  </a:solidFill>
                  <a:latin typeface="Comic Sans MS" pitchFamily="66" charset="0"/>
                </a:rPr>
                <a:t>Apparent</a:t>
              </a:r>
              <a:r>
                <a:rPr lang="it-IT" sz="2800" dirty="0" smtClean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sz="2800" dirty="0" err="1" smtClean="0">
                  <a:solidFill>
                    <a:srgbClr val="0000FF"/>
                  </a:solidFill>
                  <a:latin typeface="Comic Sans MS" pitchFamily="66" charset="0"/>
                </a:rPr>
                <a:t>diffusion</a:t>
              </a:r>
              <a:r>
                <a:rPr lang="it-IT" sz="2800" dirty="0" smtClean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sz="2800" dirty="0" err="1" smtClean="0">
                  <a:solidFill>
                    <a:srgbClr val="0000FF"/>
                  </a:solidFill>
                  <a:latin typeface="Comic Sans MS" pitchFamily="66" charset="0"/>
                </a:rPr>
                <a:t>coefficient</a:t>
              </a:r>
              <a:endParaRPr lang="en-GB" sz="28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sp>
        <p:nvSpPr>
          <p:cNvPr id="40" name="Rettangolo 39"/>
          <p:cNvSpPr/>
          <p:nvPr/>
        </p:nvSpPr>
        <p:spPr>
          <a:xfrm>
            <a:off x="395536" y="404664"/>
            <a:ext cx="5282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Anisotropy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and 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heterogeneity</a:t>
            </a:r>
            <a:endParaRPr lang="en-US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2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6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28600" y="543581"/>
            <a:ext cx="3316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Short diffusion times: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74286" y="3669703"/>
            <a:ext cx="3225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Long diffusion times: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0" y="1219200"/>
            <a:ext cx="8153400" cy="2057400"/>
            <a:chOff x="480" y="768"/>
            <a:chExt cx="5136" cy="1296"/>
          </a:xfrm>
        </p:grpSpPr>
        <p:sp>
          <p:nvSpPr>
            <p:cNvPr id="27654" name="Oval 6"/>
            <p:cNvSpPr>
              <a:spLocks noChangeArrowheads="1"/>
            </p:cNvSpPr>
            <p:nvPr/>
          </p:nvSpPr>
          <p:spPr bwMode="auto">
            <a:xfrm>
              <a:off x="480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Oval 7"/>
            <p:cNvSpPr>
              <a:spLocks noChangeArrowheads="1"/>
            </p:cNvSpPr>
            <p:nvPr/>
          </p:nvSpPr>
          <p:spPr bwMode="auto">
            <a:xfrm>
              <a:off x="2304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Oval 9"/>
            <p:cNvSpPr>
              <a:spLocks noChangeArrowheads="1"/>
            </p:cNvSpPr>
            <p:nvPr/>
          </p:nvSpPr>
          <p:spPr bwMode="auto">
            <a:xfrm>
              <a:off x="4128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>
              <a:off x="1920" y="1248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>
              <a:off x="3744" y="1632"/>
              <a:ext cx="43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>
              <a:off x="1920" y="1632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>
              <a:off x="3744" y="1248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1776" y="124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3600" y="124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09600" y="4343400"/>
            <a:ext cx="8153400" cy="2057400"/>
            <a:chOff x="480" y="768"/>
            <a:chExt cx="5136" cy="1296"/>
          </a:xfrm>
        </p:grpSpPr>
        <p:sp>
          <p:nvSpPr>
            <p:cNvPr id="27666" name="Oval 18"/>
            <p:cNvSpPr>
              <a:spLocks noChangeArrowheads="1"/>
            </p:cNvSpPr>
            <p:nvPr/>
          </p:nvSpPr>
          <p:spPr bwMode="auto">
            <a:xfrm>
              <a:off x="480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Oval 19"/>
            <p:cNvSpPr>
              <a:spLocks noChangeArrowheads="1"/>
            </p:cNvSpPr>
            <p:nvPr/>
          </p:nvSpPr>
          <p:spPr bwMode="auto">
            <a:xfrm>
              <a:off x="2304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Oval 20"/>
            <p:cNvSpPr>
              <a:spLocks noChangeArrowheads="1"/>
            </p:cNvSpPr>
            <p:nvPr/>
          </p:nvSpPr>
          <p:spPr bwMode="auto">
            <a:xfrm>
              <a:off x="4128" y="768"/>
              <a:ext cx="1488" cy="129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>
              <a:off x="1920" y="1248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22"/>
            <p:cNvSpPr>
              <a:spLocks noChangeShapeType="1"/>
            </p:cNvSpPr>
            <p:nvPr/>
          </p:nvSpPr>
          <p:spPr bwMode="auto">
            <a:xfrm>
              <a:off x="3744" y="1632"/>
              <a:ext cx="43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23"/>
            <p:cNvSpPr>
              <a:spLocks noChangeShapeType="1"/>
            </p:cNvSpPr>
            <p:nvPr/>
          </p:nvSpPr>
          <p:spPr bwMode="auto">
            <a:xfrm>
              <a:off x="1920" y="1632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24"/>
            <p:cNvSpPr>
              <a:spLocks noChangeShapeType="1"/>
            </p:cNvSpPr>
            <p:nvPr/>
          </p:nvSpPr>
          <p:spPr bwMode="auto">
            <a:xfrm>
              <a:off x="3744" y="1248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1776" y="124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6"/>
            <p:cNvSpPr>
              <a:spLocks noChangeArrowheads="1"/>
            </p:cNvSpPr>
            <p:nvPr/>
          </p:nvSpPr>
          <p:spPr bwMode="auto">
            <a:xfrm>
              <a:off x="3600" y="124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77" name="Freeform 29"/>
          <p:cNvSpPr>
            <a:spLocks/>
          </p:cNvSpPr>
          <p:nvPr/>
        </p:nvSpPr>
        <p:spPr bwMode="auto">
          <a:xfrm>
            <a:off x="3962400" y="1419225"/>
            <a:ext cx="381000" cy="533400"/>
          </a:xfrm>
          <a:custGeom>
            <a:avLst/>
            <a:gdLst/>
            <a:ahLst/>
            <a:cxnLst>
              <a:cxn ang="0">
                <a:pos x="96" y="48"/>
              </a:cxn>
              <a:cxn ang="0">
                <a:pos x="144" y="96"/>
              </a:cxn>
              <a:cxn ang="0">
                <a:pos x="48" y="144"/>
              </a:cxn>
              <a:cxn ang="0">
                <a:pos x="96" y="192"/>
              </a:cxn>
              <a:cxn ang="0">
                <a:pos x="144" y="144"/>
              </a:cxn>
              <a:cxn ang="0">
                <a:pos x="192" y="144"/>
              </a:cxn>
              <a:cxn ang="0">
                <a:pos x="144" y="192"/>
              </a:cxn>
              <a:cxn ang="0">
                <a:pos x="96" y="144"/>
              </a:cxn>
              <a:cxn ang="0">
                <a:pos x="144" y="192"/>
              </a:cxn>
              <a:cxn ang="0">
                <a:pos x="96" y="240"/>
              </a:cxn>
              <a:cxn ang="0">
                <a:pos x="48" y="240"/>
              </a:cxn>
              <a:cxn ang="0">
                <a:pos x="0" y="192"/>
              </a:cxn>
              <a:cxn ang="0">
                <a:pos x="48" y="144"/>
              </a:cxn>
              <a:cxn ang="0">
                <a:pos x="48" y="192"/>
              </a:cxn>
              <a:cxn ang="0">
                <a:pos x="0" y="144"/>
              </a:cxn>
              <a:cxn ang="0">
                <a:pos x="48" y="48"/>
              </a:cxn>
              <a:cxn ang="0">
                <a:pos x="96" y="96"/>
              </a:cxn>
              <a:cxn ang="0">
                <a:pos x="0" y="96"/>
              </a:cxn>
              <a:cxn ang="0">
                <a:pos x="144" y="0"/>
              </a:cxn>
              <a:cxn ang="0">
                <a:pos x="96" y="0"/>
              </a:cxn>
              <a:cxn ang="0">
                <a:pos x="96" y="96"/>
              </a:cxn>
              <a:cxn ang="0">
                <a:pos x="144" y="48"/>
              </a:cxn>
              <a:cxn ang="0">
                <a:pos x="192" y="48"/>
              </a:cxn>
              <a:cxn ang="0">
                <a:pos x="192" y="96"/>
              </a:cxn>
              <a:cxn ang="0">
                <a:pos x="240" y="144"/>
              </a:cxn>
              <a:cxn ang="0">
                <a:pos x="144" y="144"/>
              </a:cxn>
              <a:cxn ang="0">
                <a:pos x="96" y="144"/>
              </a:cxn>
              <a:cxn ang="0">
                <a:pos x="144" y="240"/>
              </a:cxn>
              <a:cxn ang="0">
                <a:pos x="192" y="192"/>
              </a:cxn>
              <a:cxn ang="0">
                <a:pos x="96" y="192"/>
              </a:cxn>
              <a:cxn ang="0">
                <a:pos x="48" y="240"/>
              </a:cxn>
              <a:cxn ang="0">
                <a:pos x="48" y="288"/>
              </a:cxn>
              <a:cxn ang="0">
                <a:pos x="144" y="288"/>
              </a:cxn>
              <a:cxn ang="0">
                <a:pos x="96" y="240"/>
              </a:cxn>
              <a:cxn ang="0">
                <a:pos x="96" y="288"/>
              </a:cxn>
              <a:cxn ang="0">
                <a:pos x="48" y="288"/>
              </a:cxn>
              <a:cxn ang="0">
                <a:pos x="144" y="336"/>
              </a:cxn>
            </a:cxnLst>
            <a:rect l="0" t="0" r="r" b="b"/>
            <a:pathLst>
              <a:path w="240" h="336">
                <a:moveTo>
                  <a:pt x="96" y="48"/>
                </a:moveTo>
                <a:lnTo>
                  <a:pt x="144" y="96"/>
                </a:lnTo>
                <a:lnTo>
                  <a:pt x="48" y="144"/>
                </a:lnTo>
                <a:lnTo>
                  <a:pt x="96" y="192"/>
                </a:lnTo>
                <a:lnTo>
                  <a:pt x="144" y="144"/>
                </a:lnTo>
                <a:lnTo>
                  <a:pt x="192" y="144"/>
                </a:lnTo>
                <a:lnTo>
                  <a:pt x="144" y="192"/>
                </a:lnTo>
                <a:lnTo>
                  <a:pt x="96" y="144"/>
                </a:lnTo>
                <a:lnTo>
                  <a:pt x="144" y="192"/>
                </a:lnTo>
                <a:lnTo>
                  <a:pt x="96" y="240"/>
                </a:lnTo>
                <a:lnTo>
                  <a:pt x="48" y="240"/>
                </a:lnTo>
                <a:lnTo>
                  <a:pt x="0" y="192"/>
                </a:lnTo>
                <a:lnTo>
                  <a:pt x="48" y="144"/>
                </a:lnTo>
                <a:lnTo>
                  <a:pt x="48" y="192"/>
                </a:lnTo>
                <a:lnTo>
                  <a:pt x="0" y="144"/>
                </a:lnTo>
                <a:lnTo>
                  <a:pt x="48" y="48"/>
                </a:lnTo>
                <a:lnTo>
                  <a:pt x="96" y="96"/>
                </a:lnTo>
                <a:lnTo>
                  <a:pt x="0" y="96"/>
                </a:lnTo>
                <a:lnTo>
                  <a:pt x="144" y="0"/>
                </a:lnTo>
                <a:lnTo>
                  <a:pt x="96" y="0"/>
                </a:lnTo>
                <a:lnTo>
                  <a:pt x="96" y="96"/>
                </a:lnTo>
                <a:lnTo>
                  <a:pt x="144" y="48"/>
                </a:lnTo>
                <a:lnTo>
                  <a:pt x="192" y="48"/>
                </a:lnTo>
                <a:lnTo>
                  <a:pt x="192" y="96"/>
                </a:lnTo>
                <a:lnTo>
                  <a:pt x="240" y="144"/>
                </a:lnTo>
                <a:lnTo>
                  <a:pt x="144" y="144"/>
                </a:lnTo>
                <a:lnTo>
                  <a:pt x="96" y="144"/>
                </a:lnTo>
                <a:lnTo>
                  <a:pt x="144" y="240"/>
                </a:lnTo>
                <a:lnTo>
                  <a:pt x="192" y="192"/>
                </a:lnTo>
                <a:lnTo>
                  <a:pt x="96" y="192"/>
                </a:lnTo>
                <a:lnTo>
                  <a:pt x="48" y="240"/>
                </a:lnTo>
                <a:lnTo>
                  <a:pt x="48" y="288"/>
                </a:lnTo>
                <a:lnTo>
                  <a:pt x="144" y="288"/>
                </a:lnTo>
                <a:lnTo>
                  <a:pt x="96" y="240"/>
                </a:lnTo>
                <a:lnTo>
                  <a:pt x="96" y="288"/>
                </a:lnTo>
                <a:lnTo>
                  <a:pt x="48" y="288"/>
                </a:lnTo>
                <a:lnTo>
                  <a:pt x="144" y="3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78" name="Freeform 30"/>
          <p:cNvSpPr>
            <a:spLocks/>
          </p:cNvSpPr>
          <p:nvPr/>
        </p:nvSpPr>
        <p:spPr bwMode="auto">
          <a:xfrm>
            <a:off x="7543800" y="1905000"/>
            <a:ext cx="381000" cy="533400"/>
          </a:xfrm>
          <a:custGeom>
            <a:avLst/>
            <a:gdLst/>
            <a:ahLst/>
            <a:cxnLst>
              <a:cxn ang="0">
                <a:pos x="96" y="48"/>
              </a:cxn>
              <a:cxn ang="0">
                <a:pos x="144" y="96"/>
              </a:cxn>
              <a:cxn ang="0">
                <a:pos x="48" y="144"/>
              </a:cxn>
              <a:cxn ang="0">
                <a:pos x="96" y="192"/>
              </a:cxn>
              <a:cxn ang="0">
                <a:pos x="144" y="144"/>
              </a:cxn>
              <a:cxn ang="0">
                <a:pos x="192" y="144"/>
              </a:cxn>
              <a:cxn ang="0">
                <a:pos x="144" y="192"/>
              </a:cxn>
              <a:cxn ang="0">
                <a:pos x="96" y="144"/>
              </a:cxn>
              <a:cxn ang="0">
                <a:pos x="144" y="192"/>
              </a:cxn>
              <a:cxn ang="0">
                <a:pos x="96" y="240"/>
              </a:cxn>
              <a:cxn ang="0">
                <a:pos x="48" y="240"/>
              </a:cxn>
              <a:cxn ang="0">
                <a:pos x="0" y="192"/>
              </a:cxn>
              <a:cxn ang="0">
                <a:pos x="48" y="144"/>
              </a:cxn>
              <a:cxn ang="0">
                <a:pos x="48" y="192"/>
              </a:cxn>
              <a:cxn ang="0">
                <a:pos x="0" y="144"/>
              </a:cxn>
              <a:cxn ang="0">
                <a:pos x="48" y="48"/>
              </a:cxn>
              <a:cxn ang="0">
                <a:pos x="96" y="96"/>
              </a:cxn>
              <a:cxn ang="0">
                <a:pos x="0" y="96"/>
              </a:cxn>
              <a:cxn ang="0">
                <a:pos x="144" y="0"/>
              </a:cxn>
              <a:cxn ang="0">
                <a:pos x="96" y="0"/>
              </a:cxn>
              <a:cxn ang="0">
                <a:pos x="96" y="96"/>
              </a:cxn>
              <a:cxn ang="0">
                <a:pos x="144" y="48"/>
              </a:cxn>
              <a:cxn ang="0">
                <a:pos x="192" y="48"/>
              </a:cxn>
              <a:cxn ang="0">
                <a:pos x="192" y="96"/>
              </a:cxn>
              <a:cxn ang="0">
                <a:pos x="240" y="144"/>
              </a:cxn>
              <a:cxn ang="0">
                <a:pos x="144" y="144"/>
              </a:cxn>
              <a:cxn ang="0">
                <a:pos x="96" y="144"/>
              </a:cxn>
              <a:cxn ang="0">
                <a:pos x="144" y="240"/>
              </a:cxn>
              <a:cxn ang="0">
                <a:pos x="192" y="192"/>
              </a:cxn>
              <a:cxn ang="0">
                <a:pos x="96" y="192"/>
              </a:cxn>
              <a:cxn ang="0">
                <a:pos x="48" y="240"/>
              </a:cxn>
              <a:cxn ang="0">
                <a:pos x="48" y="288"/>
              </a:cxn>
              <a:cxn ang="0">
                <a:pos x="144" y="288"/>
              </a:cxn>
              <a:cxn ang="0">
                <a:pos x="96" y="240"/>
              </a:cxn>
              <a:cxn ang="0">
                <a:pos x="96" y="288"/>
              </a:cxn>
              <a:cxn ang="0">
                <a:pos x="48" y="288"/>
              </a:cxn>
              <a:cxn ang="0">
                <a:pos x="144" y="336"/>
              </a:cxn>
            </a:cxnLst>
            <a:rect l="0" t="0" r="r" b="b"/>
            <a:pathLst>
              <a:path w="240" h="336">
                <a:moveTo>
                  <a:pt x="96" y="48"/>
                </a:moveTo>
                <a:lnTo>
                  <a:pt x="144" y="96"/>
                </a:lnTo>
                <a:lnTo>
                  <a:pt x="48" y="144"/>
                </a:lnTo>
                <a:lnTo>
                  <a:pt x="96" y="192"/>
                </a:lnTo>
                <a:lnTo>
                  <a:pt x="144" y="144"/>
                </a:lnTo>
                <a:lnTo>
                  <a:pt x="192" y="144"/>
                </a:lnTo>
                <a:lnTo>
                  <a:pt x="144" y="192"/>
                </a:lnTo>
                <a:lnTo>
                  <a:pt x="96" y="144"/>
                </a:lnTo>
                <a:lnTo>
                  <a:pt x="144" y="192"/>
                </a:lnTo>
                <a:lnTo>
                  <a:pt x="96" y="240"/>
                </a:lnTo>
                <a:lnTo>
                  <a:pt x="48" y="240"/>
                </a:lnTo>
                <a:lnTo>
                  <a:pt x="0" y="192"/>
                </a:lnTo>
                <a:lnTo>
                  <a:pt x="48" y="144"/>
                </a:lnTo>
                <a:lnTo>
                  <a:pt x="48" y="192"/>
                </a:lnTo>
                <a:lnTo>
                  <a:pt x="0" y="144"/>
                </a:lnTo>
                <a:lnTo>
                  <a:pt x="48" y="48"/>
                </a:lnTo>
                <a:lnTo>
                  <a:pt x="96" y="96"/>
                </a:lnTo>
                <a:lnTo>
                  <a:pt x="0" y="96"/>
                </a:lnTo>
                <a:lnTo>
                  <a:pt x="144" y="0"/>
                </a:lnTo>
                <a:lnTo>
                  <a:pt x="96" y="0"/>
                </a:lnTo>
                <a:lnTo>
                  <a:pt x="96" y="96"/>
                </a:lnTo>
                <a:lnTo>
                  <a:pt x="144" y="48"/>
                </a:lnTo>
                <a:lnTo>
                  <a:pt x="192" y="48"/>
                </a:lnTo>
                <a:lnTo>
                  <a:pt x="192" y="96"/>
                </a:lnTo>
                <a:lnTo>
                  <a:pt x="240" y="144"/>
                </a:lnTo>
                <a:lnTo>
                  <a:pt x="144" y="144"/>
                </a:lnTo>
                <a:lnTo>
                  <a:pt x="96" y="144"/>
                </a:lnTo>
                <a:lnTo>
                  <a:pt x="144" y="240"/>
                </a:lnTo>
                <a:lnTo>
                  <a:pt x="192" y="192"/>
                </a:lnTo>
                <a:lnTo>
                  <a:pt x="96" y="192"/>
                </a:lnTo>
                <a:lnTo>
                  <a:pt x="48" y="240"/>
                </a:lnTo>
                <a:lnTo>
                  <a:pt x="48" y="288"/>
                </a:lnTo>
                <a:lnTo>
                  <a:pt x="144" y="288"/>
                </a:lnTo>
                <a:lnTo>
                  <a:pt x="96" y="240"/>
                </a:lnTo>
                <a:lnTo>
                  <a:pt x="96" y="288"/>
                </a:lnTo>
                <a:lnTo>
                  <a:pt x="48" y="288"/>
                </a:lnTo>
                <a:lnTo>
                  <a:pt x="144" y="3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79" name="Freeform 31"/>
          <p:cNvSpPr>
            <a:spLocks/>
          </p:cNvSpPr>
          <p:nvPr/>
        </p:nvSpPr>
        <p:spPr bwMode="auto">
          <a:xfrm>
            <a:off x="3657600" y="4343400"/>
            <a:ext cx="4343400" cy="1752600"/>
          </a:xfrm>
          <a:custGeom>
            <a:avLst/>
            <a:gdLst/>
            <a:ahLst/>
            <a:cxnLst>
              <a:cxn ang="0">
                <a:pos x="336" y="480"/>
              </a:cxn>
              <a:cxn ang="0">
                <a:pos x="288" y="384"/>
              </a:cxn>
              <a:cxn ang="0">
                <a:pos x="288" y="336"/>
              </a:cxn>
              <a:cxn ang="0">
                <a:pos x="192" y="384"/>
              </a:cxn>
              <a:cxn ang="0">
                <a:pos x="48" y="288"/>
              </a:cxn>
              <a:cxn ang="0">
                <a:pos x="96" y="384"/>
              </a:cxn>
              <a:cxn ang="0">
                <a:pos x="48" y="576"/>
              </a:cxn>
              <a:cxn ang="0">
                <a:pos x="0" y="672"/>
              </a:cxn>
              <a:cxn ang="0">
                <a:pos x="192" y="672"/>
              </a:cxn>
              <a:cxn ang="0">
                <a:pos x="144" y="576"/>
              </a:cxn>
              <a:cxn ang="0">
                <a:pos x="240" y="720"/>
              </a:cxn>
              <a:cxn ang="0">
                <a:pos x="192" y="816"/>
              </a:cxn>
              <a:cxn ang="0">
                <a:pos x="192" y="864"/>
              </a:cxn>
              <a:cxn ang="0">
                <a:pos x="96" y="1008"/>
              </a:cxn>
              <a:cxn ang="0">
                <a:pos x="48" y="1008"/>
              </a:cxn>
              <a:cxn ang="0">
                <a:pos x="96" y="1056"/>
              </a:cxn>
              <a:cxn ang="0">
                <a:pos x="240" y="1056"/>
              </a:cxn>
              <a:cxn ang="0">
                <a:pos x="336" y="1056"/>
              </a:cxn>
              <a:cxn ang="0">
                <a:pos x="336" y="1008"/>
              </a:cxn>
              <a:cxn ang="0">
                <a:pos x="624" y="1008"/>
              </a:cxn>
              <a:cxn ang="0">
                <a:pos x="576" y="768"/>
              </a:cxn>
              <a:cxn ang="0">
                <a:pos x="720" y="816"/>
              </a:cxn>
              <a:cxn ang="0">
                <a:pos x="768" y="816"/>
              </a:cxn>
              <a:cxn ang="0">
                <a:pos x="864" y="720"/>
              </a:cxn>
              <a:cxn ang="0">
                <a:pos x="960" y="768"/>
              </a:cxn>
              <a:cxn ang="0">
                <a:pos x="1152" y="816"/>
              </a:cxn>
              <a:cxn ang="0">
                <a:pos x="1200" y="672"/>
              </a:cxn>
              <a:cxn ang="0">
                <a:pos x="1248" y="720"/>
              </a:cxn>
              <a:cxn ang="0">
                <a:pos x="1344" y="720"/>
              </a:cxn>
              <a:cxn ang="0">
                <a:pos x="1392" y="816"/>
              </a:cxn>
              <a:cxn ang="0">
                <a:pos x="1488" y="768"/>
              </a:cxn>
              <a:cxn ang="0">
                <a:pos x="1584" y="720"/>
              </a:cxn>
              <a:cxn ang="0">
                <a:pos x="1536" y="576"/>
              </a:cxn>
              <a:cxn ang="0">
                <a:pos x="1728" y="576"/>
              </a:cxn>
              <a:cxn ang="0">
                <a:pos x="1680" y="480"/>
              </a:cxn>
              <a:cxn ang="0">
                <a:pos x="1872" y="672"/>
              </a:cxn>
              <a:cxn ang="0">
                <a:pos x="2016" y="720"/>
              </a:cxn>
              <a:cxn ang="0">
                <a:pos x="2112" y="624"/>
              </a:cxn>
              <a:cxn ang="0">
                <a:pos x="2304" y="576"/>
              </a:cxn>
              <a:cxn ang="0">
                <a:pos x="2400" y="576"/>
              </a:cxn>
              <a:cxn ang="0">
                <a:pos x="2400" y="480"/>
              </a:cxn>
              <a:cxn ang="0">
                <a:pos x="2400" y="432"/>
              </a:cxn>
              <a:cxn ang="0">
                <a:pos x="2352" y="384"/>
              </a:cxn>
              <a:cxn ang="0">
                <a:pos x="2256" y="336"/>
              </a:cxn>
              <a:cxn ang="0">
                <a:pos x="2304" y="384"/>
              </a:cxn>
              <a:cxn ang="0">
                <a:pos x="2448" y="144"/>
              </a:cxn>
              <a:cxn ang="0">
                <a:pos x="2496" y="48"/>
              </a:cxn>
              <a:cxn ang="0">
                <a:pos x="2544" y="0"/>
              </a:cxn>
              <a:cxn ang="0">
                <a:pos x="2640" y="96"/>
              </a:cxn>
              <a:cxn ang="0">
                <a:pos x="2640" y="96"/>
              </a:cxn>
              <a:cxn ang="0">
                <a:pos x="2640" y="192"/>
              </a:cxn>
              <a:cxn ang="0">
                <a:pos x="2640" y="384"/>
              </a:cxn>
              <a:cxn ang="0">
                <a:pos x="2592" y="528"/>
              </a:cxn>
              <a:cxn ang="0">
                <a:pos x="2592" y="624"/>
              </a:cxn>
            </a:cxnLst>
            <a:rect l="0" t="0" r="r" b="b"/>
            <a:pathLst>
              <a:path w="2736" h="1104">
                <a:moveTo>
                  <a:pt x="336" y="432"/>
                </a:moveTo>
                <a:lnTo>
                  <a:pt x="384" y="528"/>
                </a:lnTo>
                <a:lnTo>
                  <a:pt x="288" y="528"/>
                </a:lnTo>
                <a:lnTo>
                  <a:pt x="288" y="432"/>
                </a:lnTo>
                <a:lnTo>
                  <a:pt x="336" y="480"/>
                </a:lnTo>
                <a:lnTo>
                  <a:pt x="240" y="480"/>
                </a:lnTo>
                <a:lnTo>
                  <a:pt x="240" y="384"/>
                </a:lnTo>
                <a:lnTo>
                  <a:pt x="336" y="384"/>
                </a:lnTo>
                <a:lnTo>
                  <a:pt x="288" y="432"/>
                </a:lnTo>
                <a:lnTo>
                  <a:pt x="288" y="384"/>
                </a:lnTo>
                <a:lnTo>
                  <a:pt x="288" y="336"/>
                </a:lnTo>
                <a:lnTo>
                  <a:pt x="240" y="336"/>
                </a:lnTo>
                <a:lnTo>
                  <a:pt x="192" y="336"/>
                </a:lnTo>
                <a:lnTo>
                  <a:pt x="192" y="288"/>
                </a:lnTo>
                <a:lnTo>
                  <a:pt x="288" y="336"/>
                </a:lnTo>
                <a:lnTo>
                  <a:pt x="240" y="336"/>
                </a:lnTo>
                <a:lnTo>
                  <a:pt x="192" y="384"/>
                </a:lnTo>
                <a:lnTo>
                  <a:pt x="144" y="384"/>
                </a:lnTo>
                <a:lnTo>
                  <a:pt x="144" y="336"/>
                </a:lnTo>
                <a:lnTo>
                  <a:pt x="192" y="384"/>
                </a:lnTo>
                <a:lnTo>
                  <a:pt x="144" y="336"/>
                </a:lnTo>
                <a:lnTo>
                  <a:pt x="144" y="288"/>
                </a:lnTo>
                <a:lnTo>
                  <a:pt x="96" y="288"/>
                </a:lnTo>
                <a:lnTo>
                  <a:pt x="96" y="336"/>
                </a:lnTo>
                <a:lnTo>
                  <a:pt x="48" y="288"/>
                </a:lnTo>
                <a:lnTo>
                  <a:pt x="0" y="336"/>
                </a:lnTo>
                <a:lnTo>
                  <a:pt x="48" y="432"/>
                </a:lnTo>
                <a:lnTo>
                  <a:pt x="48" y="384"/>
                </a:lnTo>
                <a:lnTo>
                  <a:pt x="0" y="432"/>
                </a:lnTo>
                <a:lnTo>
                  <a:pt x="96" y="384"/>
                </a:lnTo>
                <a:lnTo>
                  <a:pt x="144" y="480"/>
                </a:lnTo>
                <a:lnTo>
                  <a:pt x="144" y="528"/>
                </a:lnTo>
                <a:lnTo>
                  <a:pt x="96" y="528"/>
                </a:lnTo>
                <a:lnTo>
                  <a:pt x="48" y="480"/>
                </a:lnTo>
                <a:lnTo>
                  <a:pt x="48" y="576"/>
                </a:lnTo>
                <a:lnTo>
                  <a:pt x="48" y="624"/>
                </a:lnTo>
                <a:lnTo>
                  <a:pt x="96" y="576"/>
                </a:lnTo>
                <a:lnTo>
                  <a:pt x="96" y="672"/>
                </a:lnTo>
                <a:lnTo>
                  <a:pt x="48" y="672"/>
                </a:lnTo>
                <a:lnTo>
                  <a:pt x="0" y="672"/>
                </a:lnTo>
                <a:lnTo>
                  <a:pt x="0" y="720"/>
                </a:lnTo>
                <a:lnTo>
                  <a:pt x="0" y="672"/>
                </a:lnTo>
                <a:lnTo>
                  <a:pt x="48" y="624"/>
                </a:lnTo>
                <a:lnTo>
                  <a:pt x="96" y="624"/>
                </a:lnTo>
                <a:lnTo>
                  <a:pt x="192" y="672"/>
                </a:lnTo>
                <a:lnTo>
                  <a:pt x="144" y="720"/>
                </a:lnTo>
                <a:lnTo>
                  <a:pt x="96" y="672"/>
                </a:lnTo>
                <a:lnTo>
                  <a:pt x="144" y="672"/>
                </a:lnTo>
                <a:lnTo>
                  <a:pt x="192" y="624"/>
                </a:lnTo>
                <a:lnTo>
                  <a:pt x="144" y="576"/>
                </a:lnTo>
                <a:lnTo>
                  <a:pt x="240" y="576"/>
                </a:lnTo>
                <a:lnTo>
                  <a:pt x="240" y="672"/>
                </a:lnTo>
                <a:lnTo>
                  <a:pt x="288" y="672"/>
                </a:lnTo>
                <a:lnTo>
                  <a:pt x="288" y="624"/>
                </a:lnTo>
                <a:lnTo>
                  <a:pt x="240" y="720"/>
                </a:lnTo>
                <a:lnTo>
                  <a:pt x="192" y="816"/>
                </a:lnTo>
                <a:lnTo>
                  <a:pt x="144" y="816"/>
                </a:lnTo>
                <a:lnTo>
                  <a:pt x="192" y="720"/>
                </a:lnTo>
                <a:lnTo>
                  <a:pt x="240" y="768"/>
                </a:lnTo>
                <a:lnTo>
                  <a:pt x="192" y="816"/>
                </a:lnTo>
                <a:lnTo>
                  <a:pt x="240" y="768"/>
                </a:lnTo>
                <a:lnTo>
                  <a:pt x="240" y="864"/>
                </a:lnTo>
                <a:lnTo>
                  <a:pt x="144" y="864"/>
                </a:lnTo>
                <a:lnTo>
                  <a:pt x="192" y="816"/>
                </a:lnTo>
                <a:lnTo>
                  <a:pt x="192" y="864"/>
                </a:lnTo>
                <a:lnTo>
                  <a:pt x="192" y="960"/>
                </a:lnTo>
                <a:lnTo>
                  <a:pt x="96" y="960"/>
                </a:lnTo>
                <a:lnTo>
                  <a:pt x="96" y="912"/>
                </a:lnTo>
                <a:lnTo>
                  <a:pt x="96" y="960"/>
                </a:lnTo>
                <a:lnTo>
                  <a:pt x="96" y="1008"/>
                </a:lnTo>
                <a:lnTo>
                  <a:pt x="48" y="912"/>
                </a:lnTo>
                <a:lnTo>
                  <a:pt x="96" y="912"/>
                </a:lnTo>
                <a:lnTo>
                  <a:pt x="48" y="960"/>
                </a:lnTo>
                <a:lnTo>
                  <a:pt x="48" y="1056"/>
                </a:lnTo>
                <a:lnTo>
                  <a:pt x="48" y="1008"/>
                </a:lnTo>
                <a:lnTo>
                  <a:pt x="48" y="1056"/>
                </a:lnTo>
                <a:lnTo>
                  <a:pt x="48" y="1008"/>
                </a:lnTo>
                <a:lnTo>
                  <a:pt x="96" y="1056"/>
                </a:lnTo>
                <a:lnTo>
                  <a:pt x="48" y="1008"/>
                </a:lnTo>
                <a:lnTo>
                  <a:pt x="96" y="1056"/>
                </a:lnTo>
                <a:lnTo>
                  <a:pt x="144" y="960"/>
                </a:lnTo>
                <a:lnTo>
                  <a:pt x="144" y="1056"/>
                </a:lnTo>
                <a:lnTo>
                  <a:pt x="240" y="1056"/>
                </a:lnTo>
                <a:lnTo>
                  <a:pt x="240" y="1008"/>
                </a:lnTo>
                <a:lnTo>
                  <a:pt x="240" y="1056"/>
                </a:lnTo>
                <a:lnTo>
                  <a:pt x="288" y="1008"/>
                </a:lnTo>
                <a:lnTo>
                  <a:pt x="288" y="960"/>
                </a:lnTo>
                <a:lnTo>
                  <a:pt x="240" y="1008"/>
                </a:lnTo>
                <a:lnTo>
                  <a:pt x="192" y="1008"/>
                </a:lnTo>
                <a:lnTo>
                  <a:pt x="336" y="1056"/>
                </a:lnTo>
                <a:lnTo>
                  <a:pt x="288" y="1104"/>
                </a:lnTo>
                <a:lnTo>
                  <a:pt x="384" y="1008"/>
                </a:lnTo>
                <a:lnTo>
                  <a:pt x="384" y="960"/>
                </a:lnTo>
                <a:lnTo>
                  <a:pt x="336" y="960"/>
                </a:lnTo>
                <a:lnTo>
                  <a:pt x="336" y="1008"/>
                </a:lnTo>
                <a:lnTo>
                  <a:pt x="432" y="1008"/>
                </a:lnTo>
                <a:lnTo>
                  <a:pt x="480" y="960"/>
                </a:lnTo>
                <a:lnTo>
                  <a:pt x="384" y="960"/>
                </a:lnTo>
                <a:lnTo>
                  <a:pt x="432" y="1008"/>
                </a:lnTo>
                <a:lnTo>
                  <a:pt x="624" y="1008"/>
                </a:lnTo>
                <a:lnTo>
                  <a:pt x="528" y="912"/>
                </a:lnTo>
                <a:lnTo>
                  <a:pt x="528" y="960"/>
                </a:lnTo>
                <a:lnTo>
                  <a:pt x="480" y="912"/>
                </a:lnTo>
                <a:lnTo>
                  <a:pt x="528" y="864"/>
                </a:lnTo>
                <a:lnTo>
                  <a:pt x="576" y="768"/>
                </a:lnTo>
                <a:lnTo>
                  <a:pt x="528" y="816"/>
                </a:lnTo>
                <a:lnTo>
                  <a:pt x="480" y="720"/>
                </a:lnTo>
                <a:lnTo>
                  <a:pt x="528" y="768"/>
                </a:lnTo>
                <a:lnTo>
                  <a:pt x="624" y="768"/>
                </a:lnTo>
                <a:lnTo>
                  <a:pt x="720" y="816"/>
                </a:lnTo>
                <a:lnTo>
                  <a:pt x="672" y="816"/>
                </a:lnTo>
                <a:lnTo>
                  <a:pt x="624" y="864"/>
                </a:lnTo>
                <a:lnTo>
                  <a:pt x="720" y="864"/>
                </a:lnTo>
                <a:lnTo>
                  <a:pt x="672" y="912"/>
                </a:lnTo>
                <a:lnTo>
                  <a:pt x="768" y="816"/>
                </a:lnTo>
                <a:lnTo>
                  <a:pt x="816" y="768"/>
                </a:lnTo>
                <a:lnTo>
                  <a:pt x="768" y="720"/>
                </a:lnTo>
                <a:lnTo>
                  <a:pt x="768" y="768"/>
                </a:lnTo>
                <a:lnTo>
                  <a:pt x="816" y="816"/>
                </a:lnTo>
                <a:lnTo>
                  <a:pt x="864" y="720"/>
                </a:lnTo>
                <a:lnTo>
                  <a:pt x="912" y="768"/>
                </a:lnTo>
                <a:lnTo>
                  <a:pt x="960" y="720"/>
                </a:lnTo>
                <a:lnTo>
                  <a:pt x="912" y="720"/>
                </a:lnTo>
                <a:lnTo>
                  <a:pt x="912" y="768"/>
                </a:lnTo>
                <a:lnTo>
                  <a:pt x="960" y="768"/>
                </a:lnTo>
                <a:lnTo>
                  <a:pt x="1104" y="768"/>
                </a:lnTo>
                <a:lnTo>
                  <a:pt x="1056" y="720"/>
                </a:lnTo>
                <a:lnTo>
                  <a:pt x="1008" y="768"/>
                </a:lnTo>
                <a:lnTo>
                  <a:pt x="1056" y="816"/>
                </a:lnTo>
                <a:lnTo>
                  <a:pt x="1152" y="816"/>
                </a:lnTo>
                <a:lnTo>
                  <a:pt x="1152" y="768"/>
                </a:lnTo>
                <a:lnTo>
                  <a:pt x="1152" y="720"/>
                </a:lnTo>
                <a:lnTo>
                  <a:pt x="1152" y="624"/>
                </a:lnTo>
                <a:lnTo>
                  <a:pt x="1104" y="672"/>
                </a:lnTo>
                <a:lnTo>
                  <a:pt x="1200" y="672"/>
                </a:lnTo>
                <a:lnTo>
                  <a:pt x="1200" y="720"/>
                </a:lnTo>
                <a:lnTo>
                  <a:pt x="1152" y="768"/>
                </a:lnTo>
                <a:lnTo>
                  <a:pt x="1104" y="768"/>
                </a:lnTo>
                <a:lnTo>
                  <a:pt x="1104" y="720"/>
                </a:lnTo>
                <a:lnTo>
                  <a:pt x="1248" y="720"/>
                </a:lnTo>
                <a:lnTo>
                  <a:pt x="1344" y="672"/>
                </a:lnTo>
                <a:lnTo>
                  <a:pt x="1296" y="672"/>
                </a:lnTo>
                <a:lnTo>
                  <a:pt x="1296" y="720"/>
                </a:lnTo>
                <a:lnTo>
                  <a:pt x="1344" y="768"/>
                </a:lnTo>
                <a:lnTo>
                  <a:pt x="1344" y="720"/>
                </a:lnTo>
                <a:lnTo>
                  <a:pt x="1392" y="768"/>
                </a:lnTo>
                <a:lnTo>
                  <a:pt x="1392" y="720"/>
                </a:lnTo>
                <a:lnTo>
                  <a:pt x="1440" y="768"/>
                </a:lnTo>
                <a:lnTo>
                  <a:pt x="1440" y="720"/>
                </a:lnTo>
                <a:lnTo>
                  <a:pt x="1392" y="816"/>
                </a:lnTo>
                <a:lnTo>
                  <a:pt x="1344" y="816"/>
                </a:lnTo>
                <a:lnTo>
                  <a:pt x="1392" y="816"/>
                </a:lnTo>
                <a:lnTo>
                  <a:pt x="1440" y="864"/>
                </a:lnTo>
                <a:lnTo>
                  <a:pt x="1488" y="816"/>
                </a:lnTo>
                <a:lnTo>
                  <a:pt x="1488" y="768"/>
                </a:lnTo>
                <a:lnTo>
                  <a:pt x="1536" y="768"/>
                </a:lnTo>
                <a:lnTo>
                  <a:pt x="1536" y="672"/>
                </a:lnTo>
                <a:lnTo>
                  <a:pt x="1488" y="720"/>
                </a:lnTo>
                <a:lnTo>
                  <a:pt x="1536" y="720"/>
                </a:lnTo>
                <a:lnTo>
                  <a:pt x="1584" y="720"/>
                </a:lnTo>
                <a:lnTo>
                  <a:pt x="1584" y="672"/>
                </a:lnTo>
                <a:lnTo>
                  <a:pt x="1584" y="624"/>
                </a:lnTo>
                <a:lnTo>
                  <a:pt x="1632" y="624"/>
                </a:lnTo>
                <a:lnTo>
                  <a:pt x="1632" y="576"/>
                </a:lnTo>
                <a:lnTo>
                  <a:pt x="1536" y="576"/>
                </a:lnTo>
                <a:lnTo>
                  <a:pt x="1536" y="528"/>
                </a:lnTo>
                <a:lnTo>
                  <a:pt x="1584" y="528"/>
                </a:lnTo>
                <a:lnTo>
                  <a:pt x="1584" y="576"/>
                </a:lnTo>
                <a:lnTo>
                  <a:pt x="1536" y="624"/>
                </a:lnTo>
                <a:lnTo>
                  <a:pt x="1728" y="576"/>
                </a:lnTo>
                <a:lnTo>
                  <a:pt x="1680" y="528"/>
                </a:lnTo>
                <a:lnTo>
                  <a:pt x="1632" y="528"/>
                </a:lnTo>
                <a:lnTo>
                  <a:pt x="1680" y="624"/>
                </a:lnTo>
                <a:lnTo>
                  <a:pt x="1728" y="576"/>
                </a:lnTo>
                <a:lnTo>
                  <a:pt x="1680" y="480"/>
                </a:lnTo>
                <a:lnTo>
                  <a:pt x="1776" y="528"/>
                </a:lnTo>
                <a:lnTo>
                  <a:pt x="1824" y="576"/>
                </a:lnTo>
                <a:lnTo>
                  <a:pt x="1728" y="624"/>
                </a:lnTo>
                <a:lnTo>
                  <a:pt x="1776" y="672"/>
                </a:lnTo>
                <a:lnTo>
                  <a:pt x="1872" y="672"/>
                </a:lnTo>
                <a:lnTo>
                  <a:pt x="1872" y="576"/>
                </a:lnTo>
                <a:lnTo>
                  <a:pt x="1968" y="624"/>
                </a:lnTo>
                <a:lnTo>
                  <a:pt x="1920" y="624"/>
                </a:lnTo>
                <a:lnTo>
                  <a:pt x="1968" y="768"/>
                </a:lnTo>
                <a:lnTo>
                  <a:pt x="2016" y="720"/>
                </a:lnTo>
                <a:lnTo>
                  <a:pt x="1968" y="672"/>
                </a:lnTo>
                <a:lnTo>
                  <a:pt x="2016" y="624"/>
                </a:lnTo>
                <a:lnTo>
                  <a:pt x="2016" y="672"/>
                </a:lnTo>
                <a:lnTo>
                  <a:pt x="2112" y="672"/>
                </a:lnTo>
                <a:lnTo>
                  <a:pt x="2112" y="624"/>
                </a:lnTo>
                <a:lnTo>
                  <a:pt x="2064" y="576"/>
                </a:lnTo>
                <a:lnTo>
                  <a:pt x="2064" y="720"/>
                </a:lnTo>
                <a:lnTo>
                  <a:pt x="2160" y="672"/>
                </a:lnTo>
                <a:lnTo>
                  <a:pt x="2160" y="624"/>
                </a:lnTo>
                <a:lnTo>
                  <a:pt x="2304" y="576"/>
                </a:lnTo>
                <a:lnTo>
                  <a:pt x="2304" y="672"/>
                </a:lnTo>
                <a:lnTo>
                  <a:pt x="2256" y="672"/>
                </a:lnTo>
                <a:lnTo>
                  <a:pt x="2304" y="624"/>
                </a:lnTo>
                <a:lnTo>
                  <a:pt x="2400" y="624"/>
                </a:lnTo>
                <a:lnTo>
                  <a:pt x="2400" y="576"/>
                </a:lnTo>
                <a:lnTo>
                  <a:pt x="2352" y="576"/>
                </a:lnTo>
                <a:lnTo>
                  <a:pt x="2352" y="624"/>
                </a:lnTo>
                <a:lnTo>
                  <a:pt x="2400" y="672"/>
                </a:lnTo>
                <a:lnTo>
                  <a:pt x="2448" y="528"/>
                </a:lnTo>
                <a:lnTo>
                  <a:pt x="2400" y="480"/>
                </a:lnTo>
                <a:lnTo>
                  <a:pt x="2400" y="528"/>
                </a:lnTo>
                <a:lnTo>
                  <a:pt x="2448" y="480"/>
                </a:lnTo>
                <a:lnTo>
                  <a:pt x="2448" y="432"/>
                </a:lnTo>
                <a:lnTo>
                  <a:pt x="2400" y="384"/>
                </a:lnTo>
                <a:lnTo>
                  <a:pt x="2400" y="432"/>
                </a:lnTo>
                <a:lnTo>
                  <a:pt x="2448" y="432"/>
                </a:lnTo>
                <a:lnTo>
                  <a:pt x="2448" y="384"/>
                </a:lnTo>
                <a:lnTo>
                  <a:pt x="2400" y="288"/>
                </a:lnTo>
                <a:lnTo>
                  <a:pt x="2352" y="336"/>
                </a:lnTo>
                <a:lnTo>
                  <a:pt x="2352" y="384"/>
                </a:lnTo>
                <a:lnTo>
                  <a:pt x="2352" y="336"/>
                </a:lnTo>
                <a:lnTo>
                  <a:pt x="2304" y="288"/>
                </a:lnTo>
                <a:lnTo>
                  <a:pt x="2256" y="288"/>
                </a:lnTo>
                <a:lnTo>
                  <a:pt x="2208" y="336"/>
                </a:lnTo>
                <a:lnTo>
                  <a:pt x="2256" y="336"/>
                </a:lnTo>
                <a:lnTo>
                  <a:pt x="2256" y="288"/>
                </a:lnTo>
                <a:lnTo>
                  <a:pt x="2256" y="240"/>
                </a:lnTo>
                <a:lnTo>
                  <a:pt x="2352" y="240"/>
                </a:lnTo>
                <a:lnTo>
                  <a:pt x="2304" y="336"/>
                </a:lnTo>
                <a:lnTo>
                  <a:pt x="2304" y="384"/>
                </a:lnTo>
                <a:lnTo>
                  <a:pt x="2352" y="384"/>
                </a:lnTo>
                <a:lnTo>
                  <a:pt x="2352" y="336"/>
                </a:lnTo>
                <a:lnTo>
                  <a:pt x="2352" y="240"/>
                </a:lnTo>
                <a:lnTo>
                  <a:pt x="2352" y="192"/>
                </a:lnTo>
                <a:lnTo>
                  <a:pt x="2448" y="144"/>
                </a:lnTo>
                <a:lnTo>
                  <a:pt x="2400" y="96"/>
                </a:lnTo>
                <a:lnTo>
                  <a:pt x="2400" y="144"/>
                </a:lnTo>
                <a:lnTo>
                  <a:pt x="2448" y="192"/>
                </a:lnTo>
                <a:lnTo>
                  <a:pt x="2496" y="144"/>
                </a:lnTo>
                <a:lnTo>
                  <a:pt x="2496" y="48"/>
                </a:lnTo>
                <a:lnTo>
                  <a:pt x="2448" y="48"/>
                </a:lnTo>
                <a:lnTo>
                  <a:pt x="2448" y="96"/>
                </a:lnTo>
                <a:lnTo>
                  <a:pt x="2544" y="96"/>
                </a:lnTo>
                <a:lnTo>
                  <a:pt x="2544" y="48"/>
                </a:lnTo>
                <a:lnTo>
                  <a:pt x="2544" y="0"/>
                </a:lnTo>
                <a:lnTo>
                  <a:pt x="2592" y="96"/>
                </a:lnTo>
                <a:lnTo>
                  <a:pt x="2592" y="192"/>
                </a:lnTo>
                <a:lnTo>
                  <a:pt x="2544" y="144"/>
                </a:lnTo>
                <a:lnTo>
                  <a:pt x="2592" y="96"/>
                </a:lnTo>
                <a:lnTo>
                  <a:pt x="2640" y="96"/>
                </a:lnTo>
                <a:lnTo>
                  <a:pt x="2688" y="48"/>
                </a:lnTo>
                <a:lnTo>
                  <a:pt x="2736" y="48"/>
                </a:lnTo>
                <a:lnTo>
                  <a:pt x="2736" y="144"/>
                </a:lnTo>
                <a:lnTo>
                  <a:pt x="2688" y="144"/>
                </a:lnTo>
                <a:lnTo>
                  <a:pt x="2640" y="96"/>
                </a:lnTo>
                <a:lnTo>
                  <a:pt x="2688" y="144"/>
                </a:lnTo>
                <a:lnTo>
                  <a:pt x="2640" y="240"/>
                </a:lnTo>
                <a:lnTo>
                  <a:pt x="2592" y="240"/>
                </a:lnTo>
                <a:lnTo>
                  <a:pt x="2544" y="240"/>
                </a:lnTo>
                <a:lnTo>
                  <a:pt x="2640" y="192"/>
                </a:lnTo>
                <a:lnTo>
                  <a:pt x="2688" y="288"/>
                </a:lnTo>
                <a:lnTo>
                  <a:pt x="2592" y="336"/>
                </a:lnTo>
                <a:lnTo>
                  <a:pt x="2544" y="288"/>
                </a:lnTo>
                <a:lnTo>
                  <a:pt x="2592" y="288"/>
                </a:lnTo>
                <a:lnTo>
                  <a:pt x="2640" y="384"/>
                </a:lnTo>
                <a:lnTo>
                  <a:pt x="2736" y="336"/>
                </a:lnTo>
                <a:lnTo>
                  <a:pt x="2640" y="432"/>
                </a:lnTo>
                <a:lnTo>
                  <a:pt x="2544" y="432"/>
                </a:lnTo>
                <a:lnTo>
                  <a:pt x="2544" y="384"/>
                </a:lnTo>
                <a:lnTo>
                  <a:pt x="2592" y="528"/>
                </a:lnTo>
                <a:lnTo>
                  <a:pt x="2544" y="576"/>
                </a:lnTo>
                <a:lnTo>
                  <a:pt x="2688" y="576"/>
                </a:lnTo>
                <a:lnTo>
                  <a:pt x="2640" y="672"/>
                </a:lnTo>
                <a:lnTo>
                  <a:pt x="2592" y="672"/>
                </a:lnTo>
                <a:lnTo>
                  <a:pt x="2592" y="624"/>
                </a:lnTo>
                <a:lnTo>
                  <a:pt x="2544" y="720"/>
                </a:lnTo>
                <a:lnTo>
                  <a:pt x="2592" y="768"/>
                </a:lnTo>
                <a:lnTo>
                  <a:pt x="2640" y="768"/>
                </a:lnTo>
                <a:lnTo>
                  <a:pt x="2688" y="76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80" name="Oval 32"/>
          <p:cNvSpPr>
            <a:spLocks noChangeArrowheads="1"/>
          </p:cNvSpPr>
          <p:nvPr/>
        </p:nvSpPr>
        <p:spPr bwMode="auto">
          <a:xfrm>
            <a:off x="4152900" y="501015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>
            <a:off x="7896225" y="55245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Oval 34"/>
          <p:cNvSpPr>
            <a:spLocks noChangeArrowheads="1"/>
          </p:cNvSpPr>
          <p:nvPr/>
        </p:nvSpPr>
        <p:spPr bwMode="auto">
          <a:xfrm>
            <a:off x="4133850" y="1609725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Oval 35"/>
          <p:cNvSpPr>
            <a:spLocks noChangeArrowheads="1"/>
          </p:cNvSpPr>
          <p:nvPr/>
        </p:nvSpPr>
        <p:spPr bwMode="auto">
          <a:xfrm>
            <a:off x="7734300" y="2409825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4" name="Oval 36"/>
          <p:cNvSpPr>
            <a:spLocks noChangeArrowheads="1"/>
          </p:cNvSpPr>
          <p:nvPr/>
        </p:nvSpPr>
        <p:spPr bwMode="auto">
          <a:xfrm>
            <a:off x="4143375" y="1914525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Oval 38"/>
          <p:cNvSpPr>
            <a:spLocks noChangeArrowheads="1"/>
          </p:cNvSpPr>
          <p:nvPr/>
        </p:nvSpPr>
        <p:spPr bwMode="auto">
          <a:xfrm>
            <a:off x="7743825" y="18669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7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50879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Immagine 4" descr="asso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692150"/>
            <a:ext cx="34893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ttangolo 9"/>
          <p:cNvSpPr>
            <a:spLocks noChangeArrowheads="1"/>
          </p:cNvSpPr>
          <p:nvPr/>
        </p:nvSpPr>
        <p:spPr bwMode="auto">
          <a:xfrm>
            <a:off x="6084888" y="234950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Axon mean diameter ≈7µm</a:t>
            </a:r>
          </a:p>
          <a:p>
            <a:r>
              <a:rPr lang="en-US" dirty="0" err="1">
                <a:solidFill>
                  <a:srgbClr val="0000FF"/>
                </a:solidFill>
                <a:latin typeface="Calibri" pitchFamily="34" charset="0"/>
              </a:rPr>
              <a:t>Microtubulus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 ≈20nm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464" name="Rettangolo 10"/>
          <p:cNvSpPr>
            <a:spLocks noChangeArrowheads="1"/>
          </p:cNvSpPr>
          <p:nvPr/>
        </p:nvSpPr>
        <p:spPr bwMode="auto">
          <a:xfrm>
            <a:off x="6588125" y="3068638"/>
            <a:ext cx="17145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&lt; </a:t>
            </a:r>
            <a:r>
              <a:rPr lang="en-US" u="sng"/>
              <a:t>r</a:t>
            </a:r>
            <a:r>
              <a:rPr lang="en-US" u="sng" baseline="30000"/>
              <a:t>2</a:t>
            </a:r>
            <a:r>
              <a:rPr lang="en-US"/>
              <a:t> &gt; = 6 D</a:t>
            </a:r>
            <a:r>
              <a:rPr lang="en-US">
                <a:sym typeface="Symbol" pitchFamily="18" charset="2"/>
              </a:rPr>
              <a:t></a:t>
            </a:r>
            <a:endParaRPr lang="it-IT"/>
          </a:p>
        </p:txBody>
      </p:sp>
      <p:sp>
        <p:nvSpPr>
          <p:cNvPr id="19465" name="CasellaDiTesto 11"/>
          <p:cNvSpPr txBox="1">
            <a:spLocks noChangeArrowheads="1"/>
          </p:cNvSpPr>
          <p:nvPr/>
        </p:nvSpPr>
        <p:spPr bwMode="auto">
          <a:xfrm>
            <a:off x="5651500" y="3644900"/>
            <a:ext cx="3313113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&lt; </a:t>
            </a:r>
            <a:r>
              <a:rPr lang="en-US" u="sng"/>
              <a:t>r</a:t>
            </a:r>
            <a:r>
              <a:rPr lang="en-US" u="sng" baseline="30000"/>
              <a:t>2</a:t>
            </a:r>
            <a:r>
              <a:rPr lang="en-US"/>
              <a:t> &gt; = 40</a:t>
            </a:r>
            <a:r>
              <a:rPr lang="el-GR"/>
              <a:t>μ</a:t>
            </a:r>
            <a:r>
              <a:rPr lang="it-IT"/>
              <a:t>m</a:t>
            </a:r>
          </a:p>
          <a:p>
            <a:r>
              <a:rPr lang="it-IT"/>
              <a:t>Where: </a:t>
            </a:r>
            <a:r>
              <a:rPr lang="it-IT" sz="1600"/>
              <a:t>D=2.3x10</a:t>
            </a:r>
            <a:r>
              <a:rPr lang="it-IT" sz="1600" baseline="30000"/>
              <a:t>-9</a:t>
            </a:r>
            <a:r>
              <a:rPr lang="it-IT" sz="1600"/>
              <a:t> m</a:t>
            </a:r>
            <a:r>
              <a:rPr lang="it-IT" sz="1600" baseline="30000"/>
              <a:t>2</a:t>
            </a:r>
            <a:r>
              <a:rPr lang="it-IT" sz="1600"/>
              <a:t>/s; Δ=80ms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207093">
            <a:off x="366713" y="4675188"/>
            <a:ext cx="777875" cy="1465262"/>
            <a:chOff x="469" y="898"/>
            <a:chExt cx="1070" cy="1729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708" y="898"/>
              <a:ext cx="606" cy="1294"/>
              <a:chOff x="-1747" y="630"/>
              <a:chExt cx="821" cy="1759"/>
            </a:xfrm>
          </p:grpSpPr>
          <p:sp>
            <p:nvSpPr>
              <p:cNvPr id="19572" name="AutoShape 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73" name="Arc 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4" name="AutoShape 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75" name="AutoShape 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76" name="AutoShape 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7" name="Arc 1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8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9" name="Arc 1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0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 noChangeAspect="1"/>
            </p:cNvGrpSpPr>
            <p:nvPr/>
          </p:nvGrpSpPr>
          <p:grpSpPr bwMode="auto">
            <a:xfrm>
              <a:off x="900" y="972"/>
              <a:ext cx="606" cy="1294"/>
              <a:chOff x="-1747" y="630"/>
              <a:chExt cx="821" cy="1759"/>
            </a:xfrm>
          </p:grpSpPr>
          <p:sp>
            <p:nvSpPr>
              <p:cNvPr id="19563" name="AutoShape 1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64" name="Arc 1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5" name="AutoShape 1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66" name="AutoShape 1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67" name="AutoShape 1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8" name="Arc 2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9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0" name="Arc 2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1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4"/>
            <p:cNvGrpSpPr>
              <a:grpSpLocks noChangeAspect="1"/>
            </p:cNvGrpSpPr>
            <p:nvPr/>
          </p:nvGrpSpPr>
          <p:grpSpPr bwMode="auto">
            <a:xfrm>
              <a:off x="700" y="1091"/>
              <a:ext cx="604" cy="1294"/>
              <a:chOff x="-1747" y="630"/>
              <a:chExt cx="821" cy="1759"/>
            </a:xfrm>
          </p:grpSpPr>
          <p:sp>
            <p:nvSpPr>
              <p:cNvPr id="19554" name="AutoShape 2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55" name="Arc 2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6" name="AutoShape 2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57" name="AutoShape 2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58" name="AutoShape 2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9" name="Arc 3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0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" name="Arc 3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2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4"/>
            <p:cNvGrpSpPr>
              <a:grpSpLocks noChangeAspect="1"/>
            </p:cNvGrpSpPr>
            <p:nvPr/>
          </p:nvGrpSpPr>
          <p:grpSpPr bwMode="auto">
            <a:xfrm>
              <a:off x="935" y="1215"/>
              <a:ext cx="604" cy="1294"/>
              <a:chOff x="-1747" y="630"/>
              <a:chExt cx="821" cy="1759"/>
            </a:xfrm>
          </p:grpSpPr>
          <p:sp>
            <p:nvSpPr>
              <p:cNvPr id="19545" name="AutoShape 3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46" name="Arc 3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7" name="AutoShape 3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48" name="AutoShape 3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49" name="AutoShape 3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0" name="Arc 4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1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2" name="Arc 4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3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44"/>
            <p:cNvGrpSpPr>
              <a:grpSpLocks noChangeAspect="1"/>
            </p:cNvGrpSpPr>
            <p:nvPr/>
          </p:nvGrpSpPr>
          <p:grpSpPr bwMode="auto">
            <a:xfrm>
              <a:off x="738" y="1333"/>
              <a:ext cx="604" cy="1294"/>
              <a:chOff x="-1747" y="630"/>
              <a:chExt cx="821" cy="1759"/>
            </a:xfrm>
          </p:grpSpPr>
          <p:sp>
            <p:nvSpPr>
              <p:cNvPr id="19536" name="AutoShape 4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37" name="Arc 4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8" name="AutoShape 4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39" name="AutoShape 4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40" name="AutoShape 4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1" name="Arc 5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2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3" name="Arc 5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4" name="Line 5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4"/>
            <p:cNvGrpSpPr>
              <a:grpSpLocks noChangeAspect="1"/>
            </p:cNvGrpSpPr>
            <p:nvPr/>
          </p:nvGrpSpPr>
          <p:grpSpPr bwMode="auto">
            <a:xfrm>
              <a:off x="469" y="960"/>
              <a:ext cx="604" cy="1294"/>
              <a:chOff x="-1747" y="630"/>
              <a:chExt cx="821" cy="1759"/>
            </a:xfrm>
          </p:grpSpPr>
          <p:sp>
            <p:nvSpPr>
              <p:cNvPr id="19527" name="AutoShape 5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28" name="Arc 5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29" name="AutoShape 5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30" name="AutoShape 5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31" name="AutoShape 5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2" name="Arc 6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3" name="Line 6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4" name="Arc 6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5" name="Line 6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64"/>
            <p:cNvGrpSpPr>
              <a:grpSpLocks noChangeAspect="1"/>
            </p:cNvGrpSpPr>
            <p:nvPr/>
          </p:nvGrpSpPr>
          <p:grpSpPr bwMode="auto">
            <a:xfrm>
              <a:off x="490" y="1208"/>
              <a:ext cx="604" cy="1294"/>
              <a:chOff x="-1747" y="630"/>
              <a:chExt cx="821" cy="1759"/>
            </a:xfrm>
          </p:grpSpPr>
          <p:sp>
            <p:nvSpPr>
              <p:cNvPr id="19518" name="AutoShape 65"/>
              <p:cNvSpPr>
                <a:spLocks noChangeAspect="1" noChangeArrowheads="1"/>
              </p:cNvSpPr>
              <p:nvPr/>
            </p:nvSpPr>
            <p:spPr bwMode="auto">
              <a:xfrm rot="2004722">
                <a:off x="-1525" y="983"/>
                <a:ext cx="370" cy="10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19" name="Arc 66"/>
              <p:cNvSpPr>
                <a:spLocks noChangeAspect="1"/>
              </p:cNvSpPr>
              <p:nvPr/>
            </p:nvSpPr>
            <p:spPr bwMode="auto">
              <a:xfrm rot="18054809" flipV="1">
                <a:off x="-1199" y="959"/>
                <a:ext cx="177" cy="368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20" name="AutoShape 67"/>
              <p:cNvSpPr>
                <a:spLocks noChangeAspect="1" noChangeArrowheads="1"/>
              </p:cNvSpPr>
              <p:nvPr/>
            </p:nvSpPr>
            <p:spPr bwMode="auto">
              <a:xfrm rot="1988472">
                <a:off x="-1414" y="630"/>
                <a:ext cx="140" cy="1759"/>
              </a:xfrm>
              <a:prstGeom prst="can">
                <a:avLst>
                  <a:gd name="adj" fmla="val 87834"/>
                </a:avLst>
              </a:prstGeom>
              <a:solidFill>
                <a:srgbClr val="468A4B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21" name="AutoShape 68"/>
              <p:cNvSpPr>
                <a:spLocks noChangeAspect="1" noChangeArrowheads="1"/>
              </p:cNvSpPr>
              <p:nvPr/>
            </p:nvSpPr>
            <p:spPr bwMode="auto">
              <a:xfrm rot="2004722">
                <a:off x="-1587" y="1213"/>
                <a:ext cx="370" cy="77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22" name="AutoShape 69"/>
              <p:cNvSpPr>
                <a:spLocks noChangeAspect="1" noChangeArrowheads="1"/>
              </p:cNvSpPr>
              <p:nvPr/>
            </p:nvSpPr>
            <p:spPr bwMode="auto">
              <a:xfrm rot="-8912083">
                <a:off x="-1338" y="1058"/>
                <a:ext cx="367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1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161" y="10984"/>
                    </a:moveTo>
                    <a:cubicBezTo>
                      <a:pt x="6159" y="10923"/>
                      <a:pt x="6158" y="10861"/>
                      <a:pt x="6158" y="10800"/>
                    </a:cubicBezTo>
                    <a:cubicBezTo>
                      <a:pt x="6158" y="8236"/>
                      <a:pt x="8236" y="6158"/>
                      <a:pt x="10800" y="6158"/>
                    </a:cubicBezTo>
                    <a:cubicBezTo>
                      <a:pt x="13363" y="6158"/>
                      <a:pt x="15442" y="8236"/>
                      <a:pt x="15442" y="10800"/>
                    </a:cubicBezTo>
                    <a:cubicBezTo>
                      <a:pt x="15442" y="10861"/>
                      <a:pt x="15440" y="10923"/>
                      <a:pt x="15438" y="10984"/>
                    </a:cubicBezTo>
                    <a:lnTo>
                      <a:pt x="21591" y="11230"/>
                    </a:lnTo>
                    <a:cubicBezTo>
                      <a:pt x="21597" y="11086"/>
                      <a:pt x="21600" y="109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943"/>
                      <a:pt x="2" y="11086"/>
                      <a:pt x="8" y="112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23" name="Arc 70"/>
              <p:cNvSpPr>
                <a:spLocks noChangeAspect="1"/>
              </p:cNvSpPr>
              <p:nvPr/>
            </p:nvSpPr>
            <p:spPr bwMode="auto">
              <a:xfrm rot="7254809" flipV="1">
                <a:off x="-1273" y="1088"/>
                <a:ext cx="177" cy="362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24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-1378" y="1300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5" name="Arc 72"/>
              <p:cNvSpPr>
                <a:spLocks noChangeAspect="1"/>
              </p:cNvSpPr>
              <p:nvPr/>
            </p:nvSpPr>
            <p:spPr bwMode="auto">
              <a:xfrm rot="7254809" flipV="1">
                <a:off x="-1658" y="1676"/>
                <a:ext cx="177" cy="355"/>
              </a:xfrm>
              <a:custGeom>
                <a:avLst/>
                <a:gdLst>
                  <a:gd name="T0" fmla="*/ 0 w 22126"/>
                  <a:gd name="T1" fmla="*/ 0 h 43200"/>
                  <a:gd name="T2" fmla="*/ 0 w 22126"/>
                  <a:gd name="T3" fmla="*/ 0 h 43200"/>
                  <a:gd name="T4" fmla="*/ 0 w 2212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126"/>
                  <a:gd name="T10" fmla="*/ 0 h 43200"/>
                  <a:gd name="T11" fmla="*/ 22126 w 2212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26" h="43200" fill="none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</a:path>
                  <a:path w="22126" h="43200" stroke="0" extrusionOk="0">
                    <a:moveTo>
                      <a:pt x="491" y="0"/>
                    </a:moveTo>
                    <a:cubicBezTo>
                      <a:pt x="502" y="0"/>
                      <a:pt x="514" y="-1"/>
                      <a:pt x="526" y="0"/>
                    </a:cubicBezTo>
                    <a:cubicBezTo>
                      <a:pt x="12455" y="0"/>
                      <a:pt x="22126" y="9670"/>
                      <a:pt x="22126" y="21600"/>
                    </a:cubicBezTo>
                    <a:cubicBezTo>
                      <a:pt x="22126" y="33529"/>
                      <a:pt x="12455" y="43200"/>
                      <a:pt x="526" y="43200"/>
                    </a:cubicBezTo>
                    <a:cubicBezTo>
                      <a:pt x="350" y="43200"/>
                      <a:pt x="175" y="43197"/>
                      <a:pt x="0" y="43193"/>
                    </a:cubicBezTo>
                    <a:lnTo>
                      <a:pt x="526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2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-1688" y="1112"/>
                <a:ext cx="388" cy="5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uppo 82"/>
          <p:cNvGrpSpPr>
            <a:grpSpLocks/>
          </p:cNvGrpSpPr>
          <p:nvPr/>
        </p:nvGrpSpPr>
        <p:grpSpPr bwMode="auto">
          <a:xfrm>
            <a:off x="5867400" y="4868863"/>
            <a:ext cx="2160588" cy="1368425"/>
            <a:chOff x="1409700" y="1828800"/>
            <a:chExt cx="2667000" cy="1676400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1409700" y="1828800"/>
              <a:ext cx="838200" cy="838200"/>
              <a:chOff x="2352" y="1152"/>
              <a:chExt cx="528" cy="528"/>
            </a:xfrm>
          </p:grpSpPr>
          <p:sp>
            <p:nvSpPr>
              <p:cNvPr id="19507" name="Oval 4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8" name="Oval 5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9" name="Oval 6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10" name="Oval 7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324100" y="1828800"/>
              <a:ext cx="838200" cy="838200"/>
              <a:chOff x="2352" y="1152"/>
              <a:chExt cx="528" cy="528"/>
            </a:xfrm>
          </p:grpSpPr>
          <p:sp>
            <p:nvSpPr>
              <p:cNvPr id="19503" name="Oval 9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6" name="Oval 1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3238500" y="1828800"/>
              <a:ext cx="838200" cy="838200"/>
              <a:chOff x="2352" y="1152"/>
              <a:chExt cx="528" cy="528"/>
            </a:xfrm>
          </p:grpSpPr>
          <p:sp>
            <p:nvSpPr>
              <p:cNvPr id="19499" name="Oval 14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0" name="Oval 15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1" name="Oval 16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502" name="Oval 17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828800" y="2667000"/>
              <a:ext cx="838200" cy="838200"/>
              <a:chOff x="2352" y="1152"/>
              <a:chExt cx="528" cy="528"/>
            </a:xfrm>
          </p:grpSpPr>
          <p:sp>
            <p:nvSpPr>
              <p:cNvPr id="19495" name="Oval 19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6" name="Oval 20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7" name="Oval 21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8" name="Oval 2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2781300" y="2667000"/>
              <a:ext cx="838200" cy="838200"/>
              <a:chOff x="2352" y="1152"/>
              <a:chExt cx="528" cy="528"/>
            </a:xfrm>
          </p:grpSpPr>
          <p:sp>
            <p:nvSpPr>
              <p:cNvPr id="19491" name="Oval 24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2" name="Oval 25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3" name="Oval 26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94" name="Oval 27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9488" name="Line 39"/>
            <p:cNvSpPr>
              <a:spLocks noChangeShapeType="1"/>
            </p:cNvSpPr>
            <p:nvPr/>
          </p:nvSpPr>
          <p:spPr bwMode="auto">
            <a:xfrm>
              <a:off x="2095500" y="2590800"/>
              <a:ext cx="3810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Line 40"/>
            <p:cNvSpPr>
              <a:spLocks noChangeShapeType="1"/>
            </p:cNvSpPr>
            <p:nvPr/>
          </p:nvSpPr>
          <p:spPr bwMode="auto">
            <a:xfrm>
              <a:off x="3009900" y="2590800"/>
              <a:ext cx="3810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Line 41"/>
            <p:cNvSpPr>
              <a:spLocks noChangeShapeType="1"/>
            </p:cNvSpPr>
            <p:nvPr/>
          </p:nvSpPr>
          <p:spPr bwMode="auto">
            <a:xfrm>
              <a:off x="2552700" y="3048000"/>
              <a:ext cx="3810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uppo 111"/>
          <p:cNvGrpSpPr>
            <a:grpSpLocks/>
          </p:cNvGrpSpPr>
          <p:nvPr/>
        </p:nvGrpSpPr>
        <p:grpSpPr bwMode="auto">
          <a:xfrm>
            <a:off x="2051050" y="5013325"/>
            <a:ext cx="2520950" cy="777875"/>
            <a:chOff x="419100" y="4191000"/>
            <a:chExt cx="5181600" cy="1600200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419100" y="5105400"/>
              <a:ext cx="5181600" cy="533400"/>
              <a:chOff x="1632" y="2640"/>
              <a:chExt cx="3264" cy="336"/>
            </a:xfrm>
          </p:grpSpPr>
          <p:sp>
            <p:nvSpPr>
              <p:cNvPr id="19480" name="Rectangle 29"/>
              <p:cNvSpPr>
                <a:spLocks noChangeArrowheads="1"/>
              </p:cNvSpPr>
              <p:nvPr/>
            </p:nvSpPr>
            <p:spPr bwMode="auto">
              <a:xfrm>
                <a:off x="1632" y="2736"/>
                <a:ext cx="3264" cy="144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81" name="Rectangle 30"/>
              <p:cNvSpPr>
                <a:spLocks noChangeArrowheads="1"/>
              </p:cNvSpPr>
              <p:nvPr/>
            </p:nvSpPr>
            <p:spPr bwMode="auto">
              <a:xfrm>
                <a:off x="1632" y="2688"/>
                <a:ext cx="3264" cy="240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82" name="Rectangle 31"/>
              <p:cNvSpPr>
                <a:spLocks noChangeArrowheads="1"/>
              </p:cNvSpPr>
              <p:nvPr/>
            </p:nvSpPr>
            <p:spPr bwMode="auto">
              <a:xfrm>
                <a:off x="1632" y="2640"/>
                <a:ext cx="3264" cy="336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8" name="Group 32"/>
            <p:cNvGrpSpPr>
              <a:grpSpLocks/>
            </p:cNvGrpSpPr>
            <p:nvPr/>
          </p:nvGrpSpPr>
          <p:grpSpPr bwMode="auto">
            <a:xfrm>
              <a:off x="419100" y="4343400"/>
              <a:ext cx="5181600" cy="533400"/>
              <a:chOff x="1632" y="2640"/>
              <a:chExt cx="3264" cy="336"/>
            </a:xfrm>
          </p:grpSpPr>
          <p:sp>
            <p:nvSpPr>
              <p:cNvPr id="19477" name="Rectangle 33"/>
              <p:cNvSpPr>
                <a:spLocks noChangeArrowheads="1"/>
              </p:cNvSpPr>
              <p:nvPr/>
            </p:nvSpPr>
            <p:spPr bwMode="auto">
              <a:xfrm>
                <a:off x="1632" y="2736"/>
                <a:ext cx="3264" cy="144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78" name="Rectangle 34"/>
              <p:cNvSpPr>
                <a:spLocks noChangeArrowheads="1"/>
              </p:cNvSpPr>
              <p:nvPr/>
            </p:nvSpPr>
            <p:spPr bwMode="auto">
              <a:xfrm>
                <a:off x="1632" y="2688"/>
                <a:ext cx="3264" cy="240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479" name="Rectangle 35"/>
              <p:cNvSpPr>
                <a:spLocks noChangeArrowheads="1"/>
              </p:cNvSpPr>
              <p:nvPr/>
            </p:nvSpPr>
            <p:spPr bwMode="auto">
              <a:xfrm>
                <a:off x="1632" y="2640"/>
                <a:ext cx="3264" cy="336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9472" name="Line 36"/>
            <p:cNvSpPr>
              <a:spLocks noChangeShapeType="1"/>
            </p:cNvSpPr>
            <p:nvPr/>
          </p:nvSpPr>
          <p:spPr bwMode="auto">
            <a:xfrm>
              <a:off x="1638300" y="4648200"/>
              <a:ext cx="28956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Line 37"/>
            <p:cNvSpPr>
              <a:spLocks noChangeShapeType="1"/>
            </p:cNvSpPr>
            <p:nvPr/>
          </p:nvSpPr>
          <p:spPr bwMode="auto">
            <a:xfrm>
              <a:off x="1638300" y="5334000"/>
              <a:ext cx="28956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Line 38"/>
            <p:cNvSpPr>
              <a:spLocks noChangeShapeType="1"/>
            </p:cNvSpPr>
            <p:nvPr/>
          </p:nvSpPr>
          <p:spPr bwMode="auto">
            <a:xfrm>
              <a:off x="1638300" y="5029200"/>
              <a:ext cx="28956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42"/>
            <p:cNvSpPr>
              <a:spLocks noChangeShapeType="1"/>
            </p:cNvSpPr>
            <p:nvPr/>
          </p:nvSpPr>
          <p:spPr bwMode="auto">
            <a:xfrm>
              <a:off x="1676400" y="5791200"/>
              <a:ext cx="28956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43"/>
            <p:cNvSpPr>
              <a:spLocks noChangeShapeType="1"/>
            </p:cNvSpPr>
            <p:nvPr/>
          </p:nvSpPr>
          <p:spPr bwMode="auto">
            <a:xfrm>
              <a:off x="1600200" y="4191000"/>
              <a:ext cx="28956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469" name="Picture 13" descr="http://upload.wikimedia.org/wikipedia/commons/c/c6/Brain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063" y="692150"/>
            <a:ext cx="19335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29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itchFamily="66" charset="0"/>
              </a:rPr>
              <a:t>In the more general case:</a:t>
            </a:r>
            <a:endParaRPr lang="en-US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In living tissue, diffusion generally occurs in a rather complex medium, where the mobility of water molecules may seem unobstructed when t=Δ is small with respect to the distance traveled, but becomes obstructed when t=Δ becomes larger:</a:t>
            </a:r>
          </a:p>
          <a:p>
            <a:endParaRPr lang="en-US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endParaRPr lang="en-US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endParaRPr lang="en-US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endParaRPr lang="en-US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endParaRPr lang="en-US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In that case the displacement distribution function is not Gaussian any longer, at least in the direction perpendicular to the “restrictive walls”.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If the barrier structure is anisotropic, then diffusion becomes anisotropic as well.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4" name="Group 29"/>
          <p:cNvGrpSpPr/>
          <p:nvPr/>
        </p:nvGrpSpPr>
        <p:grpSpPr>
          <a:xfrm>
            <a:off x="228600" y="3067372"/>
            <a:ext cx="8686800" cy="1492960"/>
            <a:chOff x="228600" y="4743772"/>
            <a:chExt cx="8915400" cy="1492960"/>
          </a:xfrm>
        </p:grpSpPr>
        <p:sp>
          <p:nvSpPr>
            <p:cNvPr id="5" name="Freeform 4"/>
            <p:cNvSpPr/>
            <p:nvPr/>
          </p:nvSpPr>
          <p:spPr>
            <a:xfrm>
              <a:off x="1371600" y="5105400"/>
              <a:ext cx="312651" cy="275065"/>
            </a:xfrm>
            <a:custGeom>
              <a:avLst/>
              <a:gdLst>
                <a:gd name="connsiteX0" fmla="*/ 104931 w 224852"/>
                <a:gd name="connsiteY0" fmla="*/ 70404 h 197821"/>
                <a:gd name="connsiteX1" fmla="*/ 172386 w 224852"/>
                <a:gd name="connsiteY1" fmla="*/ 77899 h 197821"/>
                <a:gd name="connsiteX2" fmla="*/ 164891 w 224852"/>
                <a:gd name="connsiteY2" fmla="*/ 122870 h 197821"/>
                <a:gd name="connsiteX3" fmla="*/ 104931 w 224852"/>
                <a:gd name="connsiteY3" fmla="*/ 160345 h 197821"/>
                <a:gd name="connsiteX4" fmla="*/ 67455 w 224852"/>
                <a:gd name="connsiteY4" fmla="*/ 152850 h 197821"/>
                <a:gd name="connsiteX5" fmla="*/ 59960 w 224852"/>
                <a:gd name="connsiteY5" fmla="*/ 107880 h 197821"/>
                <a:gd name="connsiteX6" fmla="*/ 44970 w 224852"/>
                <a:gd name="connsiteY6" fmla="*/ 77899 h 197821"/>
                <a:gd name="connsiteX7" fmla="*/ 52465 w 224852"/>
                <a:gd name="connsiteY7" fmla="*/ 47919 h 197821"/>
                <a:gd name="connsiteX8" fmla="*/ 157396 w 224852"/>
                <a:gd name="connsiteY8" fmla="*/ 40424 h 197821"/>
                <a:gd name="connsiteX9" fmla="*/ 187377 w 224852"/>
                <a:gd name="connsiteY9" fmla="*/ 25434 h 197821"/>
                <a:gd name="connsiteX10" fmla="*/ 209862 w 224852"/>
                <a:gd name="connsiteY10" fmla="*/ 40424 h 197821"/>
                <a:gd name="connsiteX11" fmla="*/ 224852 w 224852"/>
                <a:gd name="connsiteY11" fmla="*/ 62909 h 197821"/>
                <a:gd name="connsiteX12" fmla="*/ 209862 w 224852"/>
                <a:gd name="connsiteY12" fmla="*/ 115375 h 197821"/>
                <a:gd name="connsiteX13" fmla="*/ 187377 w 224852"/>
                <a:gd name="connsiteY13" fmla="*/ 122870 h 197821"/>
                <a:gd name="connsiteX14" fmla="*/ 149901 w 224852"/>
                <a:gd name="connsiteY14" fmla="*/ 145355 h 197821"/>
                <a:gd name="connsiteX15" fmla="*/ 119921 w 224852"/>
                <a:gd name="connsiteY15" fmla="*/ 137860 h 197821"/>
                <a:gd name="connsiteX16" fmla="*/ 112426 w 224852"/>
                <a:gd name="connsiteY16" fmla="*/ 107880 h 197821"/>
                <a:gd name="connsiteX17" fmla="*/ 104931 w 224852"/>
                <a:gd name="connsiteY17" fmla="*/ 55414 h 197821"/>
                <a:gd name="connsiteX18" fmla="*/ 44970 w 224852"/>
                <a:gd name="connsiteY18" fmla="*/ 25434 h 197821"/>
                <a:gd name="connsiteX19" fmla="*/ 29980 w 224852"/>
                <a:gd name="connsiteY19" fmla="*/ 47919 h 197821"/>
                <a:gd name="connsiteX20" fmla="*/ 7495 w 224852"/>
                <a:gd name="connsiteY20" fmla="*/ 77899 h 197821"/>
                <a:gd name="connsiteX21" fmla="*/ 0 w 224852"/>
                <a:gd name="connsiteY21" fmla="*/ 145355 h 197821"/>
                <a:gd name="connsiteX22" fmla="*/ 22485 w 224852"/>
                <a:gd name="connsiteY22" fmla="*/ 175335 h 197821"/>
                <a:gd name="connsiteX23" fmla="*/ 97436 w 224852"/>
                <a:gd name="connsiteY23" fmla="*/ 197821 h 197821"/>
                <a:gd name="connsiteX24" fmla="*/ 142406 w 224852"/>
                <a:gd name="connsiteY24" fmla="*/ 167840 h 197821"/>
                <a:gd name="connsiteX25" fmla="*/ 179881 w 224852"/>
                <a:gd name="connsiteY25" fmla="*/ 160345 h 19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4852" h="197821">
                  <a:moveTo>
                    <a:pt x="104931" y="70404"/>
                  </a:moveTo>
                  <a:cubicBezTo>
                    <a:pt x="127416" y="72902"/>
                    <a:pt x="155360" y="63001"/>
                    <a:pt x="172386" y="77899"/>
                  </a:cubicBezTo>
                  <a:cubicBezTo>
                    <a:pt x="183823" y="87906"/>
                    <a:pt x="172271" y="109585"/>
                    <a:pt x="164891" y="122870"/>
                  </a:cubicBezTo>
                  <a:cubicBezTo>
                    <a:pt x="157407" y="136342"/>
                    <a:pt x="117968" y="153826"/>
                    <a:pt x="104931" y="160345"/>
                  </a:cubicBezTo>
                  <a:cubicBezTo>
                    <a:pt x="92439" y="157847"/>
                    <a:pt x="75746" y="162522"/>
                    <a:pt x="67455" y="152850"/>
                  </a:cubicBezTo>
                  <a:cubicBezTo>
                    <a:pt x="57565" y="141312"/>
                    <a:pt x="64327" y="122436"/>
                    <a:pt x="59960" y="107880"/>
                  </a:cubicBezTo>
                  <a:cubicBezTo>
                    <a:pt x="56749" y="97178"/>
                    <a:pt x="49967" y="87893"/>
                    <a:pt x="44970" y="77899"/>
                  </a:cubicBezTo>
                  <a:cubicBezTo>
                    <a:pt x="47468" y="67906"/>
                    <a:pt x="42693" y="51176"/>
                    <a:pt x="52465" y="47919"/>
                  </a:cubicBezTo>
                  <a:cubicBezTo>
                    <a:pt x="85732" y="36830"/>
                    <a:pt x="122807" y="46189"/>
                    <a:pt x="157396" y="40424"/>
                  </a:cubicBezTo>
                  <a:cubicBezTo>
                    <a:pt x="168417" y="38587"/>
                    <a:pt x="177383" y="30431"/>
                    <a:pt x="187377" y="25434"/>
                  </a:cubicBezTo>
                  <a:cubicBezTo>
                    <a:pt x="212809" y="0"/>
                    <a:pt x="196049" y="8192"/>
                    <a:pt x="209862" y="40424"/>
                  </a:cubicBezTo>
                  <a:cubicBezTo>
                    <a:pt x="213410" y="48704"/>
                    <a:pt x="219855" y="55414"/>
                    <a:pt x="224852" y="62909"/>
                  </a:cubicBezTo>
                  <a:cubicBezTo>
                    <a:pt x="219855" y="80398"/>
                    <a:pt x="219502" y="99951"/>
                    <a:pt x="209862" y="115375"/>
                  </a:cubicBezTo>
                  <a:cubicBezTo>
                    <a:pt x="205675" y="122075"/>
                    <a:pt x="194152" y="118805"/>
                    <a:pt x="187377" y="122870"/>
                  </a:cubicBezTo>
                  <a:cubicBezTo>
                    <a:pt x="135935" y="153734"/>
                    <a:pt x="213596" y="124123"/>
                    <a:pt x="149901" y="145355"/>
                  </a:cubicBezTo>
                  <a:cubicBezTo>
                    <a:pt x="139908" y="142857"/>
                    <a:pt x="127205" y="145144"/>
                    <a:pt x="119921" y="137860"/>
                  </a:cubicBezTo>
                  <a:cubicBezTo>
                    <a:pt x="112637" y="130576"/>
                    <a:pt x="114269" y="118015"/>
                    <a:pt x="112426" y="107880"/>
                  </a:cubicBezTo>
                  <a:cubicBezTo>
                    <a:pt x="109266" y="90499"/>
                    <a:pt x="112832" y="71215"/>
                    <a:pt x="104931" y="55414"/>
                  </a:cubicBezTo>
                  <a:cubicBezTo>
                    <a:pt x="94011" y="33574"/>
                    <a:pt x="64556" y="30330"/>
                    <a:pt x="44970" y="25434"/>
                  </a:cubicBezTo>
                  <a:cubicBezTo>
                    <a:pt x="39973" y="32929"/>
                    <a:pt x="35216" y="40589"/>
                    <a:pt x="29980" y="47919"/>
                  </a:cubicBezTo>
                  <a:cubicBezTo>
                    <a:pt x="22719" y="58084"/>
                    <a:pt x="11169" y="65960"/>
                    <a:pt x="7495" y="77899"/>
                  </a:cubicBezTo>
                  <a:cubicBezTo>
                    <a:pt x="842" y="99522"/>
                    <a:pt x="2498" y="122870"/>
                    <a:pt x="0" y="145355"/>
                  </a:cubicBezTo>
                  <a:cubicBezTo>
                    <a:pt x="7495" y="155348"/>
                    <a:pt x="13001" y="167206"/>
                    <a:pt x="22485" y="175335"/>
                  </a:cubicBezTo>
                  <a:cubicBezTo>
                    <a:pt x="43520" y="193365"/>
                    <a:pt x="72100" y="193598"/>
                    <a:pt x="97436" y="197821"/>
                  </a:cubicBezTo>
                  <a:cubicBezTo>
                    <a:pt x="112426" y="187827"/>
                    <a:pt x="124740" y="171373"/>
                    <a:pt x="142406" y="167840"/>
                  </a:cubicBezTo>
                  <a:lnTo>
                    <a:pt x="179881" y="160345"/>
                  </a:ln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667000" y="5029200"/>
              <a:ext cx="562775" cy="552352"/>
            </a:xfrm>
            <a:custGeom>
              <a:avLst/>
              <a:gdLst>
                <a:gd name="connsiteX0" fmla="*/ 232348 w 404735"/>
                <a:gd name="connsiteY0" fmla="*/ 157397 h 397239"/>
                <a:gd name="connsiteX1" fmla="*/ 157397 w 404735"/>
                <a:gd name="connsiteY1" fmla="*/ 157397 h 397239"/>
                <a:gd name="connsiteX2" fmla="*/ 164892 w 404735"/>
                <a:gd name="connsiteY2" fmla="*/ 134912 h 397239"/>
                <a:gd name="connsiteX3" fmla="*/ 217358 w 404735"/>
                <a:gd name="connsiteY3" fmla="*/ 112426 h 397239"/>
                <a:gd name="connsiteX4" fmla="*/ 277318 w 404735"/>
                <a:gd name="connsiteY4" fmla="*/ 142407 h 397239"/>
                <a:gd name="connsiteX5" fmla="*/ 299803 w 404735"/>
                <a:gd name="connsiteY5" fmla="*/ 149902 h 397239"/>
                <a:gd name="connsiteX6" fmla="*/ 322289 w 404735"/>
                <a:gd name="connsiteY6" fmla="*/ 142407 h 397239"/>
                <a:gd name="connsiteX7" fmla="*/ 277318 w 404735"/>
                <a:gd name="connsiteY7" fmla="*/ 179882 h 397239"/>
                <a:gd name="connsiteX8" fmla="*/ 239843 w 404735"/>
                <a:gd name="connsiteY8" fmla="*/ 194872 h 397239"/>
                <a:gd name="connsiteX9" fmla="*/ 202367 w 404735"/>
                <a:gd name="connsiteY9" fmla="*/ 187377 h 397239"/>
                <a:gd name="connsiteX10" fmla="*/ 194872 w 404735"/>
                <a:gd name="connsiteY10" fmla="*/ 164892 h 397239"/>
                <a:gd name="connsiteX11" fmla="*/ 179882 w 404735"/>
                <a:gd name="connsiteY11" fmla="*/ 142407 h 397239"/>
                <a:gd name="connsiteX12" fmla="*/ 187377 w 404735"/>
                <a:gd name="connsiteY12" fmla="*/ 112426 h 397239"/>
                <a:gd name="connsiteX13" fmla="*/ 112426 w 404735"/>
                <a:gd name="connsiteY13" fmla="*/ 104931 h 397239"/>
                <a:gd name="connsiteX14" fmla="*/ 104931 w 404735"/>
                <a:gd name="connsiteY14" fmla="*/ 179882 h 397239"/>
                <a:gd name="connsiteX15" fmla="*/ 127417 w 404735"/>
                <a:gd name="connsiteY15" fmla="*/ 224853 h 397239"/>
                <a:gd name="connsiteX16" fmla="*/ 134912 w 404735"/>
                <a:gd name="connsiteY16" fmla="*/ 247338 h 397239"/>
                <a:gd name="connsiteX17" fmla="*/ 157397 w 404735"/>
                <a:gd name="connsiteY17" fmla="*/ 254833 h 397239"/>
                <a:gd name="connsiteX18" fmla="*/ 202367 w 404735"/>
                <a:gd name="connsiteY18" fmla="*/ 224853 h 397239"/>
                <a:gd name="connsiteX19" fmla="*/ 239843 w 404735"/>
                <a:gd name="connsiteY19" fmla="*/ 194872 h 397239"/>
                <a:gd name="connsiteX20" fmla="*/ 254833 w 404735"/>
                <a:gd name="connsiteY20" fmla="*/ 164892 h 397239"/>
                <a:gd name="connsiteX21" fmla="*/ 262328 w 404735"/>
                <a:gd name="connsiteY21" fmla="*/ 82446 h 397239"/>
                <a:gd name="connsiteX22" fmla="*/ 344774 w 404735"/>
                <a:gd name="connsiteY22" fmla="*/ 112426 h 397239"/>
                <a:gd name="connsiteX23" fmla="*/ 359764 w 404735"/>
                <a:gd name="connsiteY23" fmla="*/ 134912 h 397239"/>
                <a:gd name="connsiteX24" fmla="*/ 344774 w 404735"/>
                <a:gd name="connsiteY24" fmla="*/ 194872 h 397239"/>
                <a:gd name="connsiteX25" fmla="*/ 307299 w 404735"/>
                <a:gd name="connsiteY25" fmla="*/ 232348 h 397239"/>
                <a:gd name="connsiteX26" fmla="*/ 292308 w 404735"/>
                <a:gd name="connsiteY26" fmla="*/ 247338 h 397239"/>
                <a:gd name="connsiteX27" fmla="*/ 269823 w 404735"/>
                <a:gd name="connsiteY27" fmla="*/ 217357 h 397239"/>
                <a:gd name="connsiteX28" fmla="*/ 247338 w 404735"/>
                <a:gd name="connsiteY28" fmla="*/ 202367 h 397239"/>
                <a:gd name="connsiteX29" fmla="*/ 232348 w 404735"/>
                <a:gd name="connsiteY29" fmla="*/ 172387 h 397239"/>
                <a:gd name="connsiteX30" fmla="*/ 217358 w 404735"/>
                <a:gd name="connsiteY30" fmla="*/ 149902 h 397239"/>
                <a:gd name="connsiteX31" fmla="*/ 232348 w 404735"/>
                <a:gd name="connsiteY31" fmla="*/ 74951 h 397239"/>
                <a:gd name="connsiteX32" fmla="*/ 194872 w 404735"/>
                <a:gd name="connsiteY32" fmla="*/ 67456 h 397239"/>
                <a:gd name="connsiteX33" fmla="*/ 149902 w 404735"/>
                <a:gd name="connsiteY33" fmla="*/ 89941 h 397239"/>
                <a:gd name="connsiteX34" fmla="*/ 97436 w 404735"/>
                <a:gd name="connsiteY34" fmla="*/ 149902 h 397239"/>
                <a:gd name="connsiteX35" fmla="*/ 82446 w 404735"/>
                <a:gd name="connsiteY35" fmla="*/ 187377 h 397239"/>
                <a:gd name="connsiteX36" fmla="*/ 74951 w 404735"/>
                <a:gd name="connsiteY36" fmla="*/ 239843 h 397239"/>
                <a:gd name="connsiteX37" fmla="*/ 97436 w 404735"/>
                <a:gd name="connsiteY37" fmla="*/ 269823 h 397239"/>
                <a:gd name="connsiteX38" fmla="*/ 149902 w 404735"/>
                <a:gd name="connsiteY38" fmla="*/ 292308 h 397239"/>
                <a:gd name="connsiteX39" fmla="*/ 179882 w 404735"/>
                <a:gd name="connsiteY39" fmla="*/ 277318 h 397239"/>
                <a:gd name="connsiteX40" fmla="*/ 217358 w 404735"/>
                <a:gd name="connsiteY40" fmla="*/ 232348 h 397239"/>
                <a:gd name="connsiteX41" fmla="*/ 269823 w 404735"/>
                <a:gd name="connsiteY41" fmla="*/ 224853 h 397239"/>
                <a:gd name="connsiteX42" fmla="*/ 277318 w 404735"/>
                <a:gd name="connsiteY42" fmla="*/ 157397 h 397239"/>
                <a:gd name="connsiteX43" fmla="*/ 307299 w 404735"/>
                <a:gd name="connsiteY43" fmla="*/ 142407 h 397239"/>
                <a:gd name="connsiteX44" fmla="*/ 404735 w 404735"/>
                <a:gd name="connsiteY44" fmla="*/ 254833 h 397239"/>
                <a:gd name="connsiteX45" fmla="*/ 397239 w 404735"/>
                <a:gd name="connsiteY45" fmla="*/ 277318 h 397239"/>
                <a:gd name="connsiteX46" fmla="*/ 367259 w 404735"/>
                <a:gd name="connsiteY46" fmla="*/ 292308 h 397239"/>
                <a:gd name="connsiteX47" fmla="*/ 344774 w 404735"/>
                <a:gd name="connsiteY47" fmla="*/ 299803 h 397239"/>
                <a:gd name="connsiteX48" fmla="*/ 277318 w 404735"/>
                <a:gd name="connsiteY48" fmla="*/ 314793 h 397239"/>
                <a:gd name="connsiteX49" fmla="*/ 239843 w 404735"/>
                <a:gd name="connsiteY49" fmla="*/ 329784 h 397239"/>
                <a:gd name="connsiteX50" fmla="*/ 157397 w 404735"/>
                <a:gd name="connsiteY50" fmla="*/ 292308 h 397239"/>
                <a:gd name="connsiteX51" fmla="*/ 149902 w 404735"/>
                <a:gd name="connsiteY51" fmla="*/ 224853 h 397239"/>
                <a:gd name="connsiteX52" fmla="*/ 179882 w 404735"/>
                <a:gd name="connsiteY52" fmla="*/ 187377 h 397239"/>
                <a:gd name="connsiteX53" fmla="*/ 157397 w 404735"/>
                <a:gd name="connsiteY53" fmla="*/ 157397 h 397239"/>
                <a:gd name="connsiteX54" fmla="*/ 82446 w 404735"/>
                <a:gd name="connsiteY54" fmla="*/ 127416 h 397239"/>
                <a:gd name="connsiteX55" fmla="*/ 149902 w 404735"/>
                <a:gd name="connsiteY55" fmla="*/ 89941 h 397239"/>
                <a:gd name="connsiteX56" fmla="*/ 179882 w 404735"/>
                <a:gd name="connsiteY56" fmla="*/ 67456 h 397239"/>
                <a:gd name="connsiteX57" fmla="*/ 209862 w 404735"/>
                <a:gd name="connsiteY57" fmla="*/ 52466 h 397239"/>
                <a:gd name="connsiteX58" fmla="*/ 232348 w 404735"/>
                <a:gd name="connsiteY58" fmla="*/ 37475 h 397239"/>
                <a:gd name="connsiteX59" fmla="*/ 254833 w 404735"/>
                <a:gd name="connsiteY59" fmla="*/ 29980 h 397239"/>
                <a:gd name="connsiteX60" fmla="*/ 277318 w 404735"/>
                <a:gd name="connsiteY60" fmla="*/ 14990 h 397239"/>
                <a:gd name="connsiteX61" fmla="*/ 337279 w 404735"/>
                <a:gd name="connsiteY61" fmla="*/ 0 h 397239"/>
                <a:gd name="connsiteX62" fmla="*/ 352269 w 404735"/>
                <a:gd name="connsiteY62" fmla="*/ 22485 h 397239"/>
                <a:gd name="connsiteX63" fmla="*/ 344774 w 404735"/>
                <a:gd name="connsiteY63" fmla="*/ 157397 h 397239"/>
                <a:gd name="connsiteX64" fmla="*/ 352269 w 404735"/>
                <a:gd name="connsiteY64" fmla="*/ 209862 h 397239"/>
                <a:gd name="connsiteX65" fmla="*/ 374754 w 404735"/>
                <a:gd name="connsiteY65" fmla="*/ 232348 h 397239"/>
                <a:gd name="connsiteX66" fmla="*/ 389744 w 404735"/>
                <a:gd name="connsiteY66" fmla="*/ 262328 h 397239"/>
                <a:gd name="connsiteX67" fmla="*/ 322289 w 404735"/>
                <a:gd name="connsiteY67" fmla="*/ 344774 h 397239"/>
                <a:gd name="connsiteX68" fmla="*/ 262328 w 404735"/>
                <a:gd name="connsiteY68" fmla="*/ 389744 h 397239"/>
                <a:gd name="connsiteX69" fmla="*/ 232348 w 404735"/>
                <a:gd name="connsiteY69" fmla="*/ 397239 h 397239"/>
                <a:gd name="connsiteX70" fmla="*/ 157397 w 404735"/>
                <a:gd name="connsiteY70" fmla="*/ 352269 h 397239"/>
                <a:gd name="connsiteX71" fmla="*/ 142407 w 404735"/>
                <a:gd name="connsiteY71" fmla="*/ 299803 h 397239"/>
                <a:gd name="connsiteX72" fmla="*/ 157397 w 404735"/>
                <a:gd name="connsiteY72" fmla="*/ 269823 h 397239"/>
                <a:gd name="connsiteX73" fmla="*/ 187377 w 404735"/>
                <a:gd name="connsiteY73" fmla="*/ 232348 h 397239"/>
                <a:gd name="connsiteX74" fmla="*/ 134912 w 404735"/>
                <a:gd name="connsiteY74" fmla="*/ 209862 h 397239"/>
                <a:gd name="connsiteX75" fmla="*/ 142407 w 404735"/>
                <a:gd name="connsiteY75" fmla="*/ 187377 h 397239"/>
                <a:gd name="connsiteX76" fmla="*/ 97436 w 404735"/>
                <a:gd name="connsiteY76" fmla="*/ 119921 h 397239"/>
                <a:gd name="connsiteX77" fmla="*/ 74951 w 404735"/>
                <a:gd name="connsiteY77" fmla="*/ 112426 h 397239"/>
                <a:gd name="connsiteX78" fmla="*/ 52466 w 404735"/>
                <a:gd name="connsiteY78" fmla="*/ 97436 h 397239"/>
                <a:gd name="connsiteX79" fmla="*/ 0 w 404735"/>
                <a:gd name="connsiteY79" fmla="*/ 89941 h 397239"/>
                <a:gd name="connsiteX80" fmla="*/ 22485 w 404735"/>
                <a:gd name="connsiteY80" fmla="*/ 67456 h 397239"/>
                <a:gd name="connsiteX81" fmla="*/ 82446 w 404735"/>
                <a:gd name="connsiteY81" fmla="*/ 44971 h 397239"/>
                <a:gd name="connsiteX82" fmla="*/ 127417 w 404735"/>
                <a:gd name="connsiteY82" fmla="*/ 29980 h 397239"/>
                <a:gd name="connsiteX83" fmla="*/ 224853 w 404735"/>
                <a:gd name="connsiteY83" fmla="*/ 37475 h 397239"/>
                <a:gd name="connsiteX84" fmla="*/ 209862 w 404735"/>
                <a:gd name="connsiteY84" fmla="*/ 59961 h 397239"/>
                <a:gd name="connsiteX85" fmla="*/ 202367 w 404735"/>
                <a:gd name="connsiteY85" fmla="*/ 142407 h 397239"/>
                <a:gd name="connsiteX86" fmla="*/ 194872 w 404735"/>
                <a:gd name="connsiteY86" fmla="*/ 164892 h 397239"/>
                <a:gd name="connsiteX87" fmla="*/ 142407 w 404735"/>
                <a:gd name="connsiteY87" fmla="*/ 179882 h 397239"/>
                <a:gd name="connsiteX88" fmla="*/ 59961 w 404735"/>
                <a:gd name="connsiteY88" fmla="*/ 202367 h 397239"/>
                <a:gd name="connsiteX89" fmla="*/ 74951 w 404735"/>
                <a:gd name="connsiteY89" fmla="*/ 307298 h 397239"/>
                <a:gd name="connsiteX90" fmla="*/ 119921 w 404735"/>
                <a:gd name="connsiteY90" fmla="*/ 329784 h 39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04735" h="397239">
                  <a:moveTo>
                    <a:pt x="232348" y="157397"/>
                  </a:moveTo>
                  <a:cubicBezTo>
                    <a:pt x="207226" y="165771"/>
                    <a:pt x="186104" y="176535"/>
                    <a:pt x="157397" y="157397"/>
                  </a:cubicBezTo>
                  <a:cubicBezTo>
                    <a:pt x="150823" y="153015"/>
                    <a:pt x="159957" y="141081"/>
                    <a:pt x="164892" y="134912"/>
                  </a:cubicBezTo>
                  <a:cubicBezTo>
                    <a:pt x="177833" y="118735"/>
                    <a:pt x="199353" y="116927"/>
                    <a:pt x="217358" y="112426"/>
                  </a:cubicBezTo>
                  <a:cubicBezTo>
                    <a:pt x="237345" y="122420"/>
                    <a:pt x="256975" y="133160"/>
                    <a:pt x="277318" y="142407"/>
                  </a:cubicBezTo>
                  <a:cubicBezTo>
                    <a:pt x="284510" y="145676"/>
                    <a:pt x="291903" y="149902"/>
                    <a:pt x="299803" y="149902"/>
                  </a:cubicBezTo>
                  <a:cubicBezTo>
                    <a:pt x="307704" y="149902"/>
                    <a:pt x="314794" y="144905"/>
                    <a:pt x="322289" y="142407"/>
                  </a:cubicBezTo>
                  <a:cubicBezTo>
                    <a:pt x="305713" y="158982"/>
                    <a:pt x="298187" y="169448"/>
                    <a:pt x="277318" y="179882"/>
                  </a:cubicBezTo>
                  <a:cubicBezTo>
                    <a:pt x="265284" y="185899"/>
                    <a:pt x="252335" y="189875"/>
                    <a:pt x="239843" y="194872"/>
                  </a:cubicBezTo>
                  <a:cubicBezTo>
                    <a:pt x="227351" y="192374"/>
                    <a:pt x="212967" y="194443"/>
                    <a:pt x="202367" y="187377"/>
                  </a:cubicBezTo>
                  <a:cubicBezTo>
                    <a:pt x="195793" y="182995"/>
                    <a:pt x="198405" y="171958"/>
                    <a:pt x="194872" y="164892"/>
                  </a:cubicBezTo>
                  <a:cubicBezTo>
                    <a:pt x="190844" y="156835"/>
                    <a:pt x="184879" y="149902"/>
                    <a:pt x="179882" y="142407"/>
                  </a:cubicBezTo>
                  <a:cubicBezTo>
                    <a:pt x="182380" y="132413"/>
                    <a:pt x="191984" y="121640"/>
                    <a:pt x="187377" y="112426"/>
                  </a:cubicBezTo>
                  <a:cubicBezTo>
                    <a:pt x="173970" y="85612"/>
                    <a:pt x="127387" y="102438"/>
                    <a:pt x="112426" y="104931"/>
                  </a:cubicBezTo>
                  <a:cubicBezTo>
                    <a:pt x="75517" y="160296"/>
                    <a:pt x="71636" y="135489"/>
                    <a:pt x="104931" y="179882"/>
                  </a:cubicBezTo>
                  <a:cubicBezTo>
                    <a:pt x="123769" y="236397"/>
                    <a:pt x="98357" y="166735"/>
                    <a:pt x="127417" y="224853"/>
                  </a:cubicBezTo>
                  <a:cubicBezTo>
                    <a:pt x="130950" y="231919"/>
                    <a:pt x="129326" y="241752"/>
                    <a:pt x="134912" y="247338"/>
                  </a:cubicBezTo>
                  <a:cubicBezTo>
                    <a:pt x="140498" y="252924"/>
                    <a:pt x="149902" y="252335"/>
                    <a:pt x="157397" y="254833"/>
                  </a:cubicBezTo>
                  <a:cubicBezTo>
                    <a:pt x="172387" y="244840"/>
                    <a:pt x="189628" y="237592"/>
                    <a:pt x="202367" y="224853"/>
                  </a:cubicBezTo>
                  <a:cubicBezTo>
                    <a:pt x="223728" y="203492"/>
                    <a:pt x="211478" y="213782"/>
                    <a:pt x="239843" y="194872"/>
                  </a:cubicBezTo>
                  <a:cubicBezTo>
                    <a:pt x="244840" y="184879"/>
                    <a:pt x="253821" y="176019"/>
                    <a:pt x="254833" y="164892"/>
                  </a:cubicBezTo>
                  <a:cubicBezTo>
                    <a:pt x="263908" y="65065"/>
                    <a:pt x="227959" y="151185"/>
                    <a:pt x="262328" y="82446"/>
                  </a:cubicBezTo>
                  <a:cubicBezTo>
                    <a:pt x="269537" y="84849"/>
                    <a:pt x="335648" y="105907"/>
                    <a:pt x="344774" y="112426"/>
                  </a:cubicBezTo>
                  <a:cubicBezTo>
                    <a:pt x="352104" y="117662"/>
                    <a:pt x="354767" y="127417"/>
                    <a:pt x="359764" y="134912"/>
                  </a:cubicBezTo>
                  <a:cubicBezTo>
                    <a:pt x="354767" y="154899"/>
                    <a:pt x="351815" y="175511"/>
                    <a:pt x="344774" y="194872"/>
                  </a:cubicBezTo>
                  <a:cubicBezTo>
                    <a:pt x="335550" y="220238"/>
                    <a:pt x="326516" y="216974"/>
                    <a:pt x="307299" y="232348"/>
                  </a:cubicBezTo>
                  <a:cubicBezTo>
                    <a:pt x="301781" y="236762"/>
                    <a:pt x="297305" y="242341"/>
                    <a:pt x="292308" y="247338"/>
                  </a:cubicBezTo>
                  <a:cubicBezTo>
                    <a:pt x="284813" y="237344"/>
                    <a:pt x="278656" y="226190"/>
                    <a:pt x="269823" y="217357"/>
                  </a:cubicBezTo>
                  <a:cubicBezTo>
                    <a:pt x="263454" y="210987"/>
                    <a:pt x="253105" y="209287"/>
                    <a:pt x="247338" y="202367"/>
                  </a:cubicBezTo>
                  <a:cubicBezTo>
                    <a:pt x="240185" y="193784"/>
                    <a:pt x="237891" y="182088"/>
                    <a:pt x="232348" y="172387"/>
                  </a:cubicBezTo>
                  <a:cubicBezTo>
                    <a:pt x="227879" y="164566"/>
                    <a:pt x="222355" y="157397"/>
                    <a:pt x="217358" y="149902"/>
                  </a:cubicBezTo>
                  <a:cubicBezTo>
                    <a:pt x="223429" y="137760"/>
                    <a:pt x="256828" y="95350"/>
                    <a:pt x="232348" y="74951"/>
                  </a:cubicBezTo>
                  <a:cubicBezTo>
                    <a:pt x="222561" y="66796"/>
                    <a:pt x="207364" y="69954"/>
                    <a:pt x="194872" y="67456"/>
                  </a:cubicBezTo>
                  <a:cubicBezTo>
                    <a:pt x="179882" y="74951"/>
                    <a:pt x="163632" y="80330"/>
                    <a:pt x="149902" y="89941"/>
                  </a:cubicBezTo>
                  <a:cubicBezTo>
                    <a:pt x="136533" y="99299"/>
                    <a:pt x="105910" y="134649"/>
                    <a:pt x="97436" y="149902"/>
                  </a:cubicBezTo>
                  <a:cubicBezTo>
                    <a:pt x="90902" y="161663"/>
                    <a:pt x="87443" y="174885"/>
                    <a:pt x="82446" y="187377"/>
                  </a:cubicBezTo>
                  <a:cubicBezTo>
                    <a:pt x="79948" y="204866"/>
                    <a:pt x="71791" y="222462"/>
                    <a:pt x="74951" y="239843"/>
                  </a:cubicBezTo>
                  <a:cubicBezTo>
                    <a:pt x="77186" y="252133"/>
                    <a:pt x="88603" y="260990"/>
                    <a:pt x="97436" y="269823"/>
                  </a:cubicBezTo>
                  <a:cubicBezTo>
                    <a:pt x="114690" y="287077"/>
                    <a:pt x="126966" y="286574"/>
                    <a:pt x="149902" y="292308"/>
                  </a:cubicBezTo>
                  <a:cubicBezTo>
                    <a:pt x="159895" y="287311"/>
                    <a:pt x="171982" y="285218"/>
                    <a:pt x="179882" y="277318"/>
                  </a:cubicBezTo>
                  <a:cubicBezTo>
                    <a:pt x="205423" y="251777"/>
                    <a:pt x="180317" y="243460"/>
                    <a:pt x="217358" y="232348"/>
                  </a:cubicBezTo>
                  <a:cubicBezTo>
                    <a:pt x="234279" y="227272"/>
                    <a:pt x="252335" y="227351"/>
                    <a:pt x="269823" y="224853"/>
                  </a:cubicBezTo>
                  <a:cubicBezTo>
                    <a:pt x="272321" y="202368"/>
                    <a:pt x="267956" y="177993"/>
                    <a:pt x="277318" y="157397"/>
                  </a:cubicBezTo>
                  <a:cubicBezTo>
                    <a:pt x="281942" y="147225"/>
                    <a:pt x="297718" y="136658"/>
                    <a:pt x="307299" y="142407"/>
                  </a:cubicBezTo>
                  <a:cubicBezTo>
                    <a:pt x="371828" y="181125"/>
                    <a:pt x="379784" y="204934"/>
                    <a:pt x="404735" y="254833"/>
                  </a:cubicBezTo>
                  <a:cubicBezTo>
                    <a:pt x="402236" y="262328"/>
                    <a:pt x="402826" y="271732"/>
                    <a:pt x="397239" y="277318"/>
                  </a:cubicBezTo>
                  <a:cubicBezTo>
                    <a:pt x="389338" y="285218"/>
                    <a:pt x="377529" y="287907"/>
                    <a:pt x="367259" y="292308"/>
                  </a:cubicBezTo>
                  <a:cubicBezTo>
                    <a:pt x="359997" y="295420"/>
                    <a:pt x="352370" y="297633"/>
                    <a:pt x="344774" y="299803"/>
                  </a:cubicBezTo>
                  <a:cubicBezTo>
                    <a:pt x="320075" y="306860"/>
                    <a:pt x="303079" y="309641"/>
                    <a:pt x="277318" y="314793"/>
                  </a:cubicBezTo>
                  <a:cubicBezTo>
                    <a:pt x="264826" y="319790"/>
                    <a:pt x="253257" y="330816"/>
                    <a:pt x="239843" y="329784"/>
                  </a:cubicBezTo>
                  <a:cubicBezTo>
                    <a:pt x="206018" y="327182"/>
                    <a:pt x="183055" y="309413"/>
                    <a:pt x="157397" y="292308"/>
                  </a:cubicBezTo>
                  <a:cubicBezTo>
                    <a:pt x="118301" y="233664"/>
                    <a:pt x="116582" y="262933"/>
                    <a:pt x="149902" y="224853"/>
                  </a:cubicBezTo>
                  <a:cubicBezTo>
                    <a:pt x="160436" y="212814"/>
                    <a:pt x="169889" y="199869"/>
                    <a:pt x="179882" y="187377"/>
                  </a:cubicBezTo>
                  <a:cubicBezTo>
                    <a:pt x="172387" y="177384"/>
                    <a:pt x="166798" y="165623"/>
                    <a:pt x="157397" y="157397"/>
                  </a:cubicBezTo>
                  <a:cubicBezTo>
                    <a:pt x="128717" y="132302"/>
                    <a:pt x="116962" y="134320"/>
                    <a:pt x="82446" y="127416"/>
                  </a:cubicBezTo>
                  <a:cubicBezTo>
                    <a:pt x="112414" y="82464"/>
                    <a:pt x="78903" y="122213"/>
                    <a:pt x="149902" y="89941"/>
                  </a:cubicBezTo>
                  <a:cubicBezTo>
                    <a:pt x="161274" y="84772"/>
                    <a:pt x="169289" y="74077"/>
                    <a:pt x="179882" y="67456"/>
                  </a:cubicBezTo>
                  <a:cubicBezTo>
                    <a:pt x="189357" y="61534"/>
                    <a:pt x="200161" y="58009"/>
                    <a:pt x="209862" y="52466"/>
                  </a:cubicBezTo>
                  <a:cubicBezTo>
                    <a:pt x="217683" y="47997"/>
                    <a:pt x="224291" y="41504"/>
                    <a:pt x="232348" y="37475"/>
                  </a:cubicBezTo>
                  <a:cubicBezTo>
                    <a:pt x="239414" y="33942"/>
                    <a:pt x="247767" y="33513"/>
                    <a:pt x="254833" y="29980"/>
                  </a:cubicBezTo>
                  <a:cubicBezTo>
                    <a:pt x="262890" y="25952"/>
                    <a:pt x="269261" y="19018"/>
                    <a:pt x="277318" y="14990"/>
                  </a:cubicBezTo>
                  <a:cubicBezTo>
                    <a:pt x="292683" y="7307"/>
                    <a:pt x="323025" y="2851"/>
                    <a:pt x="337279" y="0"/>
                  </a:cubicBezTo>
                  <a:cubicBezTo>
                    <a:pt x="342276" y="7495"/>
                    <a:pt x="350084" y="13746"/>
                    <a:pt x="352269" y="22485"/>
                  </a:cubicBezTo>
                  <a:cubicBezTo>
                    <a:pt x="368213" y="86261"/>
                    <a:pt x="358660" y="94911"/>
                    <a:pt x="344774" y="157397"/>
                  </a:cubicBezTo>
                  <a:cubicBezTo>
                    <a:pt x="347272" y="174885"/>
                    <a:pt x="345708" y="193460"/>
                    <a:pt x="352269" y="209862"/>
                  </a:cubicBezTo>
                  <a:cubicBezTo>
                    <a:pt x="356206" y="219704"/>
                    <a:pt x="368593" y="223723"/>
                    <a:pt x="374754" y="232348"/>
                  </a:cubicBezTo>
                  <a:cubicBezTo>
                    <a:pt x="381248" y="241440"/>
                    <a:pt x="384747" y="252335"/>
                    <a:pt x="389744" y="262328"/>
                  </a:cubicBezTo>
                  <a:cubicBezTo>
                    <a:pt x="349967" y="321993"/>
                    <a:pt x="372500" y="294563"/>
                    <a:pt x="322289" y="344774"/>
                  </a:cubicBezTo>
                  <a:cubicBezTo>
                    <a:pt x="298991" y="368072"/>
                    <a:pt x="295851" y="374845"/>
                    <a:pt x="262328" y="389744"/>
                  </a:cubicBezTo>
                  <a:cubicBezTo>
                    <a:pt x="252915" y="393928"/>
                    <a:pt x="242341" y="394741"/>
                    <a:pt x="232348" y="397239"/>
                  </a:cubicBezTo>
                  <a:cubicBezTo>
                    <a:pt x="211194" y="388173"/>
                    <a:pt x="170466" y="378407"/>
                    <a:pt x="157397" y="352269"/>
                  </a:cubicBezTo>
                  <a:cubicBezTo>
                    <a:pt x="149263" y="336001"/>
                    <a:pt x="147404" y="317292"/>
                    <a:pt x="142407" y="299803"/>
                  </a:cubicBezTo>
                  <a:cubicBezTo>
                    <a:pt x="147404" y="289810"/>
                    <a:pt x="151199" y="279119"/>
                    <a:pt x="157397" y="269823"/>
                  </a:cubicBezTo>
                  <a:cubicBezTo>
                    <a:pt x="166271" y="256513"/>
                    <a:pt x="187377" y="248345"/>
                    <a:pt x="187377" y="232348"/>
                  </a:cubicBezTo>
                  <a:cubicBezTo>
                    <a:pt x="187377" y="226172"/>
                    <a:pt x="141801" y="212158"/>
                    <a:pt x="134912" y="209862"/>
                  </a:cubicBezTo>
                  <a:cubicBezTo>
                    <a:pt x="137410" y="202367"/>
                    <a:pt x="142407" y="195277"/>
                    <a:pt x="142407" y="187377"/>
                  </a:cubicBezTo>
                  <a:cubicBezTo>
                    <a:pt x="142407" y="161584"/>
                    <a:pt x="121993" y="128107"/>
                    <a:pt x="97436" y="119921"/>
                  </a:cubicBezTo>
                  <a:cubicBezTo>
                    <a:pt x="89941" y="117423"/>
                    <a:pt x="82017" y="115959"/>
                    <a:pt x="74951" y="112426"/>
                  </a:cubicBezTo>
                  <a:cubicBezTo>
                    <a:pt x="66894" y="108398"/>
                    <a:pt x="61094" y="100024"/>
                    <a:pt x="52466" y="97436"/>
                  </a:cubicBezTo>
                  <a:cubicBezTo>
                    <a:pt x="35545" y="92360"/>
                    <a:pt x="17489" y="92439"/>
                    <a:pt x="0" y="89941"/>
                  </a:cubicBezTo>
                  <a:cubicBezTo>
                    <a:pt x="7495" y="82446"/>
                    <a:pt x="13860" y="73617"/>
                    <a:pt x="22485" y="67456"/>
                  </a:cubicBezTo>
                  <a:cubicBezTo>
                    <a:pt x="46750" y="50124"/>
                    <a:pt x="55390" y="53088"/>
                    <a:pt x="82446" y="44971"/>
                  </a:cubicBezTo>
                  <a:cubicBezTo>
                    <a:pt x="97581" y="40430"/>
                    <a:pt x="112427" y="34977"/>
                    <a:pt x="127417" y="29980"/>
                  </a:cubicBezTo>
                  <a:cubicBezTo>
                    <a:pt x="159896" y="32478"/>
                    <a:pt x="194240" y="26343"/>
                    <a:pt x="224853" y="37475"/>
                  </a:cubicBezTo>
                  <a:cubicBezTo>
                    <a:pt x="233319" y="40554"/>
                    <a:pt x="211750" y="51153"/>
                    <a:pt x="209862" y="59961"/>
                  </a:cubicBezTo>
                  <a:cubicBezTo>
                    <a:pt x="204080" y="86944"/>
                    <a:pt x="206270" y="115089"/>
                    <a:pt x="202367" y="142407"/>
                  </a:cubicBezTo>
                  <a:cubicBezTo>
                    <a:pt x="201250" y="150228"/>
                    <a:pt x="200458" y="159306"/>
                    <a:pt x="194872" y="164892"/>
                  </a:cubicBezTo>
                  <a:cubicBezTo>
                    <a:pt x="191274" y="168490"/>
                    <a:pt x="142685" y="179799"/>
                    <a:pt x="142407" y="179882"/>
                  </a:cubicBezTo>
                  <a:cubicBezTo>
                    <a:pt x="66333" y="202704"/>
                    <a:pt x="128262" y="188707"/>
                    <a:pt x="59961" y="202367"/>
                  </a:cubicBezTo>
                  <a:cubicBezTo>
                    <a:pt x="48199" y="225891"/>
                    <a:pt x="4068" y="295484"/>
                    <a:pt x="74951" y="307298"/>
                  </a:cubicBezTo>
                  <a:cubicBezTo>
                    <a:pt x="124850" y="315615"/>
                    <a:pt x="119921" y="299596"/>
                    <a:pt x="119921" y="329784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600" y="5867400"/>
              <a:ext cx="525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t=0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5240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572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grpSp>
          <p:nvGrpSpPr>
            <p:cNvPr id="8" name="Group 22"/>
            <p:cNvGrpSpPr/>
            <p:nvPr/>
          </p:nvGrpSpPr>
          <p:grpSpPr>
            <a:xfrm>
              <a:off x="4267200" y="4800600"/>
              <a:ext cx="958027" cy="891749"/>
              <a:chOff x="4267200" y="4800600"/>
              <a:chExt cx="958027" cy="891749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4267200" y="4800600"/>
                <a:ext cx="958027" cy="891749"/>
              </a:xfrm>
              <a:custGeom>
                <a:avLst/>
                <a:gdLst>
                  <a:gd name="connsiteX0" fmla="*/ 543305 w 688992"/>
                  <a:gd name="connsiteY0" fmla="*/ 385334 h 641326"/>
                  <a:gd name="connsiteX1" fmla="*/ 363423 w 688992"/>
                  <a:gd name="connsiteY1" fmla="*/ 340363 h 641326"/>
                  <a:gd name="connsiteX2" fmla="*/ 340938 w 688992"/>
                  <a:gd name="connsiteY2" fmla="*/ 317878 h 641326"/>
                  <a:gd name="connsiteX3" fmla="*/ 333443 w 688992"/>
                  <a:gd name="connsiteY3" fmla="*/ 287898 h 641326"/>
                  <a:gd name="connsiteX4" fmla="*/ 325948 w 688992"/>
                  <a:gd name="connsiteY4" fmla="*/ 265412 h 641326"/>
                  <a:gd name="connsiteX5" fmla="*/ 385909 w 688992"/>
                  <a:gd name="connsiteY5" fmla="*/ 242927 h 641326"/>
                  <a:gd name="connsiteX6" fmla="*/ 468354 w 688992"/>
                  <a:gd name="connsiteY6" fmla="*/ 265412 h 641326"/>
                  <a:gd name="connsiteX7" fmla="*/ 453364 w 688992"/>
                  <a:gd name="connsiteY7" fmla="*/ 310383 h 641326"/>
                  <a:gd name="connsiteX8" fmla="*/ 408394 w 688992"/>
                  <a:gd name="connsiteY8" fmla="*/ 355353 h 641326"/>
                  <a:gd name="connsiteX9" fmla="*/ 438374 w 688992"/>
                  <a:gd name="connsiteY9" fmla="*/ 422809 h 641326"/>
                  <a:gd name="connsiteX10" fmla="*/ 453364 w 688992"/>
                  <a:gd name="connsiteY10" fmla="*/ 445294 h 641326"/>
                  <a:gd name="connsiteX11" fmla="*/ 475850 w 688992"/>
                  <a:gd name="connsiteY11" fmla="*/ 422809 h 641326"/>
                  <a:gd name="connsiteX12" fmla="*/ 475850 w 688992"/>
                  <a:gd name="connsiteY12" fmla="*/ 370344 h 641326"/>
                  <a:gd name="connsiteX13" fmla="*/ 468354 w 688992"/>
                  <a:gd name="connsiteY13" fmla="*/ 340363 h 641326"/>
                  <a:gd name="connsiteX14" fmla="*/ 355928 w 688992"/>
                  <a:gd name="connsiteY14" fmla="*/ 332868 h 641326"/>
                  <a:gd name="connsiteX15" fmla="*/ 415889 w 688992"/>
                  <a:gd name="connsiteY15" fmla="*/ 280403 h 641326"/>
                  <a:gd name="connsiteX16" fmla="*/ 438374 w 688992"/>
                  <a:gd name="connsiteY16" fmla="*/ 295393 h 641326"/>
                  <a:gd name="connsiteX17" fmla="*/ 505830 w 688992"/>
                  <a:gd name="connsiteY17" fmla="*/ 310383 h 641326"/>
                  <a:gd name="connsiteX18" fmla="*/ 498335 w 688992"/>
                  <a:gd name="connsiteY18" fmla="*/ 287898 h 641326"/>
                  <a:gd name="connsiteX19" fmla="*/ 445869 w 688992"/>
                  <a:gd name="connsiteY19" fmla="*/ 257917 h 641326"/>
                  <a:gd name="connsiteX20" fmla="*/ 393404 w 688992"/>
                  <a:gd name="connsiteY20" fmla="*/ 227937 h 641326"/>
                  <a:gd name="connsiteX21" fmla="*/ 385909 w 688992"/>
                  <a:gd name="connsiteY21" fmla="*/ 250422 h 641326"/>
                  <a:gd name="connsiteX22" fmla="*/ 400899 w 688992"/>
                  <a:gd name="connsiteY22" fmla="*/ 295393 h 641326"/>
                  <a:gd name="connsiteX23" fmla="*/ 408394 w 688992"/>
                  <a:gd name="connsiteY23" fmla="*/ 325373 h 641326"/>
                  <a:gd name="connsiteX24" fmla="*/ 385909 w 688992"/>
                  <a:gd name="connsiteY24" fmla="*/ 340363 h 641326"/>
                  <a:gd name="connsiteX25" fmla="*/ 258492 w 688992"/>
                  <a:gd name="connsiteY25" fmla="*/ 370344 h 641326"/>
                  <a:gd name="connsiteX26" fmla="*/ 265987 w 688992"/>
                  <a:gd name="connsiteY26" fmla="*/ 415314 h 641326"/>
                  <a:gd name="connsiteX27" fmla="*/ 348433 w 688992"/>
                  <a:gd name="connsiteY27" fmla="*/ 452789 h 641326"/>
                  <a:gd name="connsiteX28" fmla="*/ 393404 w 688992"/>
                  <a:gd name="connsiteY28" fmla="*/ 445294 h 641326"/>
                  <a:gd name="connsiteX29" fmla="*/ 423384 w 688992"/>
                  <a:gd name="connsiteY29" fmla="*/ 437799 h 641326"/>
                  <a:gd name="connsiteX30" fmla="*/ 445869 w 688992"/>
                  <a:gd name="connsiteY30" fmla="*/ 452789 h 641326"/>
                  <a:gd name="connsiteX31" fmla="*/ 475850 w 688992"/>
                  <a:gd name="connsiteY31" fmla="*/ 445294 h 641326"/>
                  <a:gd name="connsiteX32" fmla="*/ 498335 w 688992"/>
                  <a:gd name="connsiteY32" fmla="*/ 385334 h 641326"/>
                  <a:gd name="connsiteX33" fmla="*/ 490840 w 688992"/>
                  <a:gd name="connsiteY33" fmla="*/ 310383 h 641326"/>
                  <a:gd name="connsiteX34" fmla="*/ 520820 w 688992"/>
                  <a:gd name="connsiteY34" fmla="*/ 295393 h 641326"/>
                  <a:gd name="connsiteX35" fmla="*/ 528315 w 688992"/>
                  <a:gd name="connsiteY35" fmla="*/ 272908 h 641326"/>
                  <a:gd name="connsiteX36" fmla="*/ 505830 w 688992"/>
                  <a:gd name="connsiteY36" fmla="*/ 257917 h 641326"/>
                  <a:gd name="connsiteX37" fmla="*/ 445869 w 688992"/>
                  <a:gd name="connsiteY37" fmla="*/ 242927 h 641326"/>
                  <a:gd name="connsiteX38" fmla="*/ 318453 w 688992"/>
                  <a:gd name="connsiteY38" fmla="*/ 250422 h 641326"/>
                  <a:gd name="connsiteX39" fmla="*/ 243502 w 688992"/>
                  <a:gd name="connsiteY39" fmla="*/ 235432 h 641326"/>
                  <a:gd name="connsiteX40" fmla="*/ 221017 w 688992"/>
                  <a:gd name="connsiteY40" fmla="*/ 272908 h 641326"/>
                  <a:gd name="connsiteX41" fmla="*/ 288473 w 688992"/>
                  <a:gd name="connsiteY41" fmla="*/ 415314 h 641326"/>
                  <a:gd name="connsiteX42" fmla="*/ 265987 w 688992"/>
                  <a:gd name="connsiteY42" fmla="*/ 392829 h 641326"/>
                  <a:gd name="connsiteX43" fmla="*/ 191036 w 688992"/>
                  <a:gd name="connsiteY43" fmla="*/ 340363 h 641326"/>
                  <a:gd name="connsiteX44" fmla="*/ 161056 w 688992"/>
                  <a:gd name="connsiteY44" fmla="*/ 325373 h 641326"/>
                  <a:gd name="connsiteX45" fmla="*/ 198532 w 688992"/>
                  <a:gd name="connsiteY45" fmla="*/ 227937 h 641326"/>
                  <a:gd name="connsiteX46" fmla="*/ 243502 w 688992"/>
                  <a:gd name="connsiteY46" fmla="*/ 197957 h 641326"/>
                  <a:gd name="connsiteX47" fmla="*/ 340938 w 688992"/>
                  <a:gd name="connsiteY47" fmla="*/ 152986 h 641326"/>
                  <a:gd name="connsiteX48" fmla="*/ 363423 w 688992"/>
                  <a:gd name="connsiteY48" fmla="*/ 145491 h 641326"/>
                  <a:gd name="connsiteX49" fmla="*/ 415889 w 688992"/>
                  <a:gd name="connsiteY49" fmla="*/ 152986 h 641326"/>
                  <a:gd name="connsiteX50" fmla="*/ 453364 w 688992"/>
                  <a:gd name="connsiteY50" fmla="*/ 160481 h 641326"/>
                  <a:gd name="connsiteX51" fmla="*/ 460859 w 688992"/>
                  <a:gd name="connsiteY51" fmla="*/ 190462 h 641326"/>
                  <a:gd name="connsiteX52" fmla="*/ 430879 w 688992"/>
                  <a:gd name="connsiteY52" fmla="*/ 227937 h 641326"/>
                  <a:gd name="connsiteX53" fmla="*/ 408394 w 688992"/>
                  <a:gd name="connsiteY53" fmla="*/ 250422 h 641326"/>
                  <a:gd name="connsiteX54" fmla="*/ 423384 w 688992"/>
                  <a:gd name="connsiteY54" fmla="*/ 302888 h 641326"/>
                  <a:gd name="connsiteX55" fmla="*/ 445869 w 688992"/>
                  <a:gd name="connsiteY55" fmla="*/ 310383 h 641326"/>
                  <a:gd name="connsiteX56" fmla="*/ 483345 w 688992"/>
                  <a:gd name="connsiteY56" fmla="*/ 317878 h 641326"/>
                  <a:gd name="connsiteX57" fmla="*/ 505830 w 688992"/>
                  <a:gd name="connsiteY57" fmla="*/ 332868 h 641326"/>
                  <a:gd name="connsiteX58" fmla="*/ 513325 w 688992"/>
                  <a:gd name="connsiteY58" fmla="*/ 362849 h 641326"/>
                  <a:gd name="connsiteX59" fmla="*/ 520820 w 688992"/>
                  <a:gd name="connsiteY59" fmla="*/ 460285 h 641326"/>
                  <a:gd name="connsiteX60" fmla="*/ 490840 w 688992"/>
                  <a:gd name="connsiteY60" fmla="*/ 452789 h 641326"/>
                  <a:gd name="connsiteX61" fmla="*/ 415889 w 688992"/>
                  <a:gd name="connsiteY61" fmla="*/ 437799 h 641326"/>
                  <a:gd name="connsiteX62" fmla="*/ 333443 w 688992"/>
                  <a:gd name="connsiteY62" fmla="*/ 445294 h 641326"/>
                  <a:gd name="connsiteX63" fmla="*/ 288473 w 688992"/>
                  <a:gd name="connsiteY63" fmla="*/ 467780 h 641326"/>
                  <a:gd name="connsiteX64" fmla="*/ 333443 w 688992"/>
                  <a:gd name="connsiteY64" fmla="*/ 557721 h 641326"/>
                  <a:gd name="connsiteX65" fmla="*/ 295968 w 688992"/>
                  <a:gd name="connsiteY65" fmla="*/ 527740 h 641326"/>
                  <a:gd name="connsiteX66" fmla="*/ 146066 w 688992"/>
                  <a:gd name="connsiteY66" fmla="*/ 482770 h 641326"/>
                  <a:gd name="connsiteX67" fmla="*/ 116086 w 688992"/>
                  <a:gd name="connsiteY67" fmla="*/ 460285 h 641326"/>
                  <a:gd name="connsiteX68" fmla="*/ 93600 w 688992"/>
                  <a:gd name="connsiteY68" fmla="*/ 445294 h 641326"/>
                  <a:gd name="connsiteX69" fmla="*/ 86105 w 688992"/>
                  <a:gd name="connsiteY69" fmla="*/ 422809 h 641326"/>
                  <a:gd name="connsiteX70" fmla="*/ 131076 w 688992"/>
                  <a:gd name="connsiteY70" fmla="*/ 400324 h 641326"/>
                  <a:gd name="connsiteX71" fmla="*/ 191036 w 688992"/>
                  <a:gd name="connsiteY71" fmla="*/ 385334 h 641326"/>
                  <a:gd name="connsiteX72" fmla="*/ 513325 w 688992"/>
                  <a:gd name="connsiteY72" fmla="*/ 347858 h 641326"/>
                  <a:gd name="connsiteX73" fmla="*/ 543305 w 688992"/>
                  <a:gd name="connsiteY73" fmla="*/ 467780 h 641326"/>
                  <a:gd name="connsiteX74" fmla="*/ 528315 w 688992"/>
                  <a:gd name="connsiteY74" fmla="*/ 490265 h 641326"/>
                  <a:gd name="connsiteX75" fmla="*/ 498335 w 688992"/>
                  <a:gd name="connsiteY75" fmla="*/ 497760 h 641326"/>
                  <a:gd name="connsiteX76" fmla="*/ 408394 w 688992"/>
                  <a:gd name="connsiteY76" fmla="*/ 505255 h 641326"/>
                  <a:gd name="connsiteX77" fmla="*/ 430879 w 688992"/>
                  <a:gd name="connsiteY77" fmla="*/ 527740 h 641326"/>
                  <a:gd name="connsiteX78" fmla="*/ 483345 w 688992"/>
                  <a:gd name="connsiteY78" fmla="*/ 542730 h 641326"/>
                  <a:gd name="connsiteX79" fmla="*/ 535810 w 688992"/>
                  <a:gd name="connsiteY79" fmla="*/ 535235 h 641326"/>
                  <a:gd name="connsiteX80" fmla="*/ 558295 w 688992"/>
                  <a:gd name="connsiteY80" fmla="*/ 392829 h 641326"/>
                  <a:gd name="connsiteX81" fmla="*/ 565791 w 688992"/>
                  <a:gd name="connsiteY81" fmla="*/ 355353 h 641326"/>
                  <a:gd name="connsiteX82" fmla="*/ 513325 w 688992"/>
                  <a:gd name="connsiteY82" fmla="*/ 287898 h 641326"/>
                  <a:gd name="connsiteX83" fmla="*/ 460859 w 688992"/>
                  <a:gd name="connsiteY83" fmla="*/ 257917 h 641326"/>
                  <a:gd name="connsiteX84" fmla="*/ 423384 w 688992"/>
                  <a:gd name="connsiteY84" fmla="*/ 250422 h 641326"/>
                  <a:gd name="connsiteX85" fmla="*/ 393404 w 688992"/>
                  <a:gd name="connsiteY85" fmla="*/ 242927 h 641326"/>
                  <a:gd name="connsiteX86" fmla="*/ 408394 w 688992"/>
                  <a:gd name="connsiteY86" fmla="*/ 190462 h 641326"/>
                  <a:gd name="connsiteX87" fmla="*/ 430879 w 688992"/>
                  <a:gd name="connsiteY87" fmla="*/ 175471 h 641326"/>
                  <a:gd name="connsiteX88" fmla="*/ 438374 w 688992"/>
                  <a:gd name="connsiteY88" fmla="*/ 152986 h 641326"/>
                  <a:gd name="connsiteX89" fmla="*/ 393404 w 688992"/>
                  <a:gd name="connsiteY89" fmla="*/ 115511 h 641326"/>
                  <a:gd name="connsiteX90" fmla="*/ 288473 w 688992"/>
                  <a:gd name="connsiteY90" fmla="*/ 137996 h 641326"/>
                  <a:gd name="connsiteX91" fmla="*/ 206027 w 688992"/>
                  <a:gd name="connsiteY91" fmla="*/ 242927 h 641326"/>
                  <a:gd name="connsiteX92" fmla="*/ 206027 w 688992"/>
                  <a:gd name="connsiteY92" fmla="*/ 310383 h 641326"/>
                  <a:gd name="connsiteX93" fmla="*/ 191036 w 688992"/>
                  <a:gd name="connsiteY93" fmla="*/ 340363 h 641326"/>
                  <a:gd name="connsiteX94" fmla="*/ 101095 w 688992"/>
                  <a:gd name="connsiteY94" fmla="*/ 377839 h 641326"/>
                  <a:gd name="connsiteX95" fmla="*/ 123581 w 688992"/>
                  <a:gd name="connsiteY95" fmla="*/ 415314 h 641326"/>
                  <a:gd name="connsiteX96" fmla="*/ 168551 w 688992"/>
                  <a:gd name="connsiteY96" fmla="*/ 422809 h 641326"/>
                  <a:gd name="connsiteX97" fmla="*/ 258492 w 688992"/>
                  <a:gd name="connsiteY97" fmla="*/ 430304 h 641326"/>
                  <a:gd name="connsiteX98" fmla="*/ 333443 w 688992"/>
                  <a:gd name="connsiteY98" fmla="*/ 407819 h 641326"/>
                  <a:gd name="connsiteX99" fmla="*/ 363423 w 688992"/>
                  <a:gd name="connsiteY99" fmla="*/ 347858 h 641326"/>
                  <a:gd name="connsiteX100" fmla="*/ 370918 w 688992"/>
                  <a:gd name="connsiteY100" fmla="*/ 302888 h 641326"/>
                  <a:gd name="connsiteX101" fmla="*/ 363423 w 688992"/>
                  <a:gd name="connsiteY101" fmla="*/ 280403 h 641326"/>
                  <a:gd name="connsiteX102" fmla="*/ 385909 w 688992"/>
                  <a:gd name="connsiteY102" fmla="*/ 265412 h 641326"/>
                  <a:gd name="connsiteX103" fmla="*/ 393404 w 688992"/>
                  <a:gd name="connsiteY103" fmla="*/ 227937 h 641326"/>
                  <a:gd name="connsiteX104" fmla="*/ 408394 w 688992"/>
                  <a:gd name="connsiteY104" fmla="*/ 190462 h 641326"/>
                  <a:gd name="connsiteX105" fmla="*/ 400899 w 688992"/>
                  <a:gd name="connsiteY105" fmla="*/ 137996 h 641326"/>
                  <a:gd name="connsiteX106" fmla="*/ 340938 w 688992"/>
                  <a:gd name="connsiteY106" fmla="*/ 145491 h 641326"/>
                  <a:gd name="connsiteX107" fmla="*/ 250997 w 688992"/>
                  <a:gd name="connsiteY107" fmla="*/ 220442 h 641326"/>
                  <a:gd name="connsiteX108" fmla="*/ 191036 w 688992"/>
                  <a:gd name="connsiteY108" fmla="*/ 265412 h 641326"/>
                  <a:gd name="connsiteX109" fmla="*/ 138571 w 688992"/>
                  <a:gd name="connsiteY109" fmla="*/ 287898 h 641326"/>
                  <a:gd name="connsiteX110" fmla="*/ 108591 w 688992"/>
                  <a:gd name="connsiteY110" fmla="*/ 257917 h 641326"/>
                  <a:gd name="connsiteX111" fmla="*/ 138571 w 688992"/>
                  <a:gd name="connsiteY111" fmla="*/ 108016 h 641326"/>
                  <a:gd name="connsiteX112" fmla="*/ 168551 w 688992"/>
                  <a:gd name="connsiteY112" fmla="*/ 93026 h 641326"/>
                  <a:gd name="connsiteX113" fmla="*/ 333443 w 688992"/>
                  <a:gd name="connsiteY113" fmla="*/ 85530 h 641326"/>
                  <a:gd name="connsiteX114" fmla="*/ 363423 w 688992"/>
                  <a:gd name="connsiteY114" fmla="*/ 78035 h 641326"/>
                  <a:gd name="connsiteX115" fmla="*/ 400899 w 688992"/>
                  <a:gd name="connsiteY115" fmla="*/ 3085 h 641326"/>
                  <a:gd name="connsiteX116" fmla="*/ 468354 w 688992"/>
                  <a:gd name="connsiteY116" fmla="*/ 10580 h 641326"/>
                  <a:gd name="connsiteX117" fmla="*/ 580781 w 688992"/>
                  <a:gd name="connsiteY117" fmla="*/ 40560 h 641326"/>
                  <a:gd name="connsiteX118" fmla="*/ 580781 w 688992"/>
                  <a:gd name="connsiteY118" fmla="*/ 145491 h 641326"/>
                  <a:gd name="connsiteX119" fmla="*/ 505830 w 688992"/>
                  <a:gd name="connsiteY119" fmla="*/ 175471 h 641326"/>
                  <a:gd name="connsiteX120" fmla="*/ 475850 w 688992"/>
                  <a:gd name="connsiteY120" fmla="*/ 197957 h 641326"/>
                  <a:gd name="connsiteX121" fmla="*/ 453364 w 688992"/>
                  <a:gd name="connsiteY121" fmla="*/ 212947 h 641326"/>
                  <a:gd name="connsiteX122" fmla="*/ 460859 w 688992"/>
                  <a:gd name="connsiteY122" fmla="*/ 242927 h 641326"/>
                  <a:gd name="connsiteX123" fmla="*/ 528315 w 688992"/>
                  <a:gd name="connsiteY123" fmla="*/ 295393 h 641326"/>
                  <a:gd name="connsiteX124" fmla="*/ 565791 w 688992"/>
                  <a:gd name="connsiteY124" fmla="*/ 362849 h 641326"/>
                  <a:gd name="connsiteX125" fmla="*/ 550800 w 688992"/>
                  <a:gd name="connsiteY125" fmla="*/ 392829 h 641326"/>
                  <a:gd name="connsiteX126" fmla="*/ 528315 w 688992"/>
                  <a:gd name="connsiteY126" fmla="*/ 415314 h 641326"/>
                  <a:gd name="connsiteX127" fmla="*/ 520820 w 688992"/>
                  <a:gd name="connsiteY127" fmla="*/ 437799 h 641326"/>
                  <a:gd name="connsiteX128" fmla="*/ 543305 w 688992"/>
                  <a:gd name="connsiteY128" fmla="*/ 452789 h 641326"/>
                  <a:gd name="connsiteX129" fmla="*/ 558295 w 688992"/>
                  <a:gd name="connsiteY129" fmla="*/ 475275 h 641326"/>
                  <a:gd name="connsiteX130" fmla="*/ 550800 w 688992"/>
                  <a:gd name="connsiteY130" fmla="*/ 520245 h 641326"/>
                  <a:gd name="connsiteX131" fmla="*/ 468354 w 688992"/>
                  <a:gd name="connsiteY131" fmla="*/ 557721 h 641326"/>
                  <a:gd name="connsiteX132" fmla="*/ 423384 w 688992"/>
                  <a:gd name="connsiteY132" fmla="*/ 565216 h 641326"/>
                  <a:gd name="connsiteX133" fmla="*/ 265987 w 688992"/>
                  <a:gd name="connsiteY133" fmla="*/ 557721 h 641326"/>
                  <a:gd name="connsiteX134" fmla="*/ 198532 w 688992"/>
                  <a:gd name="connsiteY134" fmla="*/ 475275 h 641326"/>
                  <a:gd name="connsiteX135" fmla="*/ 146066 w 688992"/>
                  <a:gd name="connsiteY135" fmla="*/ 452789 h 641326"/>
                  <a:gd name="connsiteX136" fmla="*/ 41135 w 688992"/>
                  <a:gd name="connsiteY136" fmla="*/ 452789 h 641326"/>
                  <a:gd name="connsiteX137" fmla="*/ 26145 w 688992"/>
                  <a:gd name="connsiteY137" fmla="*/ 422809 h 641326"/>
                  <a:gd name="connsiteX138" fmla="*/ 18650 w 688992"/>
                  <a:gd name="connsiteY138" fmla="*/ 355353 h 641326"/>
                  <a:gd name="connsiteX139" fmla="*/ 3659 w 688992"/>
                  <a:gd name="connsiteY139" fmla="*/ 332868 h 641326"/>
                  <a:gd name="connsiteX140" fmla="*/ 108591 w 688992"/>
                  <a:gd name="connsiteY140" fmla="*/ 265412 h 641326"/>
                  <a:gd name="connsiteX141" fmla="*/ 176046 w 688992"/>
                  <a:gd name="connsiteY141" fmla="*/ 242927 h 641326"/>
                  <a:gd name="connsiteX142" fmla="*/ 161056 w 688992"/>
                  <a:gd name="connsiteY142" fmla="*/ 212947 h 641326"/>
                  <a:gd name="connsiteX143" fmla="*/ 101095 w 688992"/>
                  <a:gd name="connsiteY143" fmla="*/ 145491 h 641326"/>
                  <a:gd name="connsiteX144" fmla="*/ 108591 w 688992"/>
                  <a:gd name="connsiteY144" fmla="*/ 115511 h 641326"/>
                  <a:gd name="connsiteX145" fmla="*/ 131076 w 688992"/>
                  <a:gd name="connsiteY145" fmla="*/ 100521 h 641326"/>
                  <a:gd name="connsiteX146" fmla="*/ 191036 w 688992"/>
                  <a:gd name="connsiteY146" fmla="*/ 48055 h 641326"/>
                  <a:gd name="connsiteX147" fmla="*/ 221017 w 688992"/>
                  <a:gd name="connsiteY147" fmla="*/ 40560 h 641326"/>
                  <a:gd name="connsiteX148" fmla="*/ 258492 w 688992"/>
                  <a:gd name="connsiteY148" fmla="*/ 55550 h 641326"/>
                  <a:gd name="connsiteX149" fmla="*/ 385909 w 688992"/>
                  <a:gd name="connsiteY149" fmla="*/ 63045 h 641326"/>
                  <a:gd name="connsiteX150" fmla="*/ 430879 w 688992"/>
                  <a:gd name="connsiteY150" fmla="*/ 108016 h 641326"/>
                  <a:gd name="connsiteX151" fmla="*/ 490840 w 688992"/>
                  <a:gd name="connsiteY151" fmla="*/ 182967 h 641326"/>
                  <a:gd name="connsiteX152" fmla="*/ 498335 w 688992"/>
                  <a:gd name="connsiteY152" fmla="*/ 212947 h 641326"/>
                  <a:gd name="connsiteX153" fmla="*/ 505830 w 688992"/>
                  <a:gd name="connsiteY153" fmla="*/ 287898 h 641326"/>
                  <a:gd name="connsiteX154" fmla="*/ 543305 w 688992"/>
                  <a:gd name="connsiteY154" fmla="*/ 280403 h 641326"/>
                  <a:gd name="connsiteX155" fmla="*/ 678217 w 688992"/>
                  <a:gd name="connsiteY155" fmla="*/ 310383 h 641326"/>
                  <a:gd name="connsiteX156" fmla="*/ 685712 w 688992"/>
                  <a:gd name="connsiteY156" fmla="*/ 340363 h 641326"/>
                  <a:gd name="connsiteX157" fmla="*/ 678217 w 688992"/>
                  <a:gd name="connsiteY157" fmla="*/ 407819 h 641326"/>
                  <a:gd name="connsiteX158" fmla="*/ 588276 w 688992"/>
                  <a:gd name="connsiteY158" fmla="*/ 520245 h 641326"/>
                  <a:gd name="connsiteX159" fmla="*/ 498335 w 688992"/>
                  <a:gd name="connsiteY159" fmla="*/ 580206 h 641326"/>
                  <a:gd name="connsiteX160" fmla="*/ 468354 w 688992"/>
                  <a:gd name="connsiteY160" fmla="*/ 572711 h 641326"/>
                  <a:gd name="connsiteX161" fmla="*/ 460859 w 688992"/>
                  <a:gd name="connsiteY161" fmla="*/ 602691 h 641326"/>
                  <a:gd name="connsiteX162" fmla="*/ 438374 w 688992"/>
                  <a:gd name="connsiteY162" fmla="*/ 640167 h 641326"/>
                  <a:gd name="connsiteX163" fmla="*/ 280977 w 688992"/>
                  <a:gd name="connsiteY163" fmla="*/ 610186 h 641326"/>
                  <a:gd name="connsiteX164" fmla="*/ 250997 w 688992"/>
                  <a:gd name="connsiteY164" fmla="*/ 617681 h 641326"/>
                  <a:gd name="connsiteX165" fmla="*/ 206027 w 688992"/>
                  <a:gd name="connsiteY165" fmla="*/ 602691 h 641326"/>
                  <a:gd name="connsiteX166" fmla="*/ 71115 w 688992"/>
                  <a:gd name="connsiteY166" fmla="*/ 475275 h 641326"/>
                  <a:gd name="connsiteX167" fmla="*/ 56125 w 688992"/>
                  <a:gd name="connsiteY167" fmla="*/ 422809 h 641326"/>
                  <a:gd name="connsiteX168" fmla="*/ 108591 w 688992"/>
                  <a:gd name="connsiteY168" fmla="*/ 332868 h 641326"/>
                  <a:gd name="connsiteX169" fmla="*/ 153561 w 688992"/>
                  <a:gd name="connsiteY169" fmla="*/ 302888 h 641326"/>
                  <a:gd name="connsiteX170" fmla="*/ 295968 w 688992"/>
                  <a:gd name="connsiteY170" fmla="*/ 287898 h 641326"/>
                  <a:gd name="connsiteX171" fmla="*/ 355928 w 688992"/>
                  <a:gd name="connsiteY171" fmla="*/ 280403 h 641326"/>
                  <a:gd name="connsiteX172" fmla="*/ 363423 w 688992"/>
                  <a:gd name="connsiteY172" fmla="*/ 250422 h 641326"/>
                  <a:gd name="connsiteX173" fmla="*/ 355928 w 688992"/>
                  <a:gd name="connsiteY173" fmla="*/ 227937 h 641326"/>
                  <a:gd name="connsiteX174" fmla="*/ 348433 w 688992"/>
                  <a:gd name="connsiteY174" fmla="*/ 257917 h 641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688992" h="641326">
                    <a:moveTo>
                      <a:pt x="543305" y="385334"/>
                    </a:moveTo>
                    <a:cubicBezTo>
                      <a:pt x="358137" y="404825"/>
                      <a:pt x="435738" y="439795"/>
                      <a:pt x="363423" y="340363"/>
                    </a:cubicBezTo>
                    <a:cubicBezTo>
                      <a:pt x="357189" y="331791"/>
                      <a:pt x="348433" y="325373"/>
                      <a:pt x="340938" y="317878"/>
                    </a:cubicBezTo>
                    <a:cubicBezTo>
                      <a:pt x="338440" y="307885"/>
                      <a:pt x="336273" y="297803"/>
                      <a:pt x="333443" y="287898"/>
                    </a:cubicBezTo>
                    <a:cubicBezTo>
                      <a:pt x="331273" y="280301"/>
                      <a:pt x="319949" y="270554"/>
                      <a:pt x="325948" y="265412"/>
                    </a:cubicBezTo>
                    <a:cubicBezTo>
                      <a:pt x="342155" y="251520"/>
                      <a:pt x="365922" y="250422"/>
                      <a:pt x="385909" y="242927"/>
                    </a:cubicBezTo>
                    <a:cubicBezTo>
                      <a:pt x="413391" y="250422"/>
                      <a:pt x="448212" y="245270"/>
                      <a:pt x="468354" y="265412"/>
                    </a:cubicBezTo>
                    <a:cubicBezTo>
                      <a:pt x="479527" y="276585"/>
                      <a:pt x="459232" y="295712"/>
                      <a:pt x="453364" y="310383"/>
                    </a:cubicBezTo>
                    <a:cubicBezTo>
                      <a:pt x="438374" y="347858"/>
                      <a:pt x="443370" y="337865"/>
                      <a:pt x="408394" y="355353"/>
                    </a:cubicBezTo>
                    <a:cubicBezTo>
                      <a:pt x="418387" y="377838"/>
                      <a:pt x="427370" y="400801"/>
                      <a:pt x="438374" y="422809"/>
                    </a:cubicBezTo>
                    <a:cubicBezTo>
                      <a:pt x="442402" y="430866"/>
                      <a:pt x="444356" y="445294"/>
                      <a:pt x="453364" y="445294"/>
                    </a:cubicBezTo>
                    <a:cubicBezTo>
                      <a:pt x="463964" y="445294"/>
                      <a:pt x="468355" y="430304"/>
                      <a:pt x="475850" y="422809"/>
                    </a:cubicBezTo>
                    <a:cubicBezTo>
                      <a:pt x="499922" y="374665"/>
                      <a:pt x="492963" y="410274"/>
                      <a:pt x="475850" y="370344"/>
                    </a:cubicBezTo>
                    <a:cubicBezTo>
                      <a:pt x="471792" y="360876"/>
                      <a:pt x="478186" y="343436"/>
                      <a:pt x="468354" y="340363"/>
                    </a:cubicBezTo>
                    <a:cubicBezTo>
                      <a:pt x="432505" y="329160"/>
                      <a:pt x="393403" y="335366"/>
                      <a:pt x="355928" y="332868"/>
                    </a:cubicBezTo>
                    <a:cubicBezTo>
                      <a:pt x="367523" y="318375"/>
                      <a:pt x="389317" y="280403"/>
                      <a:pt x="415889" y="280403"/>
                    </a:cubicBezTo>
                    <a:cubicBezTo>
                      <a:pt x="424897" y="280403"/>
                      <a:pt x="430879" y="290396"/>
                      <a:pt x="438374" y="295393"/>
                    </a:cubicBezTo>
                    <a:cubicBezTo>
                      <a:pt x="455597" y="321227"/>
                      <a:pt x="459286" y="341411"/>
                      <a:pt x="505830" y="310383"/>
                    </a:cubicBezTo>
                    <a:cubicBezTo>
                      <a:pt x="512404" y="306001"/>
                      <a:pt x="503270" y="294067"/>
                      <a:pt x="498335" y="287898"/>
                    </a:cubicBezTo>
                    <a:cubicBezTo>
                      <a:pt x="490084" y="277584"/>
                      <a:pt x="454720" y="263449"/>
                      <a:pt x="445869" y="257917"/>
                    </a:cubicBezTo>
                    <a:cubicBezTo>
                      <a:pt x="394012" y="225506"/>
                      <a:pt x="437578" y="242662"/>
                      <a:pt x="393404" y="227937"/>
                    </a:cubicBezTo>
                    <a:cubicBezTo>
                      <a:pt x="390906" y="235432"/>
                      <a:pt x="385037" y="242570"/>
                      <a:pt x="385909" y="250422"/>
                    </a:cubicBezTo>
                    <a:cubicBezTo>
                      <a:pt x="387654" y="266127"/>
                      <a:pt x="396359" y="280258"/>
                      <a:pt x="400899" y="295393"/>
                    </a:cubicBezTo>
                    <a:cubicBezTo>
                      <a:pt x="403859" y="305259"/>
                      <a:pt x="405896" y="315380"/>
                      <a:pt x="408394" y="325373"/>
                    </a:cubicBezTo>
                    <a:cubicBezTo>
                      <a:pt x="400899" y="330370"/>
                      <a:pt x="394807" y="338958"/>
                      <a:pt x="385909" y="340363"/>
                    </a:cubicBezTo>
                    <a:cubicBezTo>
                      <a:pt x="253812" y="361220"/>
                      <a:pt x="279498" y="307323"/>
                      <a:pt x="258492" y="370344"/>
                    </a:cubicBezTo>
                    <a:cubicBezTo>
                      <a:pt x="260990" y="385334"/>
                      <a:pt x="258607" y="402030"/>
                      <a:pt x="265987" y="415314"/>
                    </a:cubicBezTo>
                    <a:cubicBezTo>
                      <a:pt x="279640" y="439889"/>
                      <a:pt x="328915" y="447213"/>
                      <a:pt x="348433" y="452789"/>
                    </a:cubicBezTo>
                    <a:cubicBezTo>
                      <a:pt x="363423" y="450291"/>
                      <a:pt x="378502" y="448274"/>
                      <a:pt x="393404" y="445294"/>
                    </a:cubicBezTo>
                    <a:cubicBezTo>
                      <a:pt x="403505" y="443274"/>
                      <a:pt x="413187" y="436342"/>
                      <a:pt x="423384" y="437799"/>
                    </a:cubicBezTo>
                    <a:cubicBezTo>
                      <a:pt x="432301" y="439073"/>
                      <a:pt x="438374" y="447792"/>
                      <a:pt x="445869" y="452789"/>
                    </a:cubicBezTo>
                    <a:cubicBezTo>
                      <a:pt x="455863" y="450291"/>
                      <a:pt x="467279" y="451008"/>
                      <a:pt x="475850" y="445294"/>
                    </a:cubicBezTo>
                    <a:cubicBezTo>
                      <a:pt x="493665" y="433418"/>
                      <a:pt x="495072" y="401649"/>
                      <a:pt x="498335" y="385334"/>
                    </a:cubicBezTo>
                    <a:cubicBezTo>
                      <a:pt x="494729" y="372711"/>
                      <a:pt x="471706" y="329517"/>
                      <a:pt x="490840" y="310383"/>
                    </a:cubicBezTo>
                    <a:cubicBezTo>
                      <a:pt x="498740" y="302483"/>
                      <a:pt x="510827" y="300390"/>
                      <a:pt x="520820" y="295393"/>
                    </a:cubicBezTo>
                    <a:cubicBezTo>
                      <a:pt x="523318" y="287898"/>
                      <a:pt x="531249" y="280243"/>
                      <a:pt x="528315" y="272908"/>
                    </a:cubicBezTo>
                    <a:cubicBezTo>
                      <a:pt x="524970" y="264544"/>
                      <a:pt x="513887" y="261946"/>
                      <a:pt x="505830" y="257917"/>
                    </a:cubicBezTo>
                    <a:cubicBezTo>
                      <a:pt x="490466" y="250235"/>
                      <a:pt x="460121" y="245777"/>
                      <a:pt x="445869" y="242927"/>
                    </a:cubicBezTo>
                    <a:cubicBezTo>
                      <a:pt x="403397" y="245425"/>
                      <a:pt x="360998" y="250422"/>
                      <a:pt x="318453" y="250422"/>
                    </a:cubicBezTo>
                    <a:cubicBezTo>
                      <a:pt x="300075" y="250422"/>
                      <a:pt x="263313" y="240385"/>
                      <a:pt x="243502" y="235432"/>
                    </a:cubicBezTo>
                    <a:cubicBezTo>
                      <a:pt x="236007" y="247924"/>
                      <a:pt x="220251" y="258360"/>
                      <a:pt x="221017" y="272908"/>
                    </a:cubicBezTo>
                    <a:cubicBezTo>
                      <a:pt x="225855" y="364834"/>
                      <a:pt x="239841" y="366682"/>
                      <a:pt x="288473" y="415314"/>
                    </a:cubicBezTo>
                    <a:cubicBezTo>
                      <a:pt x="295968" y="422809"/>
                      <a:pt x="274671" y="398908"/>
                      <a:pt x="265987" y="392829"/>
                    </a:cubicBezTo>
                    <a:cubicBezTo>
                      <a:pt x="241003" y="375340"/>
                      <a:pt x="216689" y="356854"/>
                      <a:pt x="191036" y="340363"/>
                    </a:cubicBezTo>
                    <a:cubicBezTo>
                      <a:pt x="181638" y="334321"/>
                      <a:pt x="171049" y="330370"/>
                      <a:pt x="161056" y="325373"/>
                    </a:cubicBezTo>
                    <a:cubicBezTo>
                      <a:pt x="173548" y="292894"/>
                      <a:pt x="179628" y="257152"/>
                      <a:pt x="198532" y="227937"/>
                    </a:cubicBezTo>
                    <a:cubicBezTo>
                      <a:pt x="208319" y="212812"/>
                      <a:pt x="227860" y="206895"/>
                      <a:pt x="243502" y="197957"/>
                    </a:cubicBezTo>
                    <a:cubicBezTo>
                      <a:pt x="277011" y="178809"/>
                      <a:pt x="305886" y="166131"/>
                      <a:pt x="340938" y="152986"/>
                    </a:cubicBezTo>
                    <a:cubicBezTo>
                      <a:pt x="348335" y="150212"/>
                      <a:pt x="355928" y="147989"/>
                      <a:pt x="363423" y="145491"/>
                    </a:cubicBezTo>
                    <a:cubicBezTo>
                      <a:pt x="380912" y="147989"/>
                      <a:pt x="398463" y="150082"/>
                      <a:pt x="415889" y="152986"/>
                    </a:cubicBezTo>
                    <a:cubicBezTo>
                      <a:pt x="428455" y="155080"/>
                      <a:pt x="443578" y="152326"/>
                      <a:pt x="453364" y="160481"/>
                    </a:cubicBezTo>
                    <a:cubicBezTo>
                      <a:pt x="461278" y="167076"/>
                      <a:pt x="458361" y="180468"/>
                      <a:pt x="460859" y="190462"/>
                    </a:cubicBezTo>
                    <a:cubicBezTo>
                      <a:pt x="450866" y="202954"/>
                      <a:pt x="441413" y="215898"/>
                      <a:pt x="430879" y="227937"/>
                    </a:cubicBezTo>
                    <a:cubicBezTo>
                      <a:pt x="423899" y="235914"/>
                      <a:pt x="409449" y="239875"/>
                      <a:pt x="408394" y="250422"/>
                    </a:cubicBezTo>
                    <a:cubicBezTo>
                      <a:pt x="406584" y="268520"/>
                      <a:pt x="413744" y="287464"/>
                      <a:pt x="423384" y="302888"/>
                    </a:cubicBezTo>
                    <a:cubicBezTo>
                      <a:pt x="427571" y="309588"/>
                      <a:pt x="438204" y="308467"/>
                      <a:pt x="445869" y="310383"/>
                    </a:cubicBezTo>
                    <a:cubicBezTo>
                      <a:pt x="458228" y="313473"/>
                      <a:pt x="470853" y="315380"/>
                      <a:pt x="483345" y="317878"/>
                    </a:cubicBezTo>
                    <a:cubicBezTo>
                      <a:pt x="490840" y="322875"/>
                      <a:pt x="500833" y="325373"/>
                      <a:pt x="505830" y="332868"/>
                    </a:cubicBezTo>
                    <a:cubicBezTo>
                      <a:pt x="511544" y="341439"/>
                      <a:pt x="512121" y="352618"/>
                      <a:pt x="513325" y="362849"/>
                    </a:cubicBezTo>
                    <a:cubicBezTo>
                      <a:pt x="517131" y="395201"/>
                      <a:pt x="528721" y="428683"/>
                      <a:pt x="520820" y="460285"/>
                    </a:cubicBezTo>
                    <a:cubicBezTo>
                      <a:pt x="518322" y="470278"/>
                      <a:pt x="500912" y="454947"/>
                      <a:pt x="490840" y="452789"/>
                    </a:cubicBezTo>
                    <a:cubicBezTo>
                      <a:pt x="465927" y="447450"/>
                      <a:pt x="440873" y="442796"/>
                      <a:pt x="415889" y="437799"/>
                    </a:cubicBezTo>
                    <a:cubicBezTo>
                      <a:pt x="388407" y="440297"/>
                      <a:pt x="360305" y="438973"/>
                      <a:pt x="333443" y="445294"/>
                    </a:cubicBezTo>
                    <a:cubicBezTo>
                      <a:pt x="317129" y="449133"/>
                      <a:pt x="291985" y="451393"/>
                      <a:pt x="288473" y="467780"/>
                    </a:cubicBezTo>
                    <a:cubicBezTo>
                      <a:pt x="272097" y="544202"/>
                      <a:pt x="295289" y="545003"/>
                      <a:pt x="333443" y="557721"/>
                    </a:cubicBezTo>
                    <a:cubicBezTo>
                      <a:pt x="320951" y="547727"/>
                      <a:pt x="310821" y="533681"/>
                      <a:pt x="295968" y="527740"/>
                    </a:cubicBezTo>
                    <a:cubicBezTo>
                      <a:pt x="247532" y="508365"/>
                      <a:pt x="146066" y="482770"/>
                      <a:pt x="146066" y="482770"/>
                    </a:cubicBezTo>
                    <a:cubicBezTo>
                      <a:pt x="136073" y="475275"/>
                      <a:pt x="126251" y="467546"/>
                      <a:pt x="116086" y="460285"/>
                    </a:cubicBezTo>
                    <a:cubicBezTo>
                      <a:pt x="108756" y="455049"/>
                      <a:pt x="99227" y="452328"/>
                      <a:pt x="93600" y="445294"/>
                    </a:cubicBezTo>
                    <a:cubicBezTo>
                      <a:pt x="88665" y="439125"/>
                      <a:pt x="88603" y="430304"/>
                      <a:pt x="86105" y="422809"/>
                    </a:cubicBezTo>
                    <a:cubicBezTo>
                      <a:pt x="101095" y="415314"/>
                      <a:pt x="115293" y="405961"/>
                      <a:pt x="131076" y="400324"/>
                    </a:cubicBezTo>
                    <a:cubicBezTo>
                      <a:pt x="150478" y="393395"/>
                      <a:pt x="170651" y="388317"/>
                      <a:pt x="191036" y="385334"/>
                    </a:cubicBezTo>
                    <a:cubicBezTo>
                      <a:pt x="315675" y="367094"/>
                      <a:pt x="400368" y="359154"/>
                      <a:pt x="513325" y="347858"/>
                    </a:cubicBezTo>
                    <a:cubicBezTo>
                      <a:pt x="527939" y="386830"/>
                      <a:pt x="547263" y="424240"/>
                      <a:pt x="543305" y="467780"/>
                    </a:cubicBezTo>
                    <a:cubicBezTo>
                      <a:pt x="542489" y="476751"/>
                      <a:pt x="535810" y="485268"/>
                      <a:pt x="528315" y="490265"/>
                    </a:cubicBezTo>
                    <a:cubicBezTo>
                      <a:pt x="519744" y="495979"/>
                      <a:pt x="508328" y="495262"/>
                      <a:pt x="498335" y="497760"/>
                    </a:cubicBezTo>
                    <a:cubicBezTo>
                      <a:pt x="469045" y="486044"/>
                      <a:pt x="436666" y="462847"/>
                      <a:pt x="408394" y="505255"/>
                    </a:cubicBezTo>
                    <a:cubicBezTo>
                      <a:pt x="402514" y="514074"/>
                      <a:pt x="422060" y="521860"/>
                      <a:pt x="430879" y="527740"/>
                    </a:cubicBezTo>
                    <a:cubicBezTo>
                      <a:pt x="437331" y="532041"/>
                      <a:pt x="479347" y="541730"/>
                      <a:pt x="483345" y="542730"/>
                    </a:cubicBezTo>
                    <a:cubicBezTo>
                      <a:pt x="500833" y="540232"/>
                      <a:pt x="520551" y="544136"/>
                      <a:pt x="535810" y="535235"/>
                    </a:cubicBezTo>
                    <a:cubicBezTo>
                      <a:pt x="599417" y="498131"/>
                      <a:pt x="567674" y="453791"/>
                      <a:pt x="558295" y="392829"/>
                    </a:cubicBezTo>
                    <a:cubicBezTo>
                      <a:pt x="560794" y="380337"/>
                      <a:pt x="567885" y="367919"/>
                      <a:pt x="565791" y="355353"/>
                    </a:cubicBezTo>
                    <a:cubicBezTo>
                      <a:pt x="556312" y="298475"/>
                      <a:pt x="550101" y="307958"/>
                      <a:pt x="513325" y="287898"/>
                    </a:cubicBezTo>
                    <a:cubicBezTo>
                      <a:pt x="495642" y="278253"/>
                      <a:pt x="479452" y="265664"/>
                      <a:pt x="460859" y="257917"/>
                    </a:cubicBezTo>
                    <a:cubicBezTo>
                      <a:pt x="449100" y="253017"/>
                      <a:pt x="435820" y="253185"/>
                      <a:pt x="423384" y="250422"/>
                    </a:cubicBezTo>
                    <a:cubicBezTo>
                      <a:pt x="413328" y="248187"/>
                      <a:pt x="403397" y="245425"/>
                      <a:pt x="393404" y="242927"/>
                    </a:cubicBezTo>
                    <a:cubicBezTo>
                      <a:pt x="398401" y="225439"/>
                      <a:pt x="399561" y="206361"/>
                      <a:pt x="408394" y="190462"/>
                    </a:cubicBezTo>
                    <a:cubicBezTo>
                      <a:pt x="412769" y="182588"/>
                      <a:pt x="425252" y="182505"/>
                      <a:pt x="430879" y="175471"/>
                    </a:cubicBezTo>
                    <a:cubicBezTo>
                      <a:pt x="435814" y="169302"/>
                      <a:pt x="435876" y="160481"/>
                      <a:pt x="438374" y="152986"/>
                    </a:cubicBezTo>
                    <a:cubicBezTo>
                      <a:pt x="423384" y="140494"/>
                      <a:pt x="412166" y="120871"/>
                      <a:pt x="393404" y="115511"/>
                    </a:cubicBezTo>
                    <a:cubicBezTo>
                      <a:pt x="367948" y="108238"/>
                      <a:pt x="313185" y="129759"/>
                      <a:pt x="288473" y="137996"/>
                    </a:cubicBezTo>
                    <a:cubicBezTo>
                      <a:pt x="211504" y="214965"/>
                      <a:pt x="232827" y="175927"/>
                      <a:pt x="206027" y="242927"/>
                    </a:cubicBezTo>
                    <a:cubicBezTo>
                      <a:pt x="216403" y="274054"/>
                      <a:pt x="218524" y="268728"/>
                      <a:pt x="206027" y="310383"/>
                    </a:cubicBezTo>
                    <a:cubicBezTo>
                      <a:pt x="202816" y="321085"/>
                      <a:pt x="199445" y="333005"/>
                      <a:pt x="191036" y="340363"/>
                    </a:cubicBezTo>
                    <a:cubicBezTo>
                      <a:pt x="172848" y="356278"/>
                      <a:pt x="123391" y="370407"/>
                      <a:pt x="101095" y="377839"/>
                    </a:cubicBezTo>
                    <a:cubicBezTo>
                      <a:pt x="108590" y="390331"/>
                      <a:pt x="111460" y="407233"/>
                      <a:pt x="123581" y="415314"/>
                    </a:cubicBezTo>
                    <a:cubicBezTo>
                      <a:pt x="136226" y="423744"/>
                      <a:pt x="153447" y="421131"/>
                      <a:pt x="168551" y="422809"/>
                    </a:cubicBezTo>
                    <a:cubicBezTo>
                      <a:pt x="198451" y="426131"/>
                      <a:pt x="228512" y="427806"/>
                      <a:pt x="258492" y="430304"/>
                    </a:cubicBezTo>
                    <a:cubicBezTo>
                      <a:pt x="273453" y="427811"/>
                      <a:pt x="320036" y="424578"/>
                      <a:pt x="333443" y="407819"/>
                    </a:cubicBezTo>
                    <a:cubicBezTo>
                      <a:pt x="347402" y="390370"/>
                      <a:pt x="353430" y="367845"/>
                      <a:pt x="363423" y="347858"/>
                    </a:cubicBezTo>
                    <a:cubicBezTo>
                      <a:pt x="365921" y="332868"/>
                      <a:pt x="370918" y="318085"/>
                      <a:pt x="370918" y="302888"/>
                    </a:cubicBezTo>
                    <a:cubicBezTo>
                      <a:pt x="370918" y="294988"/>
                      <a:pt x="360489" y="287738"/>
                      <a:pt x="363423" y="280403"/>
                    </a:cubicBezTo>
                    <a:cubicBezTo>
                      <a:pt x="366769" y="272039"/>
                      <a:pt x="378414" y="270409"/>
                      <a:pt x="385909" y="265412"/>
                    </a:cubicBezTo>
                    <a:cubicBezTo>
                      <a:pt x="388407" y="252920"/>
                      <a:pt x="389743" y="240139"/>
                      <a:pt x="393404" y="227937"/>
                    </a:cubicBezTo>
                    <a:cubicBezTo>
                      <a:pt x="397270" y="215050"/>
                      <a:pt x="407277" y="203869"/>
                      <a:pt x="408394" y="190462"/>
                    </a:cubicBezTo>
                    <a:cubicBezTo>
                      <a:pt x="409861" y="172857"/>
                      <a:pt x="403397" y="155485"/>
                      <a:pt x="400899" y="137996"/>
                    </a:cubicBezTo>
                    <a:cubicBezTo>
                      <a:pt x="380912" y="140494"/>
                      <a:pt x="358587" y="135784"/>
                      <a:pt x="340938" y="145491"/>
                    </a:cubicBezTo>
                    <a:cubicBezTo>
                      <a:pt x="306743" y="164298"/>
                      <a:pt x="285903" y="202989"/>
                      <a:pt x="250997" y="220442"/>
                    </a:cubicBezTo>
                    <a:cubicBezTo>
                      <a:pt x="178434" y="256724"/>
                      <a:pt x="266793" y="208594"/>
                      <a:pt x="191036" y="265412"/>
                    </a:cubicBezTo>
                    <a:cubicBezTo>
                      <a:pt x="176215" y="276528"/>
                      <a:pt x="155940" y="282108"/>
                      <a:pt x="138571" y="287898"/>
                    </a:cubicBezTo>
                    <a:cubicBezTo>
                      <a:pt x="128578" y="277904"/>
                      <a:pt x="115359" y="270324"/>
                      <a:pt x="108591" y="257917"/>
                    </a:cubicBezTo>
                    <a:cubicBezTo>
                      <a:pt x="76713" y="199474"/>
                      <a:pt x="99862" y="166079"/>
                      <a:pt x="138571" y="108016"/>
                    </a:cubicBezTo>
                    <a:cubicBezTo>
                      <a:pt x="144769" y="98720"/>
                      <a:pt x="158558" y="98023"/>
                      <a:pt x="168551" y="93026"/>
                    </a:cubicBezTo>
                    <a:cubicBezTo>
                      <a:pt x="220025" y="41549"/>
                      <a:pt x="168636" y="85530"/>
                      <a:pt x="333443" y="85530"/>
                    </a:cubicBezTo>
                    <a:cubicBezTo>
                      <a:pt x="343744" y="85530"/>
                      <a:pt x="353430" y="80533"/>
                      <a:pt x="363423" y="78035"/>
                    </a:cubicBezTo>
                    <a:cubicBezTo>
                      <a:pt x="375915" y="53052"/>
                      <a:pt x="373137" y="0"/>
                      <a:pt x="400899" y="3085"/>
                    </a:cubicBezTo>
                    <a:cubicBezTo>
                      <a:pt x="423384" y="5583"/>
                      <a:pt x="446038" y="6861"/>
                      <a:pt x="468354" y="10580"/>
                    </a:cubicBezTo>
                    <a:cubicBezTo>
                      <a:pt x="523608" y="19789"/>
                      <a:pt x="532910" y="24603"/>
                      <a:pt x="580781" y="40560"/>
                    </a:cubicBezTo>
                    <a:cubicBezTo>
                      <a:pt x="591812" y="73652"/>
                      <a:pt x="607123" y="109571"/>
                      <a:pt x="580781" y="145491"/>
                    </a:cubicBezTo>
                    <a:cubicBezTo>
                      <a:pt x="564868" y="167190"/>
                      <a:pt x="529897" y="163437"/>
                      <a:pt x="505830" y="175471"/>
                    </a:cubicBezTo>
                    <a:cubicBezTo>
                      <a:pt x="494657" y="181058"/>
                      <a:pt x="486015" y="190696"/>
                      <a:pt x="475850" y="197957"/>
                    </a:cubicBezTo>
                    <a:cubicBezTo>
                      <a:pt x="468520" y="203193"/>
                      <a:pt x="460859" y="207950"/>
                      <a:pt x="453364" y="212947"/>
                    </a:cubicBezTo>
                    <a:cubicBezTo>
                      <a:pt x="455862" y="222940"/>
                      <a:pt x="455399" y="234192"/>
                      <a:pt x="460859" y="242927"/>
                    </a:cubicBezTo>
                    <a:cubicBezTo>
                      <a:pt x="476972" y="268708"/>
                      <a:pt x="503633" y="280584"/>
                      <a:pt x="528315" y="295393"/>
                    </a:cubicBezTo>
                    <a:cubicBezTo>
                      <a:pt x="541812" y="312265"/>
                      <a:pt x="569173" y="335796"/>
                      <a:pt x="565791" y="362849"/>
                    </a:cubicBezTo>
                    <a:cubicBezTo>
                      <a:pt x="564405" y="373936"/>
                      <a:pt x="557294" y="383737"/>
                      <a:pt x="550800" y="392829"/>
                    </a:cubicBezTo>
                    <a:cubicBezTo>
                      <a:pt x="544639" y="401454"/>
                      <a:pt x="535810" y="407819"/>
                      <a:pt x="528315" y="415314"/>
                    </a:cubicBezTo>
                    <a:cubicBezTo>
                      <a:pt x="525817" y="422809"/>
                      <a:pt x="517886" y="430464"/>
                      <a:pt x="520820" y="437799"/>
                    </a:cubicBezTo>
                    <a:cubicBezTo>
                      <a:pt x="524165" y="446163"/>
                      <a:pt x="536936" y="446419"/>
                      <a:pt x="543305" y="452789"/>
                    </a:cubicBezTo>
                    <a:cubicBezTo>
                      <a:pt x="549675" y="459159"/>
                      <a:pt x="553298" y="467780"/>
                      <a:pt x="558295" y="475275"/>
                    </a:cubicBezTo>
                    <a:cubicBezTo>
                      <a:pt x="555797" y="490265"/>
                      <a:pt x="557596" y="506653"/>
                      <a:pt x="550800" y="520245"/>
                    </a:cubicBezTo>
                    <a:cubicBezTo>
                      <a:pt x="531017" y="559812"/>
                      <a:pt x="506450" y="551860"/>
                      <a:pt x="468354" y="557721"/>
                    </a:cubicBezTo>
                    <a:cubicBezTo>
                      <a:pt x="453334" y="560032"/>
                      <a:pt x="438374" y="562718"/>
                      <a:pt x="423384" y="565216"/>
                    </a:cubicBezTo>
                    <a:lnTo>
                      <a:pt x="265987" y="557721"/>
                    </a:lnTo>
                    <a:cubicBezTo>
                      <a:pt x="242849" y="552381"/>
                      <a:pt x="210699" y="489180"/>
                      <a:pt x="198532" y="475275"/>
                    </a:cubicBezTo>
                    <a:cubicBezTo>
                      <a:pt x="184040" y="458713"/>
                      <a:pt x="165843" y="457734"/>
                      <a:pt x="146066" y="452789"/>
                    </a:cubicBezTo>
                    <a:cubicBezTo>
                      <a:pt x="117446" y="456878"/>
                      <a:pt x="69755" y="468689"/>
                      <a:pt x="41135" y="452789"/>
                    </a:cubicBezTo>
                    <a:cubicBezTo>
                      <a:pt x="31368" y="447363"/>
                      <a:pt x="31142" y="432802"/>
                      <a:pt x="26145" y="422809"/>
                    </a:cubicBezTo>
                    <a:cubicBezTo>
                      <a:pt x="23647" y="400324"/>
                      <a:pt x="24137" y="377301"/>
                      <a:pt x="18650" y="355353"/>
                    </a:cubicBezTo>
                    <a:cubicBezTo>
                      <a:pt x="16465" y="346614"/>
                      <a:pt x="0" y="341100"/>
                      <a:pt x="3659" y="332868"/>
                    </a:cubicBezTo>
                    <a:cubicBezTo>
                      <a:pt x="23224" y="288847"/>
                      <a:pt x="69562" y="279187"/>
                      <a:pt x="108591" y="265412"/>
                    </a:cubicBezTo>
                    <a:cubicBezTo>
                      <a:pt x="130941" y="257524"/>
                      <a:pt x="153561" y="250422"/>
                      <a:pt x="176046" y="242927"/>
                    </a:cubicBezTo>
                    <a:cubicBezTo>
                      <a:pt x="242198" y="256157"/>
                      <a:pt x="211064" y="255262"/>
                      <a:pt x="161056" y="212947"/>
                    </a:cubicBezTo>
                    <a:cubicBezTo>
                      <a:pt x="121800" y="179730"/>
                      <a:pt x="122711" y="177913"/>
                      <a:pt x="101095" y="145491"/>
                    </a:cubicBezTo>
                    <a:cubicBezTo>
                      <a:pt x="103594" y="135498"/>
                      <a:pt x="102877" y="124082"/>
                      <a:pt x="108591" y="115511"/>
                    </a:cubicBezTo>
                    <a:cubicBezTo>
                      <a:pt x="113588" y="108016"/>
                      <a:pt x="124156" y="106288"/>
                      <a:pt x="131076" y="100521"/>
                    </a:cubicBezTo>
                    <a:cubicBezTo>
                      <a:pt x="158475" y="77688"/>
                      <a:pt x="154939" y="68109"/>
                      <a:pt x="191036" y="48055"/>
                    </a:cubicBezTo>
                    <a:cubicBezTo>
                      <a:pt x="200041" y="43052"/>
                      <a:pt x="211023" y="43058"/>
                      <a:pt x="221017" y="40560"/>
                    </a:cubicBezTo>
                    <a:cubicBezTo>
                      <a:pt x="233509" y="45557"/>
                      <a:pt x="245161" y="53732"/>
                      <a:pt x="258492" y="55550"/>
                    </a:cubicBezTo>
                    <a:cubicBezTo>
                      <a:pt x="300648" y="61298"/>
                      <a:pt x="345207" y="50657"/>
                      <a:pt x="385909" y="63045"/>
                    </a:cubicBezTo>
                    <a:cubicBezTo>
                      <a:pt x="406190" y="69217"/>
                      <a:pt x="416554" y="92389"/>
                      <a:pt x="430879" y="108016"/>
                    </a:cubicBezTo>
                    <a:cubicBezTo>
                      <a:pt x="455889" y="135300"/>
                      <a:pt x="469747" y="154843"/>
                      <a:pt x="490840" y="182967"/>
                    </a:cubicBezTo>
                    <a:cubicBezTo>
                      <a:pt x="493338" y="192960"/>
                      <a:pt x="496878" y="202750"/>
                      <a:pt x="498335" y="212947"/>
                    </a:cubicBezTo>
                    <a:cubicBezTo>
                      <a:pt x="501886" y="237803"/>
                      <a:pt x="491903" y="267007"/>
                      <a:pt x="505830" y="287898"/>
                    </a:cubicBezTo>
                    <a:cubicBezTo>
                      <a:pt x="512896" y="298498"/>
                      <a:pt x="530813" y="282901"/>
                      <a:pt x="543305" y="280403"/>
                    </a:cubicBezTo>
                    <a:cubicBezTo>
                      <a:pt x="588276" y="290396"/>
                      <a:pt x="635759" y="292506"/>
                      <a:pt x="678217" y="310383"/>
                    </a:cubicBezTo>
                    <a:cubicBezTo>
                      <a:pt x="687711" y="314380"/>
                      <a:pt x="685712" y="330062"/>
                      <a:pt x="685712" y="340363"/>
                    </a:cubicBezTo>
                    <a:cubicBezTo>
                      <a:pt x="685712" y="362987"/>
                      <a:pt x="688992" y="387926"/>
                      <a:pt x="678217" y="407819"/>
                    </a:cubicBezTo>
                    <a:cubicBezTo>
                      <a:pt x="655359" y="450018"/>
                      <a:pt x="621330" y="485451"/>
                      <a:pt x="588276" y="520245"/>
                    </a:cubicBezTo>
                    <a:cubicBezTo>
                      <a:pt x="572035" y="537341"/>
                      <a:pt x="521650" y="566217"/>
                      <a:pt x="498335" y="580206"/>
                    </a:cubicBezTo>
                    <a:cubicBezTo>
                      <a:pt x="488341" y="577708"/>
                      <a:pt x="476925" y="578425"/>
                      <a:pt x="468354" y="572711"/>
                    </a:cubicBezTo>
                    <a:cubicBezTo>
                      <a:pt x="446827" y="558360"/>
                      <a:pt x="445693" y="496530"/>
                      <a:pt x="460859" y="602691"/>
                    </a:cubicBezTo>
                    <a:cubicBezTo>
                      <a:pt x="459230" y="607578"/>
                      <a:pt x="451705" y="641326"/>
                      <a:pt x="438374" y="640167"/>
                    </a:cubicBezTo>
                    <a:cubicBezTo>
                      <a:pt x="385166" y="635540"/>
                      <a:pt x="280977" y="610186"/>
                      <a:pt x="280977" y="610186"/>
                    </a:cubicBezTo>
                    <a:cubicBezTo>
                      <a:pt x="270984" y="612684"/>
                      <a:pt x="261247" y="618706"/>
                      <a:pt x="250997" y="617681"/>
                    </a:cubicBezTo>
                    <a:cubicBezTo>
                      <a:pt x="235275" y="616109"/>
                      <a:pt x="218806" y="611985"/>
                      <a:pt x="206027" y="602691"/>
                    </a:cubicBezTo>
                    <a:cubicBezTo>
                      <a:pt x="103547" y="528161"/>
                      <a:pt x="111461" y="535794"/>
                      <a:pt x="71115" y="475275"/>
                    </a:cubicBezTo>
                    <a:cubicBezTo>
                      <a:pt x="66118" y="457786"/>
                      <a:pt x="57520" y="440944"/>
                      <a:pt x="56125" y="422809"/>
                    </a:cubicBezTo>
                    <a:cubicBezTo>
                      <a:pt x="52505" y="375751"/>
                      <a:pt x="73241" y="362326"/>
                      <a:pt x="108591" y="332868"/>
                    </a:cubicBezTo>
                    <a:cubicBezTo>
                      <a:pt x="122431" y="321335"/>
                      <a:pt x="136043" y="307092"/>
                      <a:pt x="153561" y="302888"/>
                    </a:cubicBezTo>
                    <a:cubicBezTo>
                      <a:pt x="199974" y="291749"/>
                      <a:pt x="248529" y="293169"/>
                      <a:pt x="295968" y="287898"/>
                    </a:cubicBezTo>
                    <a:cubicBezTo>
                      <a:pt x="315987" y="285674"/>
                      <a:pt x="335941" y="282901"/>
                      <a:pt x="355928" y="280403"/>
                    </a:cubicBezTo>
                    <a:cubicBezTo>
                      <a:pt x="358426" y="270409"/>
                      <a:pt x="363423" y="260723"/>
                      <a:pt x="363423" y="250422"/>
                    </a:cubicBezTo>
                    <a:cubicBezTo>
                      <a:pt x="363423" y="242522"/>
                      <a:pt x="362994" y="224404"/>
                      <a:pt x="355928" y="227937"/>
                    </a:cubicBezTo>
                    <a:cubicBezTo>
                      <a:pt x="346715" y="232544"/>
                      <a:pt x="348433" y="257917"/>
                      <a:pt x="348433" y="257917"/>
                    </a:cubicBezTo>
                  </a:path>
                </a:pathLst>
              </a:cu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724400" y="5181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28956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67000" y="5867400"/>
              <a:ext cx="546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t=t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71600" y="5867400"/>
              <a:ext cx="546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t=t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1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5800" y="5867400"/>
              <a:ext cx="546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t=t</a:t>
              </a:r>
              <a:r>
                <a:rPr lang="en-US" baseline="-25000" dirty="0">
                  <a:solidFill>
                    <a:srgbClr val="FFFF00"/>
                  </a:solidFill>
                </a:rPr>
                <a:t>3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04800" y="4743772"/>
              <a:ext cx="8839200" cy="1588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4800" y="5715000"/>
              <a:ext cx="8839200" cy="1588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3"/>
            <p:cNvGrpSpPr/>
            <p:nvPr/>
          </p:nvGrpSpPr>
          <p:grpSpPr>
            <a:xfrm>
              <a:off x="6096000" y="4800600"/>
              <a:ext cx="1752600" cy="891749"/>
              <a:chOff x="4267200" y="4800600"/>
              <a:chExt cx="958027" cy="891749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4267200" y="4800600"/>
                <a:ext cx="958027" cy="891749"/>
              </a:xfrm>
              <a:custGeom>
                <a:avLst/>
                <a:gdLst>
                  <a:gd name="connsiteX0" fmla="*/ 543305 w 688992"/>
                  <a:gd name="connsiteY0" fmla="*/ 385334 h 641326"/>
                  <a:gd name="connsiteX1" fmla="*/ 363423 w 688992"/>
                  <a:gd name="connsiteY1" fmla="*/ 340363 h 641326"/>
                  <a:gd name="connsiteX2" fmla="*/ 340938 w 688992"/>
                  <a:gd name="connsiteY2" fmla="*/ 317878 h 641326"/>
                  <a:gd name="connsiteX3" fmla="*/ 333443 w 688992"/>
                  <a:gd name="connsiteY3" fmla="*/ 287898 h 641326"/>
                  <a:gd name="connsiteX4" fmla="*/ 325948 w 688992"/>
                  <a:gd name="connsiteY4" fmla="*/ 265412 h 641326"/>
                  <a:gd name="connsiteX5" fmla="*/ 385909 w 688992"/>
                  <a:gd name="connsiteY5" fmla="*/ 242927 h 641326"/>
                  <a:gd name="connsiteX6" fmla="*/ 468354 w 688992"/>
                  <a:gd name="connsiteY6" fmla="*/ 265412 h 641326"/>
                  <a:gd name="connsiteX7" fmla="*/ 453364 w 688992"/>
                  <a:gd name="connsiteY7" fmla="*/ 310383 h 641326"/>
                  <a:gd name="connsiteX8" fmla="*/ 408394 w 688992"/>
                  <a:gd name="connsiteY8" fmla="*/ 355353 h 641326"/>
                  <a:gd name="connsiteX9" fmla="*/ 438374 w 688992"/>
                  <a:gd name="connsiteY9" fmla="*/ 422809 h 641326"/>
                  <a:gd name="connsiteX10" fmla="*/ 453364 w 688992"/>
                  <a:gd name="connsiteY10" fmla="*/ 445294 h 641326"/>
                  <a:gd name="connsiteX11" fmla="*/ 475850 w 688992"/>
                  <a:gd name="connsiteY11" fmla="*/ 422809 h 641326"/>
                  <a:gd name="connsiteX12" fmla="*/ 475850 w 688992"/>
                  <a:gd name="connsiteY12" fmla="*/ 370344 h 641326"/>
                  <a:gd name="connsiteX13" fmla="*/ 468354 w 688992"/>
                  <a:gd name="connsiteY13" fmla="*/ 340363 h 641326"/>
                  <a:gd name="connsiteX14" fmla="*/ 355928 w 688992"/>
                  <a:gd name="connsiteY14" fmla="*/ 332868 h 641326"/>
                  <a:gd name="connsiteX15" fmla="*/ 415889 w 688992"/>
                  <a:gd name="connsiteY15" fmla="*/ 280403 h 641326"/>
                  <a:gd name="connsiteX16" fmla="*/ 438374 w 688992"/>
                  <a:gd name="connsiteY16" fmla="*/ 295393 h 641326"/>
                  <a:gd name="connsiteX17" fmla="*/ 505830 w 688992"/>
                  <a:gd name="connsiteY17" fmla="*/ 310383 h 641326"/>
                  <a:gd name="connsiteX18" fmla="*/ 498335 w 688992"/>
                  <a:gd name="connsiteY18" fmla="*/ 287898 h 641326"/>
                  <a:gd name="connsiteX19" fmla="*/ 445869 w 688992"/>
                  <a:gd name="connsiteY19" fmla="*/ 257917 h 641326"/>
                  <a:gd name="connsiteX20" fmla="*/ 393404 w 688992"/>
                  <a:gd name="connsiteY20" fmla="*/ 227937 h 641326"/>
                  <a:gd name="connsiteX21" fmla="*/ 385909 w 688992"/>
                  <a:gd name="connsiteY21" fmla="*/ 250422 h 641326"/>
                  <a:gd name="connsiteX22" fmla="*/ 400899 w 688992"/>
                  <a:gd name="connsiteY22" fmla="*/ 295393 h 641326"/>
                  <a:gd name="connsiteX23" fmla="*/ 408394 w 688992"/>
                  <a:gd name="connsiteY23" fmla="*/ 325373 h 641326"/>
                  <a:gd name="connsiteX24" fmla="*/ 385909 w 688992"/>
                  <a:gd name="connsiteY24" fmla="*/ 340363 h 641326"/>
                  <a:gd name="connsiteX25" fmla="*/ 258492 w 688992"/>
                  <a:gd name="connsiteY25" fmla="*/ 370344 h 641326"/>
                  <a:gd name="connsiteX26" fmla="*/ 265987 w 688992"/>
                  <a:gd name="connsiteY26" fmla="*/ 415314 h 641326"/>
                  <a:gd name="connsiteX27" fmla="*/ 348433 w 688992"/>
                  <a:gd name="connsiteY27" fmla="*/ 452789 h 641326"/>
                  <a:gd name="connsiteX28" fmla="*/ 393404 w 688992"/>
                  <a:gd name="connsiteY28" fmla="*/ 445294 h 641326"/>
                  <a:gd name="connsiteX29" fmla="*/ 423384 w 688992"/>
                  <a:gd name="connsiteY29" fmla="*/ 437799 h 641326"/>
                  <a:gd name="connsiteX30" fmla="*/ 445869 w 688992"/>
                  <a:gd name="connsiteY30" fmla="*/ 452789 h 641326"/>
                  <a:gd name="connsiteX31" fmla="*/ 475850 w 688992"/>
                  <a:gd name="connsiteY31" fmla="*/ 445294 h 641326"/>
                  <a:gd name="connsiteX32" fmla="*/ 498335 w 688992"/>
                  <a:gd name="connsiteY32" fmla="*/ 385334 h 641326"/>
                  <a:gd name="connsiteX33" fmla="*/ 490840 w 688992"/>
                  <a:gd name="connsiteY33" fmla="*/ 310383 h 641326"/>
                  <a:gd name="connsiteX34" fmla="*/ 520820 w 688992"/>
                  <a:gd name="connsiteY34" fmla="*/ 295393 h 641326"/>
                  <a:gd name="connsiteX35" fmla="*/ 528315 w 688992"/>
                  <a:gd name="connsiteY35" fmla="*/ 272908 h 641326"/>
                  <a:gd name="connsiteX36" fmla="*/ 505830 w 688992"/>
                  <a:gd name="connsiteY36" fmla="*/ 257917 h 641326"/>
                  <a:gd name="connsiteX37" fmla="*/ 445869 w 688992"/>
                  <a:gd name="connsiteY37" fmla="*/ 242927 h 641326"/>
                  <a:gd name="connsiteX38" fmla="*/ 318453 w 688992"/>
                  <a:gd name="connsiteY38" fmla="*/ 250422 h 641326"/>
                  <a:gd name="connsiteX39" fmla="*/ 243502 w 688992"/>
                  <a:gd name="connsiteY39" fmla="*/ 235432 h 641326"/>
                  <a:gd name="connsiteX40" fmla="*/ 221017 w 688992"/>
                  <a:gd name="connsiteY40" fmla="*/ 272908 h 641326"/>
                  <a:gd name="connsiteX41" fmla="*/ 288473 w 688992"/>
                  <a:gd name="connsiteY41" fmla="*/ 415314 h 641326"/>
                  <a:gd name="connsiteX42" fmla="*/ 265987 w 688992"/>
                  <a:gd name="connsiteY42" fmla="*/ 392829 h 641326"/>
                  <a:gd name="connsiteX43" fmla="*/ 191036 w 688992"/>
                  <a:gd name="connsiteY43" fmla="*/ 340363 h 641326"/>
                  <a:gd name="connsiteX44" fmla="*/ 161056 w 688992"/>
                  <a:gd name="connsiteY44" fmla="*/ 325373 h 641326"/>
                  <a:gd name="connsiteX45" fmla="*/ 198532 w 688992"/>
                  <a:gd name="connsiteY45" fmla="*/ 227937 h 641326"/>
                  <a:gd name="connsiteX46" fmla="*/ 243502 w 688992"/>
                  <a:gd name="connsiteY46" fmla="*/ 197957 h 641326"/>
                  <a:gd name="connsiteX47" fmla="*/ 340938 w 688992"/>
                  <a:gd name="connsiteY47" fmla="*/ 152986 h 641326"/>
                  <a:gd name="connsiteX48" fmla="*/ 363423 w 688992"/>
                  <a:gd name="connsiteY48" fmla="*/ 145491 h 641326"/>
                  <a:gd name="connsiteX49" fmla="*/ 415889 w 688992"/>
                  <a:gd name="connsiteY49" fmla="*/ 152986 h 641326"/>
                  <a:gd name="connsiteX50" fmla="*/ 453364 w 688992"/>
                  <a:gd name="connsiteY50" fmla="*/ 160481 h 641326"/>
                  <a:gd name="connsiteX51" fmla="*/ 460859 w 688992"/>
                  <a:gd name="connsiteY51" fmla="*/ 190462 h 641326"/>
                  <a:gd name="connsiteX52" fmla="*/ 430879 w 688992"/>
                  <a:gd name="connsiteY52" fmla="*/ 227937 h 641326"/>
                  <a:gd name="connsiteX53" fmla="*/ 408394 w 688992"/>
                  <a:gd name="connsiteY53" fmla="*/ 250422 h 641326"/>
                  <a:gd name="connsiteX54" fmla="*/ 423384 w 688992"/>
                  <a:gd name="connsiteY54" fmla="*/ 302888 h 641326"/>
                  <a:gd name="connsiteX55" fmla="*/ 445869 w 688992"/>
                  <a:gd name="connsiteY55" fmla="*/ 310383 h 641326"/>
                  <a:gd name="connsiteX56" fmla="*/ 483345 w 688992"/>
                  <a:gd name="connsiteY56" fmla="*/ 317878 h 641326"/>
                  <a:gd name="connsiteX57" fmla="*/ 505830 w 688992"/>
                  <a:gd name="connsiteY57" fmla="*/ 332868 h 641326"/>
                  <a:gd name="connsiteX58" fmla="*/ 513325 w 688992"/>
                  <a:gd name="connsiteY58" fmla="*/ 362849 h 641326"/>
                  <a:gd name="connsiteX59" fmla="*/ 520820 w 688992"/>
                  <a:gd name="connsiteY59" fmla="*/ 460285 h 641326"/>
                  <a:gd name="connsiteX60" fmla="*/ 490840 w 688992"/>
                  <a:gd name="connsiteY60" fmla="*/ 452789 h 641326"/>
                  <a:gd name="connsiteX61" fmla="*/ 415889 w 688992"/>
                  <a:gd name="connsiteY61" fmla="*/ 437799 h 641326"/>
                  <a:gd name="connsiteX62" fmla="*/ 333443 w 688992"/>
                  <a:gd name="connsiteY62" fmla="*/ 445294 h 641326"/>
                  <a:gd name="connsiteX63" fmla="*/ 288473 w 688992"/>
                  <a:gd name="connsiteY63" fmla="*/ 467780 h 641326"/>
                  <a:gd name="connsiteX64" fmla="*/ 333443 w 688992"/>
                  <a:gd name="connsiteY64" fmla="*/ 557721 h 641326"/>
                  <a:gd name="connsiteX65" fmla="*/ 295968 w 688992"/>
                  <a:gd name="connsiteY65" fmla="*/ 527740 h 641326"/>
                  <a:gd name="connsiteX66" fmla="*/ 146066 w 688992"/>
                  <a:gd name="connsiteY66" fmla="*/ 482770 h 641326"/>
                  <a:gd name="connsiteX67" fmla="*/ 116086 w 688992"/>
                  <a:gd name="connsiteY67" fmla="*/ 460285 h 641326"/>
                  <a:gd name="connsiteX68" fmla="*/ 93600 w 688992"/>
                  <a:gd name="connsiteY68" fmla="*/ 445294 h 641326"/>
                  <a:gd name="connsiteX69" fmla="*/ 86105 w 688992"/>
                  <a:gd name="connsiteY69" fmla="*/ 422809 h 641326"/>
                  <a:gd name="connsiteX70" fmla="*/ 131076 w 688992"/>
                  <a:gd name="connsiteY70" fmla="*/ 400324 h 641326"/>
                  <a:gd name="connsiteX71" fmla="*/ 191036 w 688992"/>
                  <a:gd name="connsiteY71" fmla="*/ 385334 h 641326"/>
                  <a:gd name="connsiteX72" fmla="*/ 513325 w 688992"/>
                  <a:gd name="connsiteY72" fmla="*/ 347858 h 641326"/>
                  <a:gd name="connsiteX73" fmla="*/ 543305 w 688992"/>
                  <a:gd name="connsiteY73" fmla="*/ 467780 h 641326"/>
                  <a:gd name="connsiteX74" fmla="*/ 528315 w 688992"/>
                  <a:gd name="connsiteY74" fmla="*/ 490265 h 641326"/>
                  <a:gd name="connsiteX75" fmla="*/ 498335 w 688992"/>
                  <a:gd name="connsiteY75" fmla="*/ 497760 h 641326"/>
                  <a:gd name="connsiteX76" fmla="*/ 408394 w 688992"/>
                  <a:gd name="connsiteY76" fmla="*/ 505255 h 641326"/>
                  <a:gd name="connsiteX77" fmla="*/ 430879 w 688992"/>
                  <a:gd name="connsiteY77" fmla="*/ 527740 h 641326"/>
                  <a:gd name="connsiteX78" fmla="*/ 483345 w 688992"/>
                  <a:gd name="connsiteY78" fmla="*/ 542730 h 641326"/>
                  <a:gd name="connsiteX79" fmla="*/ 535810 w 688992"/>
                  <a:gd name="connsiteY79" fmla="*/ 535235 h 641326"/>
                  <a:gd name="connsiteX80" fmla="*/ 558295 w 688992"/>
                  <a:gd name="connsiteY80" fmla="*/ 392829 h 641326"/>
                  <a:gd name="connsiteX81" fmla="*/ 565791 w 688992"/>
                  <a:gd name="connsiteY81" fmla="*/ 355353 h 641326"/>
                  <a:gd name="connsiteX82" fmla="*/ 513325 w 688992"/>
                  <a:gd name="connsiteY82" fmla="*/ 287898 h 641326"/>
                  <a:gd name="connsiteX83" fmla="*/ 460859 w 688992"/>
                  <a:gd name="connsiteY83" fmla="*/ 257917 h 641326"/>
                  <a:gd name="connsiteX84" fmla="*/ 423384 w 688992"/>
                  <a:gd name="connsiteY84" fmla="*/ 250422 h 641326"/>
                  <a:gd name="connsiteX85" fmla="*/ 393404 w 688992"/>
                  <a:gd name="connsiteY85" fmla="*/ 242927 h 641326"/>
                  <a:gd name="connsiteX86" fmla="*/ 408394 w 688992"/>
                  <a:gd name="connsiteY86" fmla="*/ 190462 h 641326"/>
                  <a:gd name="connsiteX87" fmla="*/ 430879 w 688992"/>
                  <a:gd name="connsiteY87" fmla="*/ 175471 h 641326"/>
                  <a:gd name="connsiteX88" fmla="*/ 438374 w 688992"/>
                  <a:gd name="connsiteY88" fmla="*/ 152986 h 641326"/>
                  <a:gd name="connsiteX89" fmla="*/ 393404 w 688992"/>
                  <a:gd name="connsiteY89" fmla="*/ 115511 h 641326"/>
                  <a:gd name="connsiteX90" fmla="*/ 288473 w 688992"/>
                  <a:gd name="connsiteY90" fmla="*/ 137996 h 641326"/>
                  <a:gd name="connsiteX91" fmla="*/ 206027 w 688992"/>
                  <a:gd name="connsiteY91" fmla="*/ 242927 h 641326"/>
                  <a:gd name="connsiteX92" fmla="*/ 206027 w 688992"/>
                  <a:gd name="connsiteY92" fmla="*/ 310383 h 641326"/>
                  <a:gd name="connsiteX93" fmla="*/ 191036 w 688992"/>
                  <a:gd name="connsiteY93" fmla="*/ 340363 h 641326"/>
                  <a:gd name="connsiteX94" fmla="*/ 101095 w 688992"/>
                  <a:gd name="connsiteY94" fmla="*/ 377839 h 641326"/>
                  <a:gd name="connsiteX95" fmla="*/ 123581 w 688992"/>
                  <a:gd name="connsiteY95" fmla="*/ 415314 h 641326"/>
                  <a:gd name="connsiteX96" fmla="*/ 168551 w 688992"/>
                  <a:gd name="connsiteY96" fmla="*/ 422809 h 641326"/>
                  <a:gd name="connsiteX97" fmla="*/ 258492 w 688992"/>
                  <a:gd name="connsiteY97" fmla="*/ 430304 h 641326"/>
                  <a:gd name="connsiteX98" fmla="*/ 333443 w 688992"/>
                  <a:gd name="connsiteY98" fmla="*/ 407819 h 641326"/>
                  <a:gd name="connsiteX99" fmla="*/ 363423 w 688992"/>
                  <a:gd name="connsiteY99" fmla="*/ 347858 h 641326"/>
                  <a:gd name="connsiteX100" fmla="*/ 370918 w 688992"/>
                  <a:gd name="connsiteY100" fmla="*/ 302888 h 641326"/>
                  <a:gd name="connsiteX101" fmla="*/ 363423 w 688992"/>
                  <a:gd name="connsiteY101" fmla="*/ 280403 h 641326"/>
                  <a:gd name="connsiteX102" fmla="*/ 385909 w 688992"/>
                  <a:gd name="connsiteY102" fmla="*/ 265412 h 641326"/>
                  <a:gd name="connsiteX103" fmla="*/ 393404 w 688992"/>
                  <a:gd name="connsiteY103" fmla="*/ 227937 h 641326"/>
                  <a:gd name="connsiteX104" fmla="*/ 408394 w 688992"/>
                  <a:gd name="connsiteY104" fmla="*/ 190462 h 641326"/>
                  <a:gd name="connsiteX105" fmla="*/ 400899 w 688992"/>
                  <a:gd name="connsiteY105" fmla="*/ 137996 h 641326"/>
                  <a:gd name="connsiteX106" fmla="*/ 340938 w 688992"/>
                  <a:gd name="connsiteY106" fmla="*/ 145491 h 641326"/>
                  <a:gd name="connsiteX107" fmla="*/ 250997 w 688992"/>
                  <a:gd name="connsiteY107" fmla="*/ 220442 h 641326"/>
                  <a:gd name="connsiteX108" fmla="*/ 191036 w 688992"/>
                  <a:gd name="connsiteY108" fmla="*/ 265412 h 641326"/>
                  <a:gd name="connsiteX109" fmla="*/ 138571 w 688992"/>
                  <a:gd name="connsiteY109" fmla="*/ 287898 h 641326"/>
                  <a:gd name="connsiteX110" fmla="*/ 108591 w 688992"/>
                  <a:gd name="connsiteY110" fmla="*/ 257917 h 641326"/>
                  <a:gd name="connsiteX111" fmla="*/ 138571 w 688992"/>
                  <a:gd name="connsiteY111" fmla="*/ 108016 h 641326"/>
                  <a:gd name="connsiteX112" fmla="*/ 168551 w 688992"/>
                  <a:gd name="connsiteY112" fmla="*/ 93026 h 641326"/>
                  <a:gd name="connsiteX113" fmla="*/ 333443 w 688992"/>
                  <a:gd name="connsiteY113" fmla="*/ 85530 h 641326"/>
                  <a:gd name="connsiteX114" fmla="*/ 363423 w 688992"/>
                  <a:gd name="connsiteY114" fmla="*/ 78035 h 641326"/>
                  <a:gd name="connsiteX115" fmla="*/ 400899 w 688992"/>
                  <a:gd name="connsiteY115" fmla="*/ 3085 h 641326"/>
                  <a:gd name="connsiteX116" fmla="*/ 468354 w 688992"/>
                  <a:gd name="connsiteY116" fmla="*/ 10580 h 641326"/>
                  <a:gd name="connsiteX117" fmla="*/ 580781 w 688992"/>
                  <a:gd name="connsiteY117" fmla="*/ 40560 h 641326"/>
                  <a:gd name="connsiteX118" fmla="*/ 580781 w 688992"/>
                  <a:gd name="connsiteY118" fmla="*/ 145491 h 641326"/>
                  <a:gd name="connsiteX119" fmla="*/ 505830 w 688992"/>
                  <a:gd name="connsiteY119" fmla="*/ 175471 h 641326"/>
                  <a:gd name="connsiteX120" fmla="*/ 475850 w 688992"/>
                  <a:gd name="connsiteY120" fmla="*/ 197957 h 641326"/>
                  <a:gd name="connsiteX121" fmla="*/ 453364 w 688992"/>
                  <a:gd name="connsiteY121" fmla="*/ 212947 h 641326"/>
                  <a:gd name="connsiteX122" fmla="*/ 460859 w 688992"/>
                  <a:gd name="connsiteY122" fmla="*/ 242927 h 641326"/>
                  <a:gd name="connsiteX123" fmla="*/ 528315 w 688992"/>
                  <a:gd name="connsiteY123" fmla="*/ 295393 h 641326"/>
                  <a:gd name="connsiteX124" fmla="*/ 565791 w 688992"/>
                  <a:gd name="connsiteY124" fmla="*/ 362849 h 641326"/>
                  <a:gd name="connsiteX125" fmla="*/ 550800 w 688992"/>
                  <a:gd name="connsiteY125" fmla="*/ 392829 h 641326"/>
                  <a:gd name="connsiteX126" fmla="*/ 528315 w 688992"/>
                  <a:gd name="connsiteY126" fmla="*/ 415314 h 641326"/>
                  <a:gd name="connsiteX127" fmla="*/ 520820 w 688992"/>
                  <a:gd name="connsiteY127" fmla="*/ 437799 h 641326"/>
                  <a:gd name="connsiteX128" fmla="*/ 543305 w 688992"/>
                  <a:gd name="connsiteY128" fmla="*/ 452789 h 641326"/>
                  <a:gd name="connsiteX129" fmla="*/ 558295 w 688992"/>
                  <a:gd name="connsiteY129" fmla="*/ 475275 h 641326"/>
                  <a:gd name="connsiteX130" fmla="*/ 550800 w 688992"/>
                  <a:gd name="connsiteY130" fmla="*/ 520245 h 641326"/>
                  <a:gd name="connsiteX131" fmla="*/ 468354 w 688992"/>
                  <a:gd name="connsiteY131" fmla="*/ 557721 h 641326"/>
                  <a:gd name="connsiteX132" fmla="*/ 423384 w 688992"/>
                  <a:gd name="connsiteY132" fmla="*/ 565216 h 641326"/>
                  <a:gd name="connsiteX133" fmla="*/ 265987 w 688992"/>
                  <a:gd name="connsiteY133" fmla="*/ 557721 h 641326"/>
                  <a:gd name="connsiteX134" fmla="*/ 198532 w 688992"/>
                  <a:gd name="connsiteY134" fmla="*/ 475275 h 641326"/>
                  <a:gd name="connsiteX135" fmla="*/ 146066 w 688992"/>
                  <a:gd name="connsiteY135" fmla="*/ 452789 h 641326"/>
                  <a:gd name="connsiteX136" fmla="*/ 41135 w 688992"/>
                  <a:gd name="connsiteY136" fmla="*/ 452789 h 641326"/>
                  <a:gd name="connsiteX137" fmla="*/ 26145 w 688992"/>
                  <a:gd name="connsiteY137" fmla="*/ 422809 h 641326"/>
                  <a:gd name="connsiteX138" fmla="*/ 18650 w 688992"/>
                  <a:gd name="connsiteY138" fmla="*/ 355353 h 641326"/>
                  <a:gd name="connsiteX139" fmla="*/ 3659 w 688992"/>
                  <a:gd name="connsiteY139" fmla="*/ 332868 h 641326"/>
                  <a:gd name="connsiteX140" fmla="*/ 108591 w 688992"/>
                  <a:gd name="connsiteY140" fmla="*/ 265412 h 641326"/>
                  <a:gd name="connsiteX141" fmla="*/ 176046 w 688992"/>
                  <a:gd name="connsiteY141" fmla="*/ 242927 h 641326"/>
                  <a:gd name="connsiteX142" fmla="*/ 161056 w 688992"/>
                  <a:gd name="connsiteY142" fmla="*/ 212947 h 641326"/>
                  <a:gd name="connsiteX143" fmla="*/ 101095 w 688992"/>
                  <a:gd name="connsiteY143" fmla="*/ 145491 h 641326"/>
                  <a:gd name="connsiteX144" fmla="*/ 108591 w 688992"/>
                  <a:gd name="connsiteY144" fmla="*/ 115511 h 641326"/>
                  <a:gd name="connsiteX145" fmla="*/ 131076 w 688992"/>
                  <a:gd name="connsiteY145" fmla="*/ 100521 h 641326"/>
                  <a:gd name="connsiteX146" fmla="*/ 191036 w 688992"/>
                  <a:gd name="connsiteY146" fmla="*/ 48055 h 641326"/>
                  <a:gd name="connsiteX147" fmla="*/ 221017 w 688992"/>
                  <a:gd name="connsiteY147" fmla="*/ 40560 h 641326"/>
                  <a:gd name="connsiteX148" fmla="*/ 258492 w 688992"/>
                  <a:gd name="connsiteY148" fmla="*/ 55550 h 641326"/>
                  <a:gd name="connsiteX149" fmla="*/ 385909 w 688992"/>
                  <a:gd name="connsiteY149" fmla="*/ 63045 h 641326"/>
                  <a:gd name="connsiteX150" fmla="*/ 430879 w 688992"/>
                  <a:gd name="connsiteY150" fmla="*/ 108016 h 641326"/>
                  <a:gd name="connsiteX151" fmla="*/ 490840 w 688992"/>
                  <a:gd name="connsiteY151" fmla="*/ 182967 h 641326"/>
                  <a:gd name="connsiteX152" fmla="*/ 498335 w 688992"/>
                  <a:gd name="connsiteY152" fmla="*/ 212947 h 641326"/>
                  <a:gd name="connsiteX153" fmla="*/ 505830 w 688992"/>
                  <a:gd name="connsiteY153" fmla="*/ 287898 h 641326"/>
                  <a:gd name="connsiteX154" fmla="*/ 543305 w 688992"/>
                  <a:gd name="connsiteY154" fmla="*/ 280403 h 641326"/>
                  <a:gd name="connsiteX155" fmla="*/ 678217 w 688992"/>
                  <a:gd name="connsiteY155" fmla="*/ 310383 h 641326"/>
                  <a:gd name="connsiteX156" fmla="*/ 685712 w 688992"/>
                  <a:gd name="connsiteY156" fmla="*/ 340363 h 641326"/>
                  <a:gd name="connsiteX157" fmla="*/ 678217 w 688992"/>
                  <a:gd name="connsiteY157" fmla="*/ 407819 h 641326"/>
                  <a:gd name="connsiteX158" fmla="*/ 588276 w 688992"/>
                  <a:gd name="connsiteY158" fmla="*/ 520245 h 641326"/>
                  <a:gd name="connsiteX159" fmla="*/ 498335 w 688992"/>
                  <a:gd name="connsiteY159" fmla="*/ 580206 h 641326"/>
                  <a:gd name="connsiteX160" fmla="*/ 468354 w 688992"/>
                  <a:gd name="connsiteY160" fmla="*/ 572711 h 641326"/>
                  <a:gd name="connsiteX161" fmla="*/ 460859 w 688992"/>
                  <a:gd name="connsiteY161" fmla="*/ 602691 h 641326"/>
                  <a:gd name="connsiteX162" fmla="*/ 438374 w 688992"/>
                  <a:gd name="connsiteY162" fmla="*/ 640167 h 641326"/>
                  <a:gd name="connsiteX163" fmla="*/ 280977 w 688992"/>
                  <a:gd name="connsiteY163" fmla="*/ 610186 h 641326"/>
                  <a:gd name="connsiteX164" fmla="*/ 250997 w 688992"/>
                  <a:gd name="connsiteY164" fmla="*/ 617681 h 641326"/>
                  <a:gd name="connsiteX165" fmla="*/ 206027 w 688992"/>
                  <a:gd name="connsiteY165" fmla="*/ 602691 h 641326"/>
                  <a:gd name="connsiteX166" fmla="*/ 71115 w 688992"/>
                  <a:gd name="connsiteY166" fmla="*/ 475275 h 641326"/>
                  <a:gd name="connsiteX167" fmla="*/ 56125 w 688992"/>
                  <a:gd name="connsiteY167" fmla="*/ 422809 h 641326"/>
                  <a:gd name="connsiteX168" fmla="*/ 108591 w 688992"/>
                  <a:gd name="connsiteY168" fmla="*/ 332868 h 641326"/>
                  <a:gd name="connsiteX169" fmla="*/ 153561 w 688992"/>
                  <a:gd name="connsiteY169" fmla="*/ 302888 h 641326"/>
                  <a:gd name="connsiteX170" fmla="*/ 295968 w 688992"/>
                  <a:gd name="connsiteY170" fmla="*/ 287898 h 641326"/>
                  <a:gd name="connsiteX171" fmla="*/ 355928 w 688992"/>
                  <a:gd name="connsiteY171" fmla="*/ 280403 h 641326"/>
                  <a:gd name="connsiteX172" fmla="*/ 363423 w 688992"/>
                  <a:gd name="connsiteY172" fmla="*/ 250422 h 641326"/>
                  <a:gd name="connsiteX173" fmla="*/ 355928 w 688992"/>
                  <a:gd name="connsiteY173" fmla="*/ 227937 h 641326"/>
                  <a:gd name="connsiteX174" fmla="*/ 348433 w 688992"/>
                  <a:gd name="connsiteY174" fmla="*/ 257917 h 641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688992" h="641326">
                    <a:moveTo>
                      <a:pt x="543305" y="385334"/>
                    </a:moveTo>
                    <a:cubicBezTo>
                      <a:pt x="358137" y="404825"/>
                      <a:pt x="435738" y="439795"/>
                      <a:pt x="363423" y="340363"/>
                    </a:cubicBezTo>
                    <a:cubicBezTo>
                      <a:pt x="357189" y="331791"/>
                      <a:pt x="348433" y="325373"/>
                      <a:pt x="340938" y="317878"/>
                    </a:cubicBezTo>
                    <a:cubicBezTo>
                      <a:pt x="338440" y="307885"/>
                      <a:pt x="336273" y="297803"/>
                      <a:pt x="333443" y="287898"/>
                    </a:cubicBezTo>
                    <a:cubicBezTo>
                      <a:pt x="331273" y="280301"/>
                      <a:pt x="319949" y="270554"/>
                      <a:pt x="325948" y="265412"/>
                    </a:cubicBezTo>
                    <a:cubicBezTo>
                      <a:pt x="342155" y="251520"/>
                      <a:pt x="365922" y="250422"/>
                      <a:pt x="385909" y="242927"/>
                    </a:cubicBezTo>
                    <a:cubicBezTo>
                      <a:pt x="413391" y="250422"/>
                      <a:pt x="448212" y="245270"/>
                      <a:pt x="468354" y="265412"/>
                    </a:cubicBezTo>
                    <a:cubicBezTo>
                      <a:pt x="479527" y="276585"/>
                      <a:pt x="459232" y="295712"/>
                      <a:pt x="453364" y="310383"/>
                    </a:cubicBezTo>
                    <a:cubicBezTo>
                      <a:pt x="438374" y="347858"/>
                      <a:pt x="443370" y="337865"/>
                      <a:pt x="408394" y="355353"/>
                    </a:cubicBezTo>
                    <a:cubicBezTo>
                      <a:pt x="418387" y="377838"/>
                      <a:pt x="427370" y="400801"/>
                      <a:pt x="438374" y="422809"/>
                    </a:cubicBezTo>
                    <a:cubicBezTo>
                      <a:pt x="442402" y="430866"/>
                      <a:pt x="444356" y="445294"/>
                      <a:pt x="453364" y="445294"/>
                    </a:cubicBezTo>
                    <a:cubicBezTo>
                      <a:pt x="463964" y="445294"/>
                      <a:pt x="468355" y="430304"/>
                      <a:pt x="475850" y="422809"/>
                    </a:cubicBezTo>
                    <a:cubicBezTo>
                      <a:pt x="499922" y="374665"/>
                      <a:pt x="492963" y="410274"/>
                      <a:pt x="475850" y="370344"/>
                    </a:cubicBezTo>
                    <a:cubicBezTo>
                      <a:pt x="471792" y="360876"/>
                      <a:pt x="478186" y="343436"/>
                      <a:pt x="468354" y="340363"/>
                    </a:cubicBezTo>
                    <a:cubicBezTo>
                      <a:pt x="432505" y="329160"/>
                      <a:pt x="393403" y="335366"/>
                      <a:pt x="355928" y="332868"/>
                    </a:cubicBezTo>
                    <a:cubicBezTo>
                      <a:pt x="367523" y="318375"/>
                      <a:pt x="389317" y="280403"/>
                      <a:pt x="415889" y="280403"/>
                    </a:cubicBezTo>
                    <a:cubicBezTo>
                      <a:pt x="424897" y="280403"/>
                      <a:pt x="430879" y="290396"/>
                      <a:pt x="438374" y="295393"/>
                    </a:cubicBezTo>
                    <a:cubicBezTo>
                      <a:pt x="455597" y="321227"/>
                      <a:pt x="459286" y="341411"/>
                      <a:pt x="505830" y="310383"/>
                    </a:cubicBezTo>
                    <a:cubicBezTo>
                      <a:pt x="512404" y="306001"/>
                      <a:pt x="503270" y="294067"/>
                      <a:pt x="498335" y="287898"/>
                    </a:cubicBezTo>
                    <a:cubicBezTo>
                      <a:pt x="490084" y="277584"/>
                      <a:pt x="454720" y="263449"/>
                      <a:pt x="445869" y="257917"/>
                    </a:cubicBezTo>
                    <a:cubicBezTo>
                      <a:pt x="394012" y="225506"/>
                      <a:pt x="437578" y="242662"/>
                      <a:pt x="393404" y="227937"/>
                    </a:cubicBezTo>
                    <a:cubicBezTo>
                      <a:pt x="390906" y="235432"/>
                      <a:pt x="385037" y="242570"/>
                      <a:pt x="385909" y="250422"/>
                    </a:cubicBezTo>
                    <a:cubicBezTo>
                      <a:pt x="387654" y="266127"/>
                      <a:pt x="396359" y="280258"/>
                      <a:pt x="400899" y="295393"/>
                    </a:cubicBezTo>
                    <a:cubicBezTo>
                      <a:pt x="403859" y="305259"/>
                      <a:pt x="405896" y="315380"/>
                      <a:pt x="408394" y="325373"/>
                    </a:cubicBezTo>
                    <a:cubicBezTo>
                      <a:pt x="400899" y="330370"/>
                      <a:pt x="394807" y="338958"/>
                      <a:pt x="385909" y="340363"/>
                    </a:cubicBezTo>
                    <a:cubicBezTo>
                      <a:pt x="253812" y="361220"/>
                      <a:pt x="279498" y="307323"/>
                      <a:pt x="258492" y="370344"/>
                    </a:cubicBezTo>
                    <a:cubicBezTo>
                      <a:pt x="260990" y="385334"/>
                      <a:pt x="258607" y="402030"/>
                      <a:pt x="265987" y="415314"/>
                    </a:cubicBezTo>
                    <a:cubicBezTo>
                      <a:pt x="279640" y="439889"/>
                      <a:pt x="328915" y="447213"/>
                      <a:pt x="348433" y="452789"/>
                    </a:cubicBezTo>
                    <a:cubicBezTo>
                      <a:pt x="363423" y="450291"/>
                      <a:pt x="378502" y="448274"/>
                      <a:pt x="393404" y="445294"/>
                    </a:cubicBezTo>
                    <a:cubicBezTo>
                      <a:pt x="403505" y="443274"/>
                      <a:pt x="413187" y="436342"/>
                      <a:pt x="423384" y="437799"/>
                    </a:cubicBezTo>
                    <a:cubicBezTo>
                      <a:pt x="432301" y="439073"/>
                      <a:pt x="438374" y="447792"/>
                      <a:pt x="445869" y="452789"/>
                    </a:cubicBezTo>
                    <a:cubicBezTo>
                      <a:pt x="455863" y="450291"/>
                      <a:pt x="467279" y="451008"/>
                      <a:pt x="475850" y="445294"/>
                    </a:cubicBezTo>
                    <a:cubicBezTo>
                      <a:pt x="493665" y="433418"/>
                      <a:pt x="495072" y="401649"/>
                      <a:pt x="498335" y="385334"/>
                    </a:cubicBezTo>
                    <a:cubicBezTo>
                      <a:pt x="494729" y="372711"/>
                      <a:pt x="471706" y="329517"/>
                      <a:pt x="490840" y="310383"/>
                    </a:cubicBezTo>
                    <a:cubicBezTo>
                      <a:pt x="498740" y="302483"/>
                      <a:pt x="510827" y="300390"/>
                      <a:pt x="520820" y="295393"/>
                    </a:cubicBezTo>
                    <a:cubicBezTo>
                      <a:pt x="523318" y="287898"/>
                      <a:pt x="531249" y="280243"/>
                      <a:pt x="528315" y="272908"/>
                    </a:cubicBezTo>
                    <a:cubicBezTo>
                      <a:pt x="524970" y="264544"/>
                      <a:pt x="513887" y="261946"/>
                      <a:pt x="505830" y="257917"/>
                    </a:cubicBezTo>
                    <a:cubicBezTo>
                      <a:pt x="490466" y="250235"/>
                      <a:pt x="460121" y="245777"/>
                      <a:pt x="445869" y="242927"/>
                    </a:cubicBezTo>
                    <a:cubicBezTo>
                      <a:pt x="403397" y="245425"/>
                      <a:pt x="360998" y="250422"/>
                      <a:pt x="318453" y="250422"/>
                    </a:cubicBezTo>
                    <a:cubicBezTo>
                      <a:pt x="300075" y="250422"/>
                      <a:pt x="263313" y="240385"/>
                      <a:pt x="243502" y="235432"/>
                    </a:cubicBezTo>
                    <a:cubicBezTo>
                      <a:pt x="236007" y="247924"/>
                      <a:pt x="220251" y="258360"/>
                      <a:pt x="221017" y="272908"/>
                    </a:cubicBezTo>
                    <a:cubicBezTo>
                      <a:pt x="225855" y="364834"/>
                      <a:pt x="239841" y="366682"/>
                      <a:pt x="288473" y="415314"/>
                    </a:cubicBezTo>
                    <a:cubicBezTo>
                      <a:pt x="295968" y="422809"/>
                      <a:pt x="274671" y="398908"/>
                      <a:pt x="265987" y="392829"/>
                    </a:cubicBezTo>
                    <a:cubicBezTo>
                      <a:pt x="241003" y="375340"/>
                      <a:pt x="216689" y="356854"/>
                      <a:pt x="191036" y="340363"/>
                    </a:cubicBezTo>
                    <a:cubicBezTo>
                      <a:pt x="181638" y="334321"/>
                      <a:pt x="171049" y="330370"/>
                      <a:pt x="161056" y="325373"/>
                    </a:cubicBezTo>
                    <a:cubicBezTo>
                      <a:pt x="173548" y="292894"/>
                      <a:pt x="179628" y="257152"/>
                      <a:pt x="198532" y="227937"/>
                    </a:cubicBezTo>
                    <a:cubicBezTo>
                      <a:pt x="208319" y="212812"/>
                      <a:pt x="227860" y="206895"/>
                      <a:pt x="243502" y="197957"/>
                    </a:cubicBezTo>
                    <a:cubicBezTo>
                      <a:pt x="277011" y="178809"/>
                      <a:pt x="305886" y="166131"/>
                      <a:pt x="340938" y="152986"/>
                    </a:cubicBezTo>
                    <a:cubicBezTo>
                      <a:pt x="348335" y="150212"/>
                      <a:pt x="355928" y="147989"/>
                      <a:pt x="363423" y="145491"/>
                    </a:cubicBezTo>
                    <a:cubicBezTo>
                      <a:pt x="380912" y="147989"/>
                      <a:pt x="398463" y="150082"/>
                      <a:pt x="415889" y="152986"/>
                    </a:cubicBezTo>
                    <a:cubicBezTo>
                      <a:pt x="428455" y="155080"/>
                      <a:pt x="443578" y="152326"/>
                      <a:pt x="453364" y="160481"/>
                    </a:cubicBezTo>
                    <a:cubicBezTo>
                      <a:pt x="461278" y="167076"/>
                      <a:pt x="458361" y="180468"/>
                      <a:pt x="460859" y="190462"/>
                    </a:cubicBezTo>
                    <a:cubicBezTo>
                      <a:pt x="450866" y="202954"/>
                      <a:pt x="441413" y="215898"/>
                      <a:pt x="430879" y="227937"/>
                    </a:cubicBezTo>
                    <a:cubicBezTo>
                      <a:pt x="423899" y="235914"/>
                      <a:pt x="409449" y="239875"/>
                      <a:pt x="408394" y="250422"/>
                    </a:cubicBezTo>
                    <a:cubicBezTo>
                      <a:pt x="406584" y="268520"/>
                      <a:pt x="413744" y="287464"/>
                      <a:pt x="423384" y="302888"/>
                    </a:cubicBezTo>
                    <a:cubicBezTo>
                      <a:pt x="427571" y="309588"/>
                      <a:pt x="438204" y="308467"/>
                      <a:pt x="445869" y="310383"/>
                    </a:cubicBezTo>
                    <a:cubicBezTo>
                      <a:pt x="458228" y="313473"/>
                      <a:pt x="470853" y="315380"/>
                      <a:pt x="483345" y="317878"/>
                    </a:cubicBezTo>
                    <a:cubicBezTo>
                      <a:pt x="490840" y="322875"/>
                      <a:pt x="500833" y="325373"/>
                      <a:pt x="505830" y="332868"/>
                    </a:cubicBezTo>
                    <a:cubicBezTo>
                      <a:pt x="511544" y="341439"/>
                      <a:pt x="512121" y="352618"/>
                      <a:pt x="513325" y="362849"/>
                    </a:cubicBezTo>
                    <a:cubicBezTo>
                      <a:pt x="517131" y="395201"/>
                      <a:pt x="528721" y="428683"/>
                      <a:pt x="520820" y="460285"/>
                    </a:cubicBezTo>
                    <a:cubicBezTo>
                      <a:pt x="518322" y="470278"/>
                      <a:pt x="500912" y="454947"/>
                      <a:pt x="490840" y="452789"/>
                    </a:cubicBezTo>
                    <a:cubicBezTo>
                      <a:pt x="465927" y="447450"/>
                      <a:pt x="440873" y="442796"/>
                      <a:pt x="415889" y="437799"/>
                    </a:cubicBezTo>
                    <a:cubicBezTo>
                      <a:pt x="388407" y="440297"/>
                      <a:pt x="360305" y="438973"/>
                      <a:pt x="333443" y="445294"/>
                    </a:cubicBezTo>
                    <a:cubicBezTo>
                      <a:pt x="317129" y="449133"/>
                      <a:pt x="291985" y="451393"/>
                      <a:pt x="288473" y="467780"/>
                    </a:cubicBezTo>
                    <a:cubicBezTo>
                      <a:pt x="272097" y="544202"/>
                      <a:pt x="295289" y="545003"/>
                      <a:pt x="333443" y="557721"/>
                    </a:cubicBezTo>
                    <a:cubicBezTo>
                      <a:pt x="320951" y="547727"/>
                      <a:pt x="310821" y="533681"/>
                      <a:pt x="295968" y="527740"/>
                    </a:cubicBezTo>
                    <a:cubicBezTo>
                      <a:pt x="247532" y="508365"/>
                      <a:pt x="146066" y="482770"/>
                      <a:pt x="146066" y="482770"/>
                    </a:cubicBezTo>
                    <a:cubicBezTo>
                      <a:pt x="136073" y="475275"/>
                      <a:pt x="126251" y="467546"/>
                      <a:pt x="116086" y="460285"/>
                    </a:cubicBezTo>
                    <a:cubicBezTo>
                      <a:pt x="108756" y="455049"/>
                      <a:pt x="99227" y="452328"/>
                      <a:pt x="93600" y="445294"/>
                    </a:cubicBezTo>
                    <a:cubicBezTo>
                      <a:pt x="88665" y="439125"/>
                      <a:pt x="88603" y="430304"/>
                      <a:pt x="86105" y="422809"/>
                    </a:cubicBezTo>
                    <a:cubicBezTo>
                      <a:pt x="101095" y="415314"/>
                      <a:pt x="115293" y="405961"/>
                      <a:pt x="131076" y="400324"/>
                    </a:cubicBezTo>
                    <a:cubicBezTo>
                      <a:pt x="150478" y="393395"/>
                      <a:pt x="170651" y="388317"/>
                      <a:pt x="191036" y="385334"/>
                    </a:cubicBezTo>
                    <a:cubicBezTo>
                      <a:pt x="315675" y="367094"/>
                      <a:pt x="400368" y="359154"/>
                      <a:pt x="513325" y="347858"/>
                    </a:cubicBezTo>
                    <a:cubicBezTo>
                      <a:pt x="527939" y="386830"/>
                      <a:pt x="547263" y="424240"/>
                      <a:pt x="543305" y="467780"/>
                    </a:cubicBezTo>
                    <a:cubicBezTo>
                      <a:pt x="542489" y="476751"/>
                      <a:pt x="535810" y="485268"/>
                      <a:pt x="528315" y="490265"/>
                    </a:cubicBezTo>
                    <a:cubicBezTo>
                      <a:pt x="519744" y="495979"/>
                      <a:pt x="508328" y="495262"/>
                      <a:pt x="498335" y="497760"/>
                    </a:cubicBezTo>
                    <a:cubicBezTo>
                      <a:pt x="469045" y="486044"/>
                      <a:pt x="436666" y="462847"/>
                      <a:pt x="408394" y="505255"/>
                    </a:cubicBezTo>
                    <a:cubicBezTo>
                      <a:pt x="402514" y="514074"/>
                      <a:pt x="422060" y="521860"/>
                      <a:pt x="430879" y="527740"/>
                    </a:cubicBezTo>
                    <a:cubicBezTo>
                      <a:pt x="437331" y="532041"/>
                      <a:pt x="479347" y="541730"/>
                      <a:pt x="483345" y="542730"/>
                    </a:cubicBezTo>
                    <a:cubicBezTo>
                      <a:pt x="500833" y="540232"/>
                      <a:pt x="520551" y="544136"/>
                      <a:pt x="535810" y="535235"/>
                    </a:cubicBezTo>
                    <a:cubicBezTo>
                      <a:pt x="599417" y="498131"/>
                      <a:pt x="567674" y="453791"/>
                      <a:pt x="558295" y="392829"/>
                    </a:cubicBezTo>
                    <a:cubicBezTo>
                      <a:pt x="560794" y="380337"/>
                      <a:pt x="567885" y="367919"/>
                      <a:pt x="565791" y="355353"/>
                    </a:cubicBezTo>
                    <a:cubicBezTo>
                      <a:pt x="556312" y="298475"/>
                      <a:pt x="550101" y="307958"/>
                      <a:pt x="513325" y="287898"/>
                    </a:cubicBezTo>
                    <a:cubicBezTo>
                      <a:pt x="495642" y="278253"/>
                      <a:pt x="479452" y="265664"/>
                      <a:pt x="460859" y="257917"/>
                    </a:cubicBezTo>
                    <a:cubicBezTo>
                      <a:pt x="449100" y="253017"/>
                      <a:pt x="435820" y="253185"/>
                      <a:pt x="423384" y="250422"/>
                    </a:cubicBezTo>
                    <a:cubicBezTo>
                      <a:pt x="413328" y="248187"/>
                      <a:pt x="403397" y="245425"/>
                      <a:pt x="393404" y="242927"/>
                    </a:cubicBezTo>
                    <a:cubicBezTo>
                      <a:pt x="398401" y="225439"/>
                      <a:pt x="399561" y="206361"/>
                      <a:pt x="408394" y="190462"/>
                    </a:cubicBezTo>
                    <a:cubicBezTo>
                      <a:pt x="412769" y="182588"/>
                      <a:pt x="425252" y="182505"/>
                      <a:pt x="430879" y="175471"/>
                    </a:cubicBezTo>
                    <a:cubicBezTo>
                      <a:pt x="435814" y="169302"/>
                      <a:pt x="435876" y="160481"/>
                      <a:pt x="438374" y="152986"/>
                    </a:cubicBezTo>
                    <a:cubicBezTo>
                      <a:pt x="423384" y="140494"/>
                      <a:pt x="412166" y="120871"/>
                      <a:pt x="393404" y="115511"/>
                    </a:cubicBezTo>
                    <a:cubicBezTo>
                      <a:pt x="367948" y="108238"/>
                      <a:pt x="313185" y="129759"/>
                      <a:pt x="288473" y="137996"/>
                    </a:cubicBezTo>
                    <a:cubicBezTo>
                      <a:pt x="211504" y="214965"/>
                      <a:pt x="232827" y="175927"/>
                      <a:pt x="206027" y="242927"/>
                    </a:cubicBezTo>
                    <a:cubicBezTo>
                      <a:pt x="216403" y="274054"/>
                      <a:pt x="218524" y="268728"/>
                      <a:pt x="206027" y="310383"/>
                    </a:cubicBezTo>
                    <a:cubicBezTo>
                      <a:pt x="202816" y="321085"/>
                      <a:pt x="199445" y="333005"/>
                      <a:pt x="191036" y="340363"/>
                    </a:cubicBezTo>
                    <a:cubicBezTo>
                      <a:pt x="172848" y="356278"/>
                      <a:pt x="123391" y="370407"/>
                      <a:pt x="101095" y="377839"/>
                    </a:cubicBezTo>
                    <a:cubicBezTo>
                      <a:pt x="108590" y="390331"/>
                      <a:pt x="111460" y="407233"/>
                      <a:pt x="123581" y="415314"/>
                    </a:cubicBezTo>
                    <a:cubicBezTo>
                      <a:pt x="136226" y="423744"/>
                      <a:pt x="153447" y="421131"/>
                      <a:pt x="168551" y="422809"/>
                    </a:cubicBezTo>
                    <a:cubicBezTo>
                      <a:pt x="198451" y="426131"/>
                      <a:pt x="228512" y="427806"/>
                      <a:pt x="258492" y="430304"/>
                    </a:cubicBezTo>
                    <a:cubicBezTo>
                      <a:pt x="273453" y="427811"/>
                      <a:pt x="320036" y="424578"/>
                      <a:pt x="333443" y="407819"/>
                    </a:cubicBezTo>
                    <a:cubicBezTo>
                      <a:pt x="347402" y="390370"/>
                      <a:pt x="353430" y="367845"/>
                      <a:pt x="363423" y="347858"/>
                    </a:cubicBezTo>
                    <a:cubicBezTo>
                      <a:pt x="365921" y="332868"/>
                      <a:pt x="370918" y="318085"/>
                      <a:pt x="370918" y="302888"/>
                    </a:cubicBezTo>
                    <a:cubicBezTo>
                      <a:pt x="370918" y="294988"/>
                      <a:pt x="360489" y="287738"/>
                      <a:pt x="363423" y="280403"/>
                    </a:cubicBezTo>
                    <a:cubicBezTo>
                      <a:pt x="366769" y="272039"/>
                      <a:pt x="378414" y="270409"/>
                      <a:pt x="385909" y="265412"/>
                    </a:cubicBezTo>
                    <a:cubicBezTo>
                      <a:pt x="388407" y="252920"/>
                      <a:pt x="389743" y="240139"/>
                      <a:pt x="393404" y="227937"/>
                    </a:cubicBezTo>
                    <a:cubicBezTo>
                      <a:pt x="397270" y="215050"/>
                      <a:pt x="407277" y="203869"/>
                      <a:pt x="408394" y="190462"/>
                    </a:cubicBezTo>
                    <a:cubicBezTo>
                      <a:pt x="409861" y="172857"/>
                      <a:pt x="403397" y="155485"/>
                      <a:pt x="400899" y="137996"/>
                    </a:cubicBezTo>
                    <a:cubicBezTo>
                      <a:pt x="380912" y="140494"/>
                      <a:pt x="358587" y="135784"/>
                      <a:pt x="340938" y="145491"/>
                    </a:cubicBezTo>
                    <a:cubicBezTo>
                      <a:pt x="306743" y="164298"/>
                      <a:pt x="285903" y="202989"/>
                      <a:pt x="250997" y="220442"/>
                    </a:cubicBezTo>
                    <a:cubicBezTo>
                      <a:pt x="178434" y="256724"/>
                      <a:pt x="266793" y="208594"/>
                      <a:pt x="191036" y="265412"/>
                    </a:cubicBezTo>
                    <a:cubicBezTo>
                      <a:pt x="176215" y="276528"/>
                      <a:pt x="155940" y="282108"/>
                      <a:pt x="138571" y="287898"/>
                    </a:cubicBezTo>
                    <a:cubicBezTo>
                      <a:pt x="128578" y="277904"/>
                      <a:pt x="115359" y="270324"/>
                      <a:pt x="108591" y="257917"/>
                    </a:cubicBezTo>
                    <a:cubicBezTo>
                      <a:pt x="76713" y="199474"/>
                      <a:pt x="99862" y="166079"/>
                      <a:pt x="138571" y="108016"/>
                    </a:cubicBezTo>
                    <a:cubicBezTo>
                      <a:pt x="144769" y="98720"/>
                      <a:pt x="158558" y="98023"/>
                      <a:pt x="168551" y="93026"/>
                    </a:cubicBezTo>
                    <a:cubicBezTo>
                      <a:pt x="220025" y="41549"/>
                      <a:pt x="168636" y="85530"/>
                      <a:pt x="333443" y="85530"/>
                    </a:cubicBezTo>
                    <a:cubicBezTo>
                      <a:pt x="343744" y="85530"/>
                      <a:pt x="353430" y="80533"/>
                      <a:pt x="363423" y="78035"/>
                    </a:cubicBezTo>
                    <a:cubicBezTo>
                      <a:pt x="375915" y="53052"/>
                      <a:pt x="373137" y="0"/>
                      <a:pt x="400899" y="3085"/>
                    </a:cubicBezTo>
                    <a:cubicBezTo>
                      <a:pt x="423384" y="5583"/>
                      <a:pt x="446038" y="6861"/>
                      <a:pt x="468354" y="10580"/>
                    </a:cubicBezTo>
                    <a:cubicBezTo>
                      <a:pt x="523608" y="19789"/>
                      <a:pt x="532910" y="24603"/>
                      <a:pt x="580781" y="40560"/>
                    </a:cubicBezTo>
                    <a:cubicBezTo>
                      <a:pt x="591812" y="73652"/>
                      <a:pt x="607123" y="109571"/>
                      <a:pt x="580781" y="145491"/>
                    </a:cubicBezTo>
                    <a:cubicBezTo>
                      <a:pt x="564868" y="167190"/>
                      <a:pt x="529897" y="163437"/>
                      <a:pt x="505830" y="175471"/>
                    </a:cubicBezTo>
                    <a:cubicBezTo>
                      <a:pt x="494657" y="181058"/>
                      <a:pt x="486015" y="190696"/>
                      <a:pt x="475850" y="197957"/>
                    </a:cubicBezTo>
                    <a:cubicBezTo>
                      <a:pt x="468520" y="203193"/>
                      <a:pt x="460859" y="207950"/>
                      <a:pt x="453364" y="212947"/>
                    </a:cubicBezTo>
                    <a:cubicBezTo>
                      <a:pt x="455862" y="222940"/>
                      <a:pt x="455399" y="234192"/>
                      <a:pt x="460859" y="242927"/>
                    </a:cubicBezTo>
                    <a:cubicBezTo>
                      <a:pt x="476972" y="268708"/>
                      <a:pt x="503633" y="280584"/>
                      <a:pt x="528315" y="295393"/>
                    </a:cubicBezTo>
                    <a:cubicBezTo>
                      <a:pt x="541812" y="312265"/>
                      <a:pt x="569173" y="335796"/>
                      <a:pt x="565791" y="362849"/>
                    </a:cubicBezTo>
                    <a:cubicBezTo>
                      <a:pt x="564405" y="373936"/>
                      <a:pt x="557294" y="383737"/>
                      <a:pt x="550800" y="392829"/>
                    </a:cubicBezTo>
                    <a:cubicBezTo>
                      <a:pt x="544639" y="401454"/>
                      <a:pt x="535810" y="407819"/>
                      <a:pt x="528315" y="415314"/>
                    </a:cubicBezTo>
                    <a:cubicBezTo>
                      <a:pt x="525817" y="422809"/>
                      <a:pt x="517886" y="430464"/>
                      <a:pt x="520820" y="437799"/>
                    </a:cubicBezTo>
                    <a:cubicBezTo>
                      <a:pt x="524165" y="446163"/>
                      <a:pt x="536936" y="446419"/>
                      <a:pt x="543305" y="452789"/>
                    </a:cubicBezTo>
                    <a:cubicBezTo>
                      <a:pt x="549675" y="459159"/>
                      <a:pt x="553298" y="467780"/>
                      <a:pt x="558295" y="475275"/>
                    </a:cubicBezTo>
                    <a:cubicBezTo>
                      <a:pt x="555797" y="490265"/>
                      <a:pt x="557596" y="506653"/>
                      <a:pt x="550800" y="520245"/>
                    </a:cubicBezTo>
                    <a:cubicBezTo>
                      <a:pt x="531017" y="559812"/>
                      <a:pt x="506450" y="551860"/>
                      <a:pt x="468354" y="557721"/>
                    </a:cubicBezTo>
                    <a:cubicBezTo>
                      <a:pt x="453334" y="560032"/>
                      <a:pt x="438374" y="562718"/>
                      <a:pt x="423384" y="565216"/>
                    </a:cubicBezTo>
                    <a:lnTo>
                      <a:pt x="265987" y="557721"/>
                    </a:lnTo>
                    <a:cubicBezTo>
                      <a:pt x="242849" y="552381"/>
                      <a:pt x="210699" y="489180"/>
                      <a:pt x="198532" y="475275"/>
                    </a:cubicBezTo>
                    <a:cubicBezTo>
                      <a:pt x="184040" y="458713"/>
                      <a:pt x="165843" y="457734"/>
                      <a:pt x="146066" y="452789"/>
                    </a:cubicBezTo>
                    <a:cubicBezTo>
                      <a:pt x="117446" y="456878"/>
                      <a:pt x="69755" y="468689"/>
                      <a:pt x="41135" y="452789"/>
                    </a:cubicBezTo>
                    <a:cubicBezTo>
                      <a:pt x="31368" y="447363"/>
                      <a:pt x="31142" y="432802"/>
                      <a:pt x="26145" y="422809"/>
                    </a:cubicBezTo>
                    <a:cubicBezTo>
                      <a:pt x="23647" y="400324"/>
                      <a:pt x="24137" y="377301"/>
                      <a:pt x="18650" y="355353"/>
                    </a:cubicBezTo>
                    <a:cubicBezTo>
                      <a:pt x="16465" y="346614"/>
                      <a:pt x="0" y="341100"/>
                      <a:pt x="3659" y="332868"/>
                    </a:cubicBezTo>
                    <a:cubicBezTo>
                      <a:pt x="23224" y="288847"/>
                      <a:pt x="69562" y="279187"/>
                      <a:pt x="108591" y="265412"/>
                    </a:cubicBezTo>
                    <a:cubicBezTo>
                      <a:pt x="130941" y="257524"/>
                      <a:pt x="153561" y="250422"/>
                      <a:pt x="176046" y="242927"/>
                    </a:cubicBezTo>
                    <a:cubicBezTo>
                      <a:pt x="242198" y="256157"/>
                      <a:pt x="211064" y="255262"/>
                      <a:pt x="161056" y="212947"/>
                    </a:cubicBezTo>
                    <a:cubicBezTo>
                      <a:pt x="121800" y="179730"/>
                      <a:pt x="122711" y="177913"/>
                      <a:pt x="101095" y="145491"/>
                    </a:cubicBezTo>
                    <a:cubicBezTo>
                      <a:pt x="103594" y="135498"/>
                      <a:pt x="102877" y="124082"/>
                      <a:pt x="108591" y="115511"/>
                    </a:cubicBezTo>
                    <a:cubicBezTo>
                      <a:pt x="113588" y="108016"/>
                      <a:pt x="124156" y="106288"/>
                      <a:pt x="131076" y="100521"/>
                    </a:cubicBezTo>
                    <a:cubicBezTo>
                      <a:pt x="158475" y="77688"/>
                      <a:pt x="154939" y="68109"/>
                      <a:pt x="191036" y="48055"/>
                    </a:cubicBezTo>
                    <a:cubicBezTo>
                      <a:pt x="200041" y="43052"/>
                      <a:pt x="211023" y="43058"/>
                      <a:pt x="221017" y="40560"/>
                    </a:cubicBezTo>
                    <a:cubicBezTo>
                      <a:pt x="233509" y="45557"/>
                      <a:pt x="245161" y="53732"/>
                      <a:pt x="258492" y="55550"/>
                    </a:cubicBezTo>
                    <a:cubicBezTo>
                      <a:pt x="300648" y="61298"/>
                      <a:pt x="345207" y="50657"/>
                      <a:pt x="385909" y="63045"/>
                    </a:cubicBezTo>
                    <a:cubicBezTo>
                      <a:pt x="406190" y="69217"/>
                      <a:pt x="416554" y="92389"/>
                      <a:pt x="430879" y="108016"/>
                    </a:cubicBezTo>
                    <a:cubicBezTo>
                      <a:pt x="455889" y="135300"/>
                      <a:pt x="469747" y="154843"/>
                      <a:pt x="490840" y="182967"/>
                    </a:cubicBezTo>
                    <a:cubicBezTo>
                      <a:pt x="493338" y="192960"/>
                      <a:pt x="496878" y="202750"/>
                      <a:pt x="498335" y="212947"/>
                    </a:cubicBezTo>
                    <a:cubicBezTo>
                      <a:pt x="501886" y="237803"/>
                      <a:pt x="491903" y="267007"/>
                      <a:pt x="505830" y="287898"/>
                    </a:cubicBezTo>
                    <a:cubicBezTo>
                      <a:pt x="512896" y="298498"/>
                      <a:pt x="530813" y="282901"/>
                      <a:pt x="543305" y="280403"/>
                    </a:cubicBezTo>
                    <a:cubicBezTo>
                      <a:pt x="588276" y="290396"/>
                      <a:pt x="635759" y="292506"/>
                      <a:pt x="678217" y="310383"/>
                    </a:cubicBezTo>
                    <a:cubicBezTo>
                      <a:pt x="687711" y="314380"/>
                      <a:pt x="685712" y="330062"/>
                      <a:pt x="685712" y="340363"/>
                    </a:cubicBezTo>
                    <a:cubicBezTo>
                      <a:pt x="685712" y="362987"/>
                      <a:pt x="688992" y="387926"/>
                      <a:pt x="678217" y="407819"/>
                    </a:cubicBezTo>
                    <a:cubicBezTo>
                      <a:pt x="655359" y="450018"/>
                      <a:pt x="621330" y="485451"/>
                      <a:pt x="588276" y="520245"/>
                    </a:cubicBezTo>
                    <a:cubicBezTo>
                      <a:pt x="572035" y="537341"/>
                      <a:pt x="521650" y="566217"/>
                      <a:pt x="498335" y="580206"/>
                    </a:cubicBezTo>
                    <a:cubicBezTo>
                      <a:pt x="488341" y="577708"/>
                      <a:pt x="476925" y="578425"/>
                      <a:pt x="468354" y="572711"/>
                    </a:cubicBezTo>
                    <a:cubicBezTo>
                      <a:pt x="446827" y="558360"/>
                      <a:pt x="445693" y="496530"/>
                      <a:pt x="460859" y="602691"/>
                    </a:cubicBezTo>
                    <a:cubicBezTo>
                      <a:pt x="459230" y="607578"/>
                      <a:pt x="451705" y="641326"/>
                      <a:pt x="438374" y="640167"/>
                    </a:cubicBezTo>
                    <a:cubicBezTo>
                      <a:pt x="385166" y="635540"/>
                      <a:pt x="280977" y="610186"/>
                      <a:pt x="280977" y="610186"/>
                    </a:cubicBezTo>
                    <a:cubicBezTo>
                      <a:pt x="270984" y="612684"/>
                      <a:pt x="261247" y="618706"/>
                      <a:pt x="250997" y="617681"/>
                    </a:cubicBezTo>
                    <a:cubicBezTo>
                      <a:pt x="235275" y="616109"/>
                      <a:pt x="218806" y="611985"/>
                      <a:pt x="206027" y="602691"/>
                    </a:cubicBezTo>
                    <a:cubicBezTo>
                      <a:pt x="103547" y="528161"/>
                      <a:pt x="111461" y="535794"/>
                      <a:pt x="71115" y="475275"/>
                    </a:cubicBezTo>
                    <a:cubicBezTo>
                      <a:pt x="66118" y="457786"/>
                      <a:pt x="57520" y="440944"/>
                      <a:pt x="56125" y="422809"/>
                    </a:cubicBezTo>
                    <a:cubicBezTo>
                      <a:pt x="52505" y="375751"/>
                      <a:pt x="73241" y="362326"/>
                      <a:pt x="108591" y="332868"/>
                    </a:cubicBezTo>
                    <a:cubicBezTo>
                      <a:pt x="122431" y="321335"/>
                      <a:pt x="136043" y="307092"/>
                      <a:pt x="153561" y="302888"/>
                    </a:cubicBezTo>
                    <a:cubicBezTo>
                      <a:pt x="199974" y="291749"/>
                      <a:pt x="248529" y="293169"/>
                      <a:pt x="295968" y="287898"/>
                    </a:cubicBezTo>
                    <a:cubicBezTo>
                      <a:pt x="315987" y="285674"/>
                      <a:pt x="335941" y="282901"/>
                      <a:pt x="355928" y="280403"/>
                    </a:cubicBezTo>
                    <a:cubicBezTo>
                      <a:pt x="358426" y="270409"/>
                      <a:pt x="363423" y="260723"/>
                      <a:pt x="363423" y="250422"/>
                    </a:cubicBezTo>
                    <a:cubicBezTo>
                      <a:pt x="363423" y="242522"/>
                      <a:pt x="362994" y="224404"/>
                      <a:pt x="355928" y="227937"/>
                    </a:cubicBezTo>
                    <a:cubicBezTo>
                      <a:pt x="346715" y="232544"/>
                      <a:pt x="348433" y="257917"/>
                      <a:pt x="348433" y="257917"/>
                    </a:cubicBezTo>
                  </a:path>
                </a:pathLst>
              </a:cu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24400" y="5181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781800" y="5867400"/>
              <a:ext cx="641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t=t</a:t>
              </a:r>
              <a:r>
                <a:rPr lang="en-US" baseline="-25000" dirty="0">
                  <a:solidFill>
                    <a:srgbClr val="FFFF00"/>
                  </a:solidFill>
                </a:rPr>
                <a:t>4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0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0208"/>
            <a:ext cx="8229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In this case,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D(parallel)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is more representative of the actual diffusion coefficient, whereas 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D(perp.) 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is more defined by the geometric barrier, as t=</a:t>
            </a:r>
            <a:r>
              <a:rPr lang="el-GR" sz="2000" dirty="0" smtClean="0">
                <a:solidFill>
                  <a:schemeClr val="bg1"/>
                </a:solidFill>
                <a:latin typeface="Comic Sans MS" pitchFamily="66" charset="0"/>
              </a:rPr>
              <a:t>Δ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 becomes longer: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566124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  <a:latin typeface="Comic Sans MS" pitchFamily="66" charset="0"/>
              </a:rPr>
              <a:t>√Δ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98884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RMSD</a:t>
            </a:r>
            <a:r>
              <a:rPr lang="en-US" baseline="-25000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0" y="3810000"/>
            <a:ext cx="4648200" cy="1588"/>
          </a:xfrm>
          <a:prstGeom prst="line">
            <a:avLst/>
          </a:prstGeom>
          <a:ln w="76200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uppo 92"/>
          <p:cNvGrpSpPr/>
          <p:nvPr/>
        </p:nvGrpSpPr>
        <p:grpSpPr>
          <a:xfrm>
            <a:off x="6397848" y="1634339"/>
            <a:ext cx="2494632" cy="2010685"/>
            <a:chOff x="372533" y="1828800"/>
            <a:chExt cx="4605867" cy="3457574"/>
          </a:xfrm>
        </p:grpSpPr>
        <p:grpSp>
          <p:nvGrpSpPr>
            <p:cNvPr id="52" name="Group 3"/>
            <p:cNvGrpSpPr>
              <a:grpSpLocks/>
            </p:cNvGrpSpPr>
            <p:nvPr/>
          </p:nvGrpSpPr>
          <p:grpSpPr bwMode="auto">
            <a:xfrm>
              <a:off x="1169811" y="1857375"/>
              <a:ext cx="745067" cy="838200"/>
              <a:chOff x="2293" y="1170"/>
              <a:chExt cx="528" cy="528"/>
            </a:xfrm>
          </p:grpSpPr>
          <p:sp>
            <p:nvSpPr>
              <p:cNvPr id="53" name="Oval 4"/>
              <p:cNvSpPr>
                <a:spLocks noChangeArrowheads="1"/>
              </p:cNvSpPr>
              <p:nvPr/>
            </p:nvSpPr>
            <p:spPr bwMode="auto">
              <a:xfrm>
                <a:off x="2485" y="1362"/>
                <a:ext cx="144" cy="14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" name="Oval 5"/>
              <p:cNvSpPr>
                <a:spLocks noChangeArrowheads="1"/>
              </p:cNvSpPr>
              <p:nvPr/>
            </p:nvSpPr>
            <p:spPr bwMode="auto">
              <a:xfrm>
                <a:off x="2389" y="1266"/>
                <a:ext cx="336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5" name="Oval 6"/>
              <p:cNvSpPr>
                <a:spLocks noChangeArrowheads="1"/>
              </p:cNvSpPr>
              <p:nvPr/>
            </p:nvSpPr>
            <p:spPr bwMode="auto">
              <a:xfrm>
                <a:off x="2341" y="1218"/>
                <a:ext cx="432" cy="43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" name="Oval 7"/>
              <p:cNvSpPr>
                <a:spLocks noChangeArrowheads="1"/>
              </p:cNvSpPr>
              <p:nvPr/>
            </p:nvSpPr>
            <p:spPr bwMode="auto">
              <a:xfrm>
                <a:off x="2293" y="1170"/>
                <a:ext cx="528" cy="52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7" name="Group 8"/>
            <p:cNvGrpSpPr>
              <a:grpSpLocks/>
            </p:cNvGrpSpPr>
            <p:nvPr/>
          </p:nvGrpSpPr>
          <p:grpSpPr bwMode="auto">
            <a:xfrm>
              <a:off x="2065867" y="1828800"/>
              <a:ext cx="745067" cy="838200"/>
              <a:chOff x="2352" y="1152"/>
              <a:chExt cx="528" cy="528"/>
            </a:xfrm>
          </p:grpSpPr>
          <p:sp>
            <p:nvSpPr>
              <p:cNvPr id="58" name="Oval 9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Oval 10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Oval 11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Oval 1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62" name="Group 13"/>
            <p:cNvGrpSpPr>
              <a:grpSpLocks/>
            </p:cNvGrpSpPr>
            <p:nvPr/>
          </p:nvGrpSpPr>
          <p:grpSpPr bwMode="auto">
            <a:xfrm>
              <a:off x="2950634" y="1828800"/>
              <a:ext cx="745067" cy="838200"/>
              <a:chOff x="2403" y="1152"/>
              <a:chExt cx="528" cy="528"/>
            </a:xfrm>
          </p:grpSpPr>
          <p:sp>
            <p:nvSpPr>
              <p:cNvPr id="63" name="Oval 14"/>
              <p:cNvSpPr>
                <a:spLocks noChangeArrowheads="1"/>
              </p:cNvSpPr>
              <p:nvPr/>
            </p:nvSpPr>
            <p:spPr bwMode="auto">
              <a:xfrm>
                <a:off x="2595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2499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5" name="Oval 16"/>
              <p:cNvSpPr>
                <a:spLocks noChangeArrowheads="1"/>
              </p:cNvSpPr>
              <p:nvPr/>
            </p:nvSpPr>
            <p:spPr bwMode="auto">
              <a:xfrm>
                <a:off x="2451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Oval 17"/>
              <p:cNvSpPr>
                <a:spLocks noChangeArrowheads="1"/>
              </p:cNvSpPr>
              <p:nvPr/>
            </p:nvSpPr>
            <p:spPr bwMode="auto">
              <a:xfrm>
                <a:off x="2403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67" name="Group 18"/>
            <p:cNvGrpSpPr>
              <a:grpSpLocks/>
            </p:cNvGrpSpPr>
            <p:nvPr/>
          </p:nvGrpSpPr>
          <p:grpSpPr bwMode="auto">
            <a:xfrm>
              <a:off x="1625600" y="2667000"/>
              <a:ext cx="745067" cy="838200"/>
              <a:chOff x="2352" y="1152"/>
              <a:chExt cx="528" cy="528"/>
            </a:xfrm>
          </p:grpSpPr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Oval 20"/>
              <p:cNvSpPr>
                <a:spLocks noChangeArrowheads="1"/>
              </p:cNvSpPr>
              <p:nvPr/>
            </p:nvSpPr>
            <p:spPr bwMode="auto">
              <a:xfrm>
                <a:off x="2448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Oval 2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2" name="Group 23"/>
            <p:cNvGrpSpPr>
              <a:grpSpLocks/>
            </p:cNvGrpSpPr>
            <p:nvPr/>
          </p:nvGrpSpPr>
          <p:grpSpPr bwMode="auto">
            <a:xfrm>
              <a:off x="2552700" y="2667000"/>
              <a:ext cx="745067" cy="838200"/>
              <a:chOff x="2409" y="1152"/>
              <a:chExt cx="528" cy="528"/>
            </a:xfrm>
          </p:grpSpPr>
          <p:sp>
            <p:nvSpPr>
              <p:cNvPr id="73" name="Oval 24"/>
              <p:cNvSpPr>
                <a:spLocks noChangeArrowheads="1"/>
              </p:cNvSpPr>
              <p:nvPr/>
            </p:nvSpPr>
            <p:spPr bwMode="auto">
              <a:xfrm>
                <a:off x="2601" y="1344"/>
                <a:ext cx="144" cy="14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Oval 25"/>
              <p:cNvSpPr>
                <a:spLocks noChangeArrowheads="1"/>
              </p:cNvSpPr>
              <p:nvPr/>
            </p:nvSpPr>
            <p:spPr bwMode="auto">
              <a:xfrm>
                <a:off x="2505" y="1248"/>
                <a:ext cx="336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>
                <a:off x="2457" y="1200"/>
                <a:ext cx="432" cy="43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Oval 27"/>
              <p:cNvSpPr>
                <a:spLocks noChangeArrowheads="1"/>
              </p:cNvSpPr>
              <p:nvPr/>
            </p:nvSpPr>
            <p:spPr bwMode="auto">
              <a:xfrm>
                <a:off x="2409" y="1152"/>
                <a:ext cx="528" cy="52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7" name="Group 28"/>
            <p:cNvGrpSpPr>
              <a:grpSpLocks/>
            </p:cNvGrpSpPr>
            <p:nvPr/>
          </p:nvGrpSpPr>
          <p:grpSpPr bwMode="auto">
            <a:xfrm>
              <a:off x="372533" y="4600575"/>
              <a:ext cx="4605867" cy="533400"/>
              <a:chOff x="1632" y="2322"/>
              <a:chExt cx="3264" cy="336"/>
            </a:xfrm>
          </p:grpSpPr>
          <p:sp>
            <p:nvSpPr>
              <p:cNvPr id="78" name="Rectangle 29"/>
              <p:cNvSpPr>
                <a:spLocks noChangeArrowheads="1"/>
              </p:cNvSpPr>
              <p:nvPr/>
            </p:nvSpPr>
            <p:spPr bwMode="auto">
              <a:xfrm>
                <a:off x="1632" y="2418"/>
                <a:ext cx="3264" cy="144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9" name="Rectangle 30"/>
              <p:cNvSpPr>
                <a:spLocks noChangeArrowheads="1"/>
              </p:cNvSpPr>
              <p:nvPr/>
            </p:nvSpPr>
            <p:spPr bwMode="auto">
              <a:xfrm>
                <a:off x="1632" y="2370"/>
                <a:ext cx="3264" cy="24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31"/>
              <p:cNvSpPr>
                <a:spLocks noChangeArrowheads="1"/>
              </p:cNvSpPr>
              <p:nvPr/>
            </p:nvSpPr>
            <p:spPr bwMode="auto">
              <a:xfrm>
                <a:off x="1632" y="2322"/>
                <a:ext cx="3264" cy="336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81" name="Group 32"/>
            <p:cNvGrpSpPr>
              <a:grpSpLocks/>
            </p:cNvGrpSpPr>
            <p:nvPr/>
          </p:nvGrpSpPr>
          <p:grpSpPr bwMode="auto">
            <a:xfrm>
              <a:off x="372533" y="3838575"/>
              <a:ext cx="4605867" cy="533400"/>
              <a:chOff x="1632" y="2322"/>
              <a:chExt cx="3264" cy="336"/>
            </a:xfrm>
          </p:grpSpPr>
          <p:sp>
            <p:nvSpPr>
              <p:cNvPr id="82" name="Rectangle 33"/>
              <p:cNvSpPr>
                <a:spLocks noChangeArrowheads="1"/>
              </p:cNvSpPr>
              <p:nvPr/>
            </p:nvSpPr>
            <p:spPr bwMode="auto">
              <a:xfrm>
                <a:off x="1632" y="2418"/>
                <a:ext cx="3264" cy="144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Rectangle 34"/>
              <p:cNvSpPr>
                <a:spLocks noChangeArrowheads="1"/>
              </p:cNvSpPr>
              <p:nvPr/>
            </p:nvSpPr>
            <p:spPr bwMode="auto">
              <a:xfrm>
                <a:off x="1632" y="2370"/>
                <a:ext cx="3264" cy="24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Rectangle 35"/>
              <p:cNvSpPr>
                <a:spLocks noChangeArrowheads="1"/>
              </p:cNvSpPr>
              <p:nvPr/>
            </p:nvSpPr>
            <p:spPr bwMode="auto">
              <a:xfrm>
                <a:off x="1632" y="2322"/>
                <a:ext cx="3264" cy="336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5" name="Line 36"/>
            <p:cNvSpPr>
              <a:spLocks noChangeShapeType="1"/>
            </p:cNvSpPr>
            <p:nvPr/>
          </p:nvSpPr>
          <p:spPr bwMode="auto">
            <a:xfrm>
              <a:off x="1456268" y="4143375"/>
              <a:ext cx="257386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37"/>
            <p:cNvSpPr>
              <a:spLocks noChangeShapeType="1"/>
            </p:cNvSpPr>
            <p:nvPr/>
          </p:nvSpPr>
          <p:spPr bwMode="auto">
            <a:xfrm>
              <a:off x="1456268" y="4829174"/>
              <a:ext cx="257386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8"/>
            <p:cNvSpPr>
              <a:spLocks noChangeShapeType="1"/>
            </p:cNvSpPr>
            <p:nvPr/>
          </p:nvSpPr>
          <p:spPr bwMode="auto">
            <a:xfrm>
              <a:off x="1456268" y="4524375"/>
              <a:ext cx="257386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39"/>
            <p:cNvSpPr>
              <a:spLocks noChangeShapeType="1"/>
            </p:cNvSpPr>
            <p:nvPr/>
          </p:nvSpPr>
          <p:spPr bwMode="auto">
            <a:xfrm>
              <a:off x="1862667" y="2590800"/>
              <a:ext cx="338667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40"/>
            <p:cNvSpPr>
              <a:spLocks noChangeShapeType="1"/>
            </p:cNvSpPr>
            <p:nvPr/>
          </p:nvSpPr>
          <p:spPr bwMode="auto">
            <a:xfrm>
              <a:off x="2675467" y="2590800"/>
              <a:ext cx="338667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41"/>
            <p:cNvSpPr>
              <a:spLocks noChangeShapeType="1"/>
            </p:cNvSpPr>
            <p:nvPr/>
          </p:nvSpPr>
          <p:spPr bwMode="auto">
            <a:xfrm>
              <a:off x="2269067" y="3048000"/>
              <a:ext cx="338667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42"/>
            <p:cNvSpPr>
              <a:spLocks noChangeShapeType="1"/>
            </p:cNvSpPr>
            <p:nvPr/>
          </p:nvSpPr>
          <p:spPr bwMode="auto">
            <a:xfrm>
              <a:off x="1490133" y="5286374"/>
              <a:ext cx="257386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43"/>
            <p:cNvSpPr>
              <a:spLocks noChangeShapeType="1"/>
            </p:cNvSpPr>
            <p:nvPr/>
          </p:nvSpPr>
          <p:spPr bwMode="auto">
            <a:xfrm>
              <a:off x="1422399" y="3686174"/>
              <a:ext cx="257386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" name="Gruppo 97"/>
          <p:cNvGrpSpPr/>
          <p:nvPr/>
        </p:nvGrpSpPr>
        <p:grpSpPr>
          <a:xfrm>
            <a:off x="274821" y="2116662"/>
            <a:ext cx="7200800" cy="4540804"/>
            <a:chOff x="251520" y="1912532"/>
            <a:chExt cx="7200800" cy="4540804"/>
          </a:xfrm>
        </p:grpSpPr>
        <p:grpSp>
          <p:nvGrpSpPr>
            <p:cNvPr id="96" name="Gruppo 95"/>
            <p:cNvGrpSpPr/>
            <p:nvPr/>
          </p:nvGrpSpPr>
          <p:grpSpPr>
            <a:xfrm>
              <a:off x="251520" y="1912532"/>
              <a:ext cx="7200800" cy="4540804"/>
              <a:chOff x="251520" y="1912532"/>
              <a:chExt cx="7200800" cy="4540804"/>
            </a:xfrm>
          </p:grpSpPr>
          <p:pic>
            <p:nvPicPr>
              <p:cNvPr id="2068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1912532"/>
                <a:ext cx="7200800" cy="4540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5" name="CasellaDiTesto 94"/>
              <p:cNvSpPr txBox="1"/>
              <p:nvPr/>
            </p:nvSpPr>
            <p:spPr>
              <a:xfrm>
                <a:off x="755576" y="5949280"/>
                <a:ext cx="6120680" cy="369332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0             0.05          0.01         0.15          0.2            0.25          0.3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7" name="CasellaDiTesto 96"/>
            <p:cNvSpPr txBox="1"/>
            <p:nvPr/>
          </p:nvSpPr>
          <p:spPr>
            <a:xfrm>
              <a:off x="251520" y="1988840"/>
              <a:ext cx="504056" cy="40010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30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25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20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 </a:t>
              </a: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15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10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5.0</a:t>
              </a: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   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9" name="CasellaDiTesto 98"/>
          <p:cNvSpPr txBox="1"/>
          <p:nvPr/>
        </p:nvSpPr>
        <p:spPr>
          <a:xfrm>
            <a:off x="1043608" y="24208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m)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4" name="TextBox 7"/>
          <p:cNvSpPr txBox="1"/>
          <p:nvPr/>
        </p:nvSpPr>
        <p:spPr>
          <a:xfrm>
            <a:off x="3345710" y="1927531"/>
            <a:ext cx="299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omic Sans MS" pitchFamily="66" charset="0"/>
              </a:rPr>
              <a:t>l</a:t>
            </a:r>
            <a:r>
              <a:rPr lang="en-US" sz="2000" baseline="-25000" dirty="0" err="1" smtClean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sym typeface="Symbol" panose="05050102010706020507" pitchFamily="18" charset="2"/>
              </a:rPr>
              <a:t>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  RMSD = (2D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)</a:t>
            </a:r>
            <a:r>
              <a:rPr lang="en-US" sz="2000" baseline="300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1/2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0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03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>
                <a:latin typeface="Comic Sans MS" pitchFamily="66" charset="0"/>
              </a:rPr>
              <a:t>Conventional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Diffusion</a:t>
            </a:r>
            <a:r>
              <a:rPr lang="it-IT" dirty="0" smtClean="0">
                <a:latin typeface="Comic Sans MS" pitchFamily="66" charset="0"/>
              </a:rPr>
              <a:t> NMR: </a:t>
            </a:r>
            <a:r>
              <a:rPr lang="it-IT" dirty="0" err="1" smtClean="0">
                <a:latin typeface="Comic Sans MS" pitchFamily="66" charset="0"/>
              </a:rPr>
              <a:t>Gaussian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diffusion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5" name="Rectangle 12"/>
          <p:cNvSpPr/>
          <p:nvPr/>
        </p:nvSpPr>
        <p:spPr bwMode="auto">
          <a:xfrm>
            <a:off x="0" y="64369"/>
            <a:ext cx="1619672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latin typeface="Comic Sans MS" pitchFamily="66" charset="0"/>
              </a:rPr>
              <a:t>NMR </a:t>
            </a:r>
            <a:r>
              <a:rPr lang="it-IT" sz="1600" dirty="0" err="1" smtClean="0">
                <a:latin typeface="Comic Sans MS" pitchFamily="66" charset="0"/>
              </a:rPr>
              <a:t>diffusion</a:t>
            </a:r>
            <a:endParaRPr lang="it-IT" sz="1600" dirty="0">
              <a:latin typeface="Comic Sans MS" pitchFamily="66" charset="0"/>
            </a:endParaRPr>
          </a:p>
        </p:txBody>
      </p:sp>
      <p:sp>
        <p:nvSpPr>
          <p:cNvPr id="6" name="Rectangle 12"/>
          <p:cNvSpPr/>
          <p:nvPr/>
        </p:nvSpPr>
        <p:spPr bwMode="auto">
          <a:xfrm>
            <a:off x="0" y="6545263"/>
            <a:ext cx="1643063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ctangle 13"/>
          <p:cNvSpPr/>
          <p:nvPr/>
        </p:nvSpPr>
        <p:spPr bwMode="auto">
          <a:xfrm>
            <a:off x="1714500" y="6545263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aphicFrame>
        <p:nvGraphicFramePr>
          <p:cNvPr id="8" name="Segnaposto contenuto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95536" y="2924944"/>
          <a:ext cx="1977332" cy="405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4" name="Equation" r:id="rId4" imgW="1901520" imgH="383760" progId="Equation.3">
                  <p:embed/>
                </p:oleObj>
              </mc:Choice>
              <mc:Fallback>
                <p:oleObj name="Equation" r:id="rId4" imgW="1901520" imgH="3837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924944"/>
                        <a:ext cx="1977332" cy="4059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Segnaposto contenuto 6"/>
          <p:cNvGraphicFramePr>
            <a:graphicFrameLocks noChangeAspect="1"/>
          </p:cNvGraphicFramePr>
          <p:nvPr>
            <p:extLst/>
          </p:nvPr>
        </p:nvGraphicFramePr>
        <p:xfrm>
          <a:off x="179512" y="1124744"/>
          <a:ext cx="3277077" cy="87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5" name="Equation" r:id="rId6" imgW="3849120" imgH="758520" progId="Equation.3">
                  <p:embed/>
                </p:oleObj>
              </mc:Choice>
              <mc:Fallback>
                <p:oleObj name="Equation" r:id="rId6" imgW="3849120" imgH="758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3277077" cy="8743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365104"/>
            <a:ext cx="4952802" cy="198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lum/>
          </a:blip>
          <a:srcRect/>
          <a:stretch>
            <a:fillRect/>
          </a:stretch>
        </p:blipFill>
        <p:spPr bwMode="auto">
          <a:xfrm>
            <a:off x="3095328" y="1556792"/>
            <a:ext cx="5869160" cy="23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3212976"/>
            <a:ext cx="1224136" cy="108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323528" y="54868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Gaussian Motion Propagator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4" descr="Anisotropi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4365104"/>
            <a:ext cx="25082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35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07640" y="891877"/>
            <a:ext cx="77668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The effect of barriers to the free diffusion </a:t>
            </a:r>
          </a:p>
          <a:p>
            <a:pPr algn="ctr" eaLnBrk="0" hangingPunct="0"/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of water molecules is to modify their </a:t>
            </a:r>
          </a:p>
          <a:p>
            <a:pPr algn="ctr" eaLnBrk="0" hangingPunct="0"/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probability distribution.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3200400" y="2971800"/>
            <a:ext cx="0" cy="2819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5257800" y="2971800"/>
            <a:ext cx="0" cy="2819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1676400" y="5791200"/>
            <a:ext cx="5334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3200400" y="3810000"/>
            <a:ext cx="2054225" cy="1506538"/>
          </a:xfrm>
          <a:custGeom>
            <a:avLst/>
            <a:gdLst/>
            <a:ahLst/>
            <a:cxnLst>
              <a:cxn ang="0">
                <a:pos x="0" y="762"/>
              </a:cxn>
              <a:cxn ang="0">
                <a:pos x="134" y="776"/>
              </a:cxn>
              <a:cxn ang="0">
                <a:pos x="240" y="882"/>
              </a:cxn>
              <a:cxn ang="0">
                <a:pos x="254" y="922"/>
              </a:cxn>
              <a:cxn ang="0">
                <a:pos x="294" y="949"/>
              </a:cxn>
              <a:cxn ang="0">
                <a:pos x="427" y="869"/>
              </a:cxn>
              <a:cxn ang="0">
                <a:pos x="507" y="602"/>
              </a:cxn>
              <a:cxn ang="0">
                <a:pos x="547" y="149"/>
              </a:cxn>
              <a:cxn ang="0">
                <a:pos x="600" y="2"/>
              </a:cxn>
              <a:cxn ang="0">
                <a:pos x="694" y="56"/>
              </a:cxn>
              <a:cxn ang="0">
                <a:pos x="720" y="136"/>
              </a:cxn>
              <a:cxn ang="0">
                <a:pos x="734" y="176"/>
              </a:cxn>
              <a:cxn ang="0">
                <a:pos x="760" y="362"/>
              </a:cxn>
              <a:cxn ang="0">
                <a:pos x="814" y="549"/>
              </a:cxn>
              <a:cxn ang="0">
                <a:pos x="854" y="736"/>
              </a:cxn>
              <a:cxn ang="0">
                <a:pos x="960" y="936"/>
              </a:cxn>
              <a:cxn ang="0">
                <a:pos x="1014" y="922"/>
              </a:cxn>
              <a:cxn ang="0">
                <a:pos x="1067" y="842"/>
              </a:cxn>
              <a:cxn ang="0">
                <a:pos x="1147" y="762"/>
              </a:cxn>
              <a:cxn ang="0">
                <a:pos x="1294" y="736"/>
              </a:cxn>
            </a:cxnLst>
            <a:rect l="0" t="0" r="r" b="b"/>
            <a:pathLst>
              <a:path w="1294" h="949">
                <a:moveTo>
                  <a:pt x="0" y="762"/>
                </a:moveTo>
                <a:cubicBezTo>
                  <a:pt x="45" y="767"/>
                  <a:pt x="90" y="766"/>
                  <a:pt x="134" y="776"/>
                </a:cubicBezTo>
                <a:cubicBezTo>
                  <a:pt x="177" y="786"/>
                  <a:pt x="222" y="845"/>
                  <a:pt x="240" y="882"/>
                </a:cubicBezTo>
                <a:cubicBezTo>
                  <a:pt x="246" y="895"/>
                  <a:pt x="245" y="911"/>
                  <a:pt x="254" y="922"/>
                </a:cubicBezTo>
                <a:cubicBezTo>
                  <a:pt x="264" y="935"/>
                  <a:pt x="281" y="940"/>
                  <a:pt x="294" y="949"/>
                </a:cubicBezTo>
                <a:cubicBezTo>
                  <a:pt x="365" y="935"/>
                  <a:pt x="387" y="928"/>
                  <a:pt x="427" y="869"/>
                </a:cubicBezTo>
                <a:cubicBezTo>
                  <a:pt x="456" y="781"/>
                  <a:pt x="485" y="692"/>
                  <a:pt x="507" y="602"/>
                </a:cubicBezTo>
                <a:cubicBezTo>
                  <a:pt x="518" y="451"/>
                  <a:pt x="534" y="300"/>
                  <a:pt x="547" y="149"/>
                </a:cubicBezTo>
                <a:cubicBezTo>
                  <a:pt x="559" y="15"/>
                  <a:pt x="528" y="51"/>
                  <a:pt x="600" y="2"/>
                </a:cubicBezTo>
                <a:cubicBezTo>
                  <a:pt x="661" y="15"/>
                  <a:pt x="669" y="0"/>
                  <a:pt x="694" y="56"/>
                </a:cubicBezTo>
                <a:cubicBezTo>
                  <a:pt x="705" y="82"/>
                  <a:pt x="711" y="109"/>
                  <a:pt x="720" y="136"/>
                </a:cubicBezTo>
                <a:cubicBezTo>
                  <a:pt x="724" y="149"/>
                  <a:pt x="734" y="176"/>
                  <a:pt x="734" y="176"/>
                </a:cubicBezTo>
                <a:cubicBezTo>
                  <a:pt x="744" y="238"/>
                  <a:pt x="750" y="300"/>
                  <a:pt x="760" y="362"/>
                </a:cubicBezTo>
                <a:cubicBezTo>
                  <a:pt x="771" y="426"/>
                  <a:pt x="800" y="486"/>
                  <a:pt x="814" y="549"/>
                </a:cubicBezTo>
                <a:cubicBezTo>
                  <a:pt x="828" y="612"/>
                  <a:pt x="833" y="675"/>
                  <a:pt x="854" y="736"/>
                </a:cubicBezTo>
                <a:cubicBezTo>
                  <a:pt x="867" y="861"/>
                  <a:pt x="844" y="895"/>
                  <a:pt x="960" y="936"/>
                </a:cubicBezTo>
                <a:cubicBezTo>
                  <a:pt x="978" y="931"/>
                  <a:pt x="1000" y="934"/>
                  <a:pt x="1014" y="922"/>
                </a:cubicBezTo>
                <a:cubicBezTo>
                  <a:pt x="1038" y="901"/>
                  <a:pt x="1044" y="865"/>
                  <a:pt x="1067" y="842"/>
                </a:cubicBezTo>
                <a:cubicBezTo>
                  <a:pt x="1094" y="815"/>
                  <a:pt x="1120" y="789"/>
                  <a:pt x="1147" y="762"/>
                </a:cubicBezTo>
                <a:cubicBezTo>
                  <a:pt x="1180" y="729"/>
                  <a:pt x="1253" y="736"/>
                  <a:pt x="1294" y="736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209800" y="3505200"/>
            <a:ext cx="788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 smtClean="0">
                <a:solidFill>
                  <a:srgbClr val="66FF33"/>
                </a:solidFill>
              </a:rPr>
              <a:t>P(r)</a:t>
            </a:r>
            <a:endParaRPr lang="en-US" sz="3200" dirty="0">
              <a:solidFill>
                <a:srgbClr val="66FF33"/>
              </a:solidFill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019800" y="2743200"/>
            <a:ext cx="2868613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Char char="Þ"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 Diffusion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coefficient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 decreases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with increasing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diffusion time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1279" name="Arc 15"/>
          <p:cNvSpPr>
            <a:spLocks/>
          </p:cNvSpPr>
          <p:nvPr/>
        </p:nvSpPr>
        <p:spPr bwMode="auto">
          <a:xfrm rot="10800000" flipH="1">
            <a:off x="2195513" y="4953000"/>
            <a:ext cx="17526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Arc 16"/>
          <p:cNvSpPr>
            <a:spLocks/>
          </p:cNvSpPr>
          <p:nvPr/>
        </p:nvSpPr>
        <p:spPr bwMode="auto">
          <a:xfrm rot="10565083">
            <a:off x="4572000" y="4983163"/>
            <a:ext cx="16002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-407" y="620688"/>
            <a:ext cx="8776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How can we measures the (mean) </a:t>
            </a:r>
          </a:p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displacement of water molecules using NMR?</a:t>
            </a:r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2411760" y="2358752"/>
            <a:ext cx="2362200" cy="24384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971600" y="2295128"/>
            <a:ext cx="58674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292080" y="3341310"/>
            <a:ext cx="362810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00"/>
                </a:solidFill>
              </a:rPr>
              <a:t>g(z) is a</a:t>
            </a:r>
          </a:p>
          <a:p>
            <a:pPr eaLnBrk="0" hangingPunct="0"/>
            <a:r>
              <a:rPr lang="en-US" sz="2800" dirty="0">
                <a:solidFill>
                  <a:srgbClr val="FFFF00"/>
                </a:solidFill>
              </a:rPr>
              <a:t>magnetic field </a:t>
            </a:r>
            <a:r>
              <a:rPr lang="en-US" sz="2800" dirty="0" smtClean="0">
                <a:solidFill>
                  <a:srgbClr val="FFFF00"/>
                </a:solidFill>
              </a:rPr>
              <a:t>gradient </a:t>
            </a:r>
            <a:endParaRPr lang="en-US" sz="2800" dirty="0">
              <a:solidFill>
                <a:srgbClr val="FFFF00"/>
              </a:solidFill>
            </a:endParaRPr>
          </a:p>
          <a:p>
            <a:pPr eaLnBrk="0" hangingPunct="0"/>
            <a:r>
              <a:rPr lang="en-US" sz="2800" dirty="0">
                <a:solidFill>
                  <a:srgbClr val="FFFF00"/>
                </a:solidFill>
              </a:rPr>
              <a:t>added to B</a:t>
            </a:r>
            <a:r>
              <a:rPr lang="en-US" sz="2800" baseline="-25000" dirty="0">
                <a:solidFill>
                  <a:srgbClr val="FFFF00"/>
                </a:solidFill>
              </a:rPr>
              <a:t>0</a:t>
            </a:r>
            <a:r>
              <a:rPr lang="en-US" sz="2800" dirty="0">
                <a:solidFill>
                  <a:srgbClr val="FFFF00"/>
                </a:solidFill>
              </a:rPr>
              <a:t> that </a:t>
            </a:r>
          </a:p>
          <a:p>
            <a:pPr eaLnBrk="0" hangingPunct="0"/>
            <a:r>
              <a:rPr lang="en-US" sz="2800" dirty="0">
                <a:solidFill>
                  <a:srgbClr val="FFFF00"/>
                </a:solidFill>
              </a:rPr>
              <a:t>varies with position.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362200" y="5513858"/>
            <a:ext cx="3919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FF00"/>
                </a:solidFill>
                <a:sym typeface="Symbol" pitchFamily="18" charset="2"/>
              </a:rPr>
              <a:t>(z)</a:t>
            </a:r>
            <a:r>
              <a:rPr lang="en-US" sz="3200" dirty="0">
                <a:solidFill>
                  <a:srgbClr val="FFFF00"/>
                </a:solidFill>
              </a:rPr>
              <a:t> = </a:t>
            </a:r>
            <a:r>
              <a:rPr lang="en-US" sz="3200" dirty="0">
                <a:solidFill>
                  <a:srgbClr val="FFFF00"/>
                </a:solidFill>
                <a:sym typeface="Symbol" pitchFamily="18" charset="2"/>
              </a:rPr>
              <a:t> (B</a:t>
            </a:r>
            <a:r>
              <a:rPr lang="en-US" sz="3200" baseline="-25000" dirty="0">
                <a:solidFill>
                  <a:srgbClr val="FFFF00"/>
                </a:solidFill>
                <a:sym typeface="Symbol" pitchFamily="18" charset="2"/>
              </a:rPr>
              <a:t>0 </a:t>
            </a:r>
            <a:r>
              <a:rPr lang="en-US" sz="3200" dirty="0">
                <a:solidFill>
                  <a:srgbClr val="FFFF00"/>
                </a:solidFill>
                <a:sym typeface="Symbol" pitchFamily="18" charset="2"/>
              </a:rPr>
              <a:t>+ g(z)z)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1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1520" y="332656"/>
            <a:ext cx="54168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How can we measures </a:t>
            </a:r>
            <a:r>
              <a:rPr lang="en-US" sz="2800" dirty="0" smtClean="0">
                <a:solidFill>
                  <a:srgbClr val="FF9900"/>
                </a:solidFill>
                <a:latin typeface="Comic Sans MS" pitchFamily="66" charset="0"/>
              </a:rPr>
              <a:t>MSD </a:t>
            </a:r>
          </a:p>
          <a:p>
            <a:pPr algn="ctr" eaLnBrk="0" hangingPunct="0"/>
            <a:r>
              <a:rPr lang="en-US" sz="2800" dirty="0" smtClean="0">
                <a:solidFill>
                  <a:srgbClr val="FF9900"/>
                </a:solidFill>
                <a:latin typeface="Comic Sans MS" pitchFamily="66" charset="0"/>
              </a:rPr>
              <a:t>of </a:t>
            </a:r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water molecules using NMR?</a:t>
            </a: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3338513" y="1509713"/>
            <a:ext cx="2362200" cy="24384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1600200" y="1676400"/>
            <a:ext cx="58674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5486400" y="2438400"/>
            <a:ext cx="0" cy="2590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657600" y="3200400"/>
            <a:ext cx="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3200400" y="51054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5029200" y="51054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3581400" y="5638800"/>
            <a:ext cx="457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5410200" y="5638800"/>
            <a:ext cx="457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410200" y="5638800"/>
            <a:ext cx="304800" cy="381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3581400" y="5257800"/>
            <a:ext cx="304800" cy="381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330950" y="3354388"/>
            <a:ext cx="28130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Applying g(z) for a time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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results in a phase shift 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that depends 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upon location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in z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1219200" y="2819400"/>
            <a:ext cx="678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7604125" y="27066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45720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4191000" y="19812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z = 0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228600" y="4343400"/>
            <a:ext cx="28130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Tagging the initial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 position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using phase</a:t>
            </a:r>
          </a:p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of </a:t>
            </a:r>
            <a:r>
              <a:rPr lang="en-US" sz="2800" b="1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M</a:t>
            </a:r>
            <a:endParaRPr lang="en-US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3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9928" y="620688"/>
            <a:ext cx="86629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Now, after waiting a time </a:t>
            </a:r>
            <a:r>
              <a:rPr lang="en-US" sz="3200" dirty="0" smtClean="0">
                <a:solidFill>
                  <a:srgbClr val="FF9900"/>
                </a:solidFill>
                <a:latin typeface="Comic Sans MS" pitchFamily="66" charset="0"/>
              </a:rPr>
              <a:t>t=</a:t>
            </a:r>
            <a:r>
              <a:rPr lang="en-US" sz="3200" dirty="0" smtClean="0">
                <a:solidFill>
                  <a:srgbClr val="FF9900"/>
                </a:solidFill>
                <a:latin typeface="Comic Sans MS" pitchFamily="66" charset="0"/>
                <a:cs typeface="Times New Roman" pitchFamily="18" charset="0"/>
              </a:rPr>
              <a:t>∆ </a:t>
            </a:r>
            <a:r>
              <a:rPr lang="en-US" sz="3200" dirty="0">
                <a:solidFill>
                  <a:srgbClr val="FF9900"/>
                </a:solidFill>
                <a:latin typeface="Comic Sans MS" pitchFamily="66" charset="0"/>
                <a:cs typeface="Times New Roman" pitchFamily="18" charset="0"/>
              </a:rPr>
              <a:t>we apply </a:t>
            </a:r>
          </a:p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  <a:cs typeface="Times New Roman" pitchFamily="18" charset="0"/>
              </a:rPr>
              <a:t>an equal gradient, but with the opposite sign</a:t>
            </a: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2895600" y="1981200"/>
            <a:ext cx="2362200" cy="24384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1301750" y="2133600"/>
            <a:ext cx="58674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282950" y="2895600"/>
            <a:ext cx="0" cy="2590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5111750" y="3657600"/>
            <a:ext cx="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2901950" y="55626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4730750" y="55626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156176" y="1828800"/>
            <a:ext cx="2813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FF00"/>
                </a:solidFill>
              </a:rPr>
              <a:t>Apply -g(z) for a time </a:t>
            </a:r>
            <a:r>
              <a:rPr lang="en-US" sz="3200" dirty="0">
                <a:solidFill>
                  <a:srgbClr val="FFFF00"/>
                </a:solidFill>
                <a:sym typeface="Symbol" pitchFamily="18" charset="2"/>
              </a:rPr>
              <a:t>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3282950" y="6096000"/>
            <a:ext cx="4572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5111750" y="6096000"/>
            <a:ext cx="4572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6248400" y="5486400"/>
            <a:ext cx="26876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FFFF00"/>
                </a:solidFill>
              </a:rPr>
              <a:t>if no diffusion:</a:t>
            </a:r>
          </a:p>
          <a:p>
            <a:pPr eaLnBrk="0" hangingPunct="0"/>
            <a:r>
              <a:rPr lang="en-US" sz="3200">
                <a:solidFill>
                  <a:srgbClr val="FFFF00"/>
                </a:solidFill>
              </a:rPr>
              <a:t>signal = M</a:t>
            </a:r>
            <a:r>
              <a:rPr lang="en-US" sz="3200" baseline="-2500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1036638" y="3230563"/>
            <a:ext cx="678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7315200" y="3200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9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676400" y="2362200"/>
            <a:ext cx="4191000" cy="3276600"/>
            <a:chOff x="1056" y="1488"/>
            <a:chExt cx="2640" cy="2064"/>
          </a:xfrm>
        </p:grpSpPr>
        <p:sp>
          <p:nvSpPr>
            <p:cNvPr id="24586" name="Rectangle 3"/>
            <p:cNvSpPr>
              <a:spLocks noChangeArrowheads="1"/>
            </p:cNvSpPr>
            <p:nvPr/>
          </p:nvSpPr>
          <p:spPr bwMode="auto">
            <a:xfrm>
              <a:off x="2064" y="1488"/>
              <a:ext cx="1632" cy="144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4587" name="Group 15"/>
            <p:cNvGrpSpPr>
              <a:grpSpLocks/>
            </p:cNvGrpSpPr>
            <p:nvPr/>
          </p:nvGrpSpPr>
          <p:grpSpPr bwMode="auto">
            <a:xfrm>
              <a:off x="1056" y="2832"/>
              <a:ext cx="1104" cy="720"/>
              <a:chOff x="1056" y="2832"/>
              <a:chExt cx="1104" cy="720"/>
            </a:xfrm>
          </p:grpSpPr>
          <p:sp>
            <p:nvSpPr>
              <p:cNvPr id="24588" name="Line 10"/>
              <p:cNvSpPr>
                <a:spLocks noChangeShapeType="1"/>
              </p:cNvSpPr>
              <p:nvPr/>
            </p:nvSpPr>
            <p:spPr bwMode="auto">
              <a:xfrm flipV="1">
                <a:off x="1344" y="2832"/>
                <a:ext cx="816" cy="48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9" name="Text Box 11"/>
              <p:cNvSpPr txBox="1">
                <a:spLocks noChangeArrowheads="1"/>
              </p:cNvSpPr>
              <p:nvPr/>
            </p:nvSpPr>
            <p:spPr bwMode="auto">
              <a:xfrm>
                <a:off x="1056" y="3264"/>
                <a:ext cx="7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hlink"/>
                    </a:solidFill>
                  </a:rPr>
                  <a:t>solvente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343400" y="2438400"/>
            <a:ext cx="4191000" cy="1219200"/>
            <a:chOff x="2736" y="1536"/>
            <a:chExt cx="2640" cy="768"/>
          </a:xfrm>
        </p:grpSpPr>
        <p:sp>
          <p:nvSpPr>
            <p:cNvPr id="24583" name="Oval 4" descr="40%"/>
            <p:cNvSpPr>
              <a:spLocks noChangeArrowheads="1"/>
            </p:cNvSpPr>
            <p:nvPr/>
          </p:nvSpPr>
          <p:spPr bwMode="auto">
            <a:xfrm>
              <a:off x="2736" y="2064"/>
              <a:ext cx="288" cy="240"/>
            </a:xfrm>
            <a:prstGeom prst="ellipse">
              <a:avLst/>
            </a:prstGeom>
            <a:pattFill prst="pct40">
              <a:fgClr>
                <a:srgbClr val="990033"/>
              </a:fgClr>
              <a:bgClr>
                <a:srgbClr val="FFFFFF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84" name="Line 12"/>
            <p:cNvSpPr>
              <a:spLocks noChangeShapeType="1"/>
            </p:cNvSpPr>
            <p:nvPr/>
          </p:nvSpPr>
          <p:spPr bwMode="auto">
            <a:xfrm flipH="1">
              <a:off x="2880" y="1728"/>
              <a:ext cx="1488" cy="4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5" name="Text Box 13"/>
            <p:cNvSpPr txBox="1">
              <a:spLocks noChangeArrowheads="1"/>
            </p:cNvSpPr>
            <p:nvPr/>
          </p:nvSpPr>
          <p:spPr bwMode="auto">
            <a:xfrm>
              <a:off x="4368" y="1536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</a:rPr>
                <a:t>soluto</a:t>
              </a:r>
            </a:p>
          </p:txBody>
        </p:sp>
      </p:grp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2514600" y="1990725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hlink"/>
                </a:solidFill>
              </a:rPr>
              <a:t>Il </a:t>
            </a:r>
            <a:r>
              <a:rPr lang="en-US" dirty="0" err="1">
                <a:solidFill>
                  <a:schemeClr val="hlink"/>
                </a:solidFill>
              </a:rPr>
              <a:t>fenomeno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della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diffusione</a:t>
            </a:r>
            <a:r>
              <a:rPr lang="en-US" dirty="0">
                <a:solidFill>
                  <a:schemeClr val="hlink"/>
                </a:solidFill>
              </a:rPr>
              <a:t> è molto </a:t>
            </a:r>
            <a:r>
              <a:rPr lang="en-US" dirty="0" err="1">
                <a:solidFill>
                  <a:schemeClr val="hlink"/>
                </a:solidFill>
              </a:rPr>
              <a:t>comune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nella</a:t>
            </a:r>
            <a:r>
              <a:rPr lang="en-US" dirty="0">
                <a:solidFill>
                  <a:schemeClr val="hlink"/>
                </a:solidFill>
              </a:rPr>
              <a:t> nostra </a:t>
            </a:r>
            <a:r>
              <a:rPr lang="en-US" dirty="0" err="1">
                <a:solidFill>
                  <a:schemeClr val="hlink"/>
                </a:solidFill>
              </a:rPr>
              <a:t>esperienza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quotidiana</a:t>
            </a:r>
            <a:r>
              <a:rPr lang="en-US" dirty="0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2874963" y="3242877"/>
            <a:ext cx="2895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hlink"/>
                </a:solidFill>
              </a:rPr>
              <a:t>Un </a:t>
            </a:r>
            <a:r>
              <a:rPr lang="en-US" dirty="0" err="1">
                <a:solidFill>
                  <a:schemeClr val="hlink"/>
                </a:solidFill>
              </a:rPr>
              <a:t>esempio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può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essere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quello</a:t>
            </a:r>
            <a:r>
              <a:rPr lang="en-US" dirty="0">
                <a:solidFill>
                  <a:schemeClr val="hlink"/>
                </a:solidFill>
              </a:rPr>
              <a:t> di </a:t>
            </a:r>
            <a:r>
              <a:rPr lang="en-US" dirty="0" err="1">
                <a:solidFill>
                  <a:schemeClr val="hlink"/>
                </a:solidFill>
              </a:rPr>
              <a:t>versare</a:t>
            </a:r>
            <a:r>
              <a:rPr lang="en-US" dirty="0">
                <a:solidFill>
                  <a:schemeClr val="hlink"/>
                </a:solidFill>
              </a:rPr>
              <a:t> del vino in un </a:t>
            </a:r>
            <a:r>
              <a:rPr lang="en-US" dirty="0" err="1">
                <a:solidFill>
                  <a:schemeClr val="hlink"/>
                </a:solidFill>
              </a:rPr>
              <a:t>bicchiere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d’acqua</a:t>
            </a:r>
            <a:r>
              <a:rPr lang="en-US" dirty="0">
                <a:solidFill>
                  <a:schemeClr val="hlink"/>
                </a:solidFill>
              </a:rPr>
              <a:t>...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6" name="Gruppo 1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9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utoUpdateAnimBg="0"/>
      <p:bldP spid="1947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51003" y="767606"/>
            <a:ext cx="83070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But, in reality, there is always diffusion so</a:t>
            </a:r>
          </a:p>
          <a:p>
            <a:pPr algn="ctr" eaLnBrk="0" hangingPunct="0"/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we find that:</a:t>
            </a:r>
            <a:endParaRPr lang="en-US" sz="3200" dirty="0">
              <a:solidFill>
                <a:srgbClr val="FF99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2771800" y="1981200"/>
            <a:ext cx="2362200" cy="24384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H="1" flipV="1">
            <a:off x="1187624" y="2133600"/>
            <a:ext cx="58674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131840" y="2895600"/>
            <a:ext cx="0" cy="2590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5004048" y="3657600"/>
            <a:ext cx="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156176" y="1828800"/>
            <a:ext cx="2813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Apply -g(z) for a time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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5724128" y="4509120"/>
            <a:ext cx="301076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if diffusion:</a:t>
            </a:r>
          </a:p>
          <a:p>
            <a:pPr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signal = M</a:t>
            </a:r>
            <a:r>
              <a:rPr lang="en-US" sz="2800" baseline="-25000" dirty="0">
                <a:solidFill>
                  <a:srgbClr val="FFFF00"/>
                </a:solidFill>
                <a:latin typeface="Comic Sans MS" pitchFamily="66" charset="0"/>
              </a:rPr>
              <a:t>0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e</a:t>
            </a:r>
            <a:r>
              <a:rPr lang="en-US" sz="2800" baseline="30000" dirty="0">
                <a:solidFill>
                  <a:srgbClr val="FFFF00"/>
                </a:solidFill>
                <a:latin typeface="Comic Sans MS" pitchFamily="66" charset="0"/>
              </a:rPr>
              <a:t>(-</a:t>
            </a:r>
            <a:r>
              <a:rPr lang="en-US" sz="2800" b="1" baseline="30000" dirty="0">
                <a:solidFill>
                  <a:srgbClr val="FFFF00"/>
                </a:solidFill>
                <a:latin typeface="Comic Sans MS" pitchFamily="66" charset="0"/>
              </a:rPr>
              <a:t>q</a:t>
            </a:r>
            <a:r>
              <a:rPr lang="en-US" sz="2800" baseline="60000" dirty="0"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en-US" sz="2800" baseline="30000" dirty="0">
                <a:solidFill>
                  <a:srgbClr val="FFFF00"/>
                </a:solidFill>
                <a:latin typeface="Comic Sans MS" pitchFamily="66" charset="0"/>
              </a:rPr>
              <a:t>Dt)</a:t>
            </a:r>
          </a:p>
          <a:p>
            <a:pPr eaLnBrk="0" hangingPunct="0"/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(t =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∆ -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/3)</a:t>
            </a:r>
          </a:p>
          <a:p>
            <a:pPr eaLnBrk="0" hangingPunct="0"/>
            <a:r>
              <a:rPr lang="en-US" sz="2800" b="1" dirty="0" smtClean="0">
                <a:solidFill>
                  <a:srgbClr val="FFFF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    q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=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  <a:sym typeface="Symbol"/>
              </a:rPr>
              <a:t>g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endParaRPr lang="en-US" sz="2800" dirty="0">
              <a:solidFill>
                <a:srgbClr val="FFFF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899592" y="3230563"/>
            <a:ext cx="678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7315200" y="3200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2819400" y="55626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4597896" y="5562600"/>
            <a:ext cx="838200" cy="10668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>
            <a:off x="3200400" y="6096000"/>
            <a:ext cx="381000" cy="304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5004048" y="5638800"/>
            <a:ext cx="304800" cy="457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3200400" y="6096000"/>
            <a:ext cx="457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5004048" y="6096000"/>
            <a:ext cx="457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2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979712" y="548680"/>
            <a:ext cx="64091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9900"/>
                </a:solidFill>
                <a:latin typeface="Comic Sans MS" pitchFamily="66" charset="0"/>
              </a:rPr>
              <a:t>Pulse </a:t>
            </a:r>
            <a:r>
              <a:rPr lang="en-US" sz="3200" dirty="0" smtClean="0">
                <a:solidFill>
                  <a:srgbClr val="FF9900"/>
                </a:solidFill>
                <a:latin typeface="Comic Sans MS" pitchFamily="66" charset="0"/>
              </a:rPr>
              <a:t>Gradient Spin Echo (PGSE)</a:t>
            </a:r>
            <a:endParaRPr lang="en-US" sz="3200" dirty="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1520" y="1124744"/>
            <a:ext cx="2228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omic Sans MS" pitchFamily="66" charset="0"/>
              </a:rPr>
              <a:t>DW Spin Echo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295400" y="2667000"/>
            <a:ext cx="7010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1295400" y="3581400"/>
            <a:ext cx="7010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514600" y="3048000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410200" y="3048000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2209800" y="1905000"/>
            <a:ext cx="152400" cy="76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4876800" y="1905000"/>
            <a:ext cx="304800" cy="7620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2574925" y="1711325"/>
            <a:ext cx="604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9900"/>
                </a:solidFill>
                <a:sym typeface="Symbol" pitchFamily="18" charset="2"/>
              </a:rPr>
              <a:t>/2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5410200" y="16764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9900"/>
                </a:solidFill>
                <a:sym typeface="Symbol" pitchFamily="18" charset="2"/>
              </a:rPr>
              <a:t></a:t>
            </a:r>
          </a:p>
        </p:txBody>
      </p:sp>
      <p:sp>
        <p:nvSpPr>
          <p:cNvPr id="51214" name="Arc 14"/>
          <p:cNvSpPr>
            <a:spLocks/>
          </p:cNvSpPr>
          <p:nvPr/>
        </p:nvSpPr>
        <p:spPr bwMode="auto">
          <a:xfrm flipV="1">
            <a:off x="7239000" y="2057400"/>
            <a:ext cx="304800" cy="609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Arc 15"/>
          <p:cNvSpPr>
            <a:spLocks/>
          </p:cNvSpPr>
          <p:nvPr/>
        </p:nvSpPr>
        <p:spPr bwMode="auto">
          <a:xfrm flipH="1" flipV="1">
            <a:off x="7543800" y="2057400"/>
            <a:ext cx="228600" cy="609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H="1">
            <a:off x="3192760" y="4191000"/>
            <a:ext cx="1219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5173960" y="4191000"/>
            <a:ext cx="838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4564360" y="38862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9900"/>
                </a:solidFill>
                <a:sym typeface="Symbol" pitchFamily="18" charset="2"/>
              </a:rPr>
              <a:t></a:t>
            </a: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2133600" y="3048000"/>
            <a:ext cx="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600200" y="3048000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9900"/>
                </a:solidFill>
                <a:sym typeface="Symbol" pitchFamily="18" charset="2"/>
              </a:rPr>
              <a:t>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066800" y="4876800"/>
            <a:ext cx="7458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d"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 = gradient duration</a:t>
            </a:r>
          </a:p>
          <a:p>
            <a:pPr>
              <a:buFont typeface="Symbol" pitchFamily="18" charset="2"/>
              <a:buNone/>
            </a:pPr>
            <a:r>
              <a:rPr lang="en-US" sz="3200">
                <a:solidFill>
                  <a:srgbClr val="FFFF00"/>
                </a:solidFill>
                <a:sym typeface="Symbol" pitchFamily="18" charset="2"/>
              </a:rPr>
              <a:t> = separation of gradient leading edges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55576" y="6237312"/>
            <a:ext cx="6696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[</a:t>
            </a:r>
            <a:r>
              <a:rPr lang="en-US" sz="1400" b="1" dirty="0" err="1">
                <a:solidFill>
                  <a:schemeClr val="bg1"/>
                </a:solidFill>
                <a:latin typeface="Comic Sans MS" pitchFamily="66" charset="0"/>
              </a:rPr>
              <a:t>E.O.Stejskal</a:t>
            </a:r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 and J.E. Tanner, J. Chem. Phys., 42:288-292, 1965 ]</a:t>
            </a:r>
          </a:p>
        </p:txBody>
      </p:sp>
      <p:sp>
        <p:nvSpPr>
          <p:cNvPr id="22" name="Rectangle 36"/>
          <p:cNvSpPr/>
          <p:nvPr/>
        </p:nvSpPr>
        <p:spPr>
          <a:xfrm>
            <a:off x="0" y="6545480"/>
            <a:ext cx="1643042" cy="267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37"/>
          <p:cNvSpPr/>
          <p:nvPr/>
        </p:nvSpPr>
        <p:spPr>
          <a:xfrm>
            <a:off x="1714480" y="6545480"/>
            <a:ext cx="7429520" cy="2678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tensor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imaging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 e la diffusione non gaussiana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5" name="Rectangle 12"/>
          <p:cNvSpPr/>
          <p:nvPr/>
        </p:nvSpPr>
        <p:spPr bwMode="auto">
          <a:xfrm>
            <a:off x="0" y="44624"/>
            <a:ext cx="1643042" cy="285628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omic Sans MS" pitchFamily="66" charset="0"/>
              </a:rPr>
              <a:t>4.</a:t>
            </a:r>
            <a:endParaRPr lang="it-IT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4"/>
          <p:cNvGrpSpPr>
            <a:grpSpLocks/>
          </p:cNvGrpSpPr>
          <p:nvPr/>
        </p:nvGrpSpPr>
        <p:grpSpPr bwMode="auto">
          <a:xfrm>
            <a:off x="785813" y="1285875"/>
            <a:ext cx="7643812" cy="1785938"/>
            <a:chOff x="714348" y="3214686"/>
            <a:chExt cx="7643866" cy="1785942"/>
          </a:xfrm>
        </p:grpSpPr>
        <p:sp>
          <p:nvSpPr>
            <p:cNvPr id="17427" name="Line 3"/>
            <p:cNvSpPr>
              <a:spLocks noChangeShapeType="1"/>
            </p:cNvSpPr>
            <p:nvPr/>
          </p:nvSpPr>
          <p:spPr bwMode="auto">
            <a:xfrm>
              <a:off x="714348" y="4429132"/>
              <a:ext cx="764386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714348" y="4071942"/>
              <a:ext cx="304800" cy="685800"/>
              <a:chOff x="1008" y="3120"/>
              <a:chExt cx="288" cy="528"/>
            </a:xfrm>
          </p:grpSpPr>
          <p:sp>
            <p:nvSpPr>
              <p:cNvPr id="17439" name="Oval 5"/>
              <p:cNvSpPr>
                <a:spLocks noChangeArrowheads="1"/>
              </p:cNvSpPr>
              <p:nvPr/>
            </p:nvSpPr>
            <p:spPr bwMode="auto">
              <a:xfrm>
                <a:off x="1104" y="3120"/>
                <a:ext cx="96" cy="52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0" name="Oval 6"/>
              <p:cNvSpPr>
                <a:spLocks noChangeArrowheads="1"/>
              </p:cNvSpPr>
              <p:nvPr/>
            </p:nvSpPr>
            <p:spPr bwMode="auto">
              <a:xfrm>
                <a:off x="1056" y="3240"/>
                <a:ext cx="48" cy="28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1" name="Oval 7"/>
              <p:cNvSpPr>
                <a:spLocks noChangeArrowheads="1"/>
              </p:cNvSpPr>
              <p:nvPr/>
            </p:nvSpPr>
            <p:spPr bwMode="auto">
              <a:xfrm>
                <a:off x="1008" y="3312"/>
                <a:ext cx="48" cy="144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2" name="Oval 8"/>
              <p:cNvSpPr>
                <a:spLocks noChangeArrowheads="1"/>
              </p:cNvSpPr>
              <p:nvPr/>
            </p:nvSpPr>
            <p:spPr bwMode="auto">
              <a:xfrm>
                <a:off x="1200" y="3240"/>
                <a:ext cx="48" cy="28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3" name="Oval 9"/>
              <p:cNvSpPr>
                <a:spLocks noChangeArrowheads="1"/>
              </p:cNvSpPr>
              <p:nvPr/>
            </p:nvSpPr>
            <p:spPr bwMode="auto">
              <a:xfrm>
                <a:off x="1248" y="3312"/>
                <a:ext cx="48" cy="144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929058" y="3857628"/>
              <a:ext cx="533400" cy="1143000"/>
              <a:chOff x="1008" y="3120"/>
              <a:chExt cx="288" cy="528"/>
            </a:xfrm>
          </p:grpSpPr>
          <p:sp>
            <p:nvSpPr>
              <p:cNvPr id="17434" name="Oval 11"/>
              <p:cNvSpPr>
                <a:spLocks noChangeArrowheads="1"/>
              </p:cNvSpPr>
              <p:nvPr/>
            </p:nvSpPr>
            <p:spPr bwMode="auto">
              <a:xfrm>
                <a:off x="1104" y="3120"/>
                <a:ext cx="96" cy="52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5" name="Oval 12"/>
              <p:cNvSpPr>
                <a:spLocks noChangeArrowheads="1"/>
              </p:cNvSpPr>
              <p:nvPr/>
            </p:nvSpPr>
            <p:spPr bwMode="auto">
              <a:xfrm>
                <a:off x="1056" y="3240"/>
                <a:ext cx="48" cy="28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6" name="Oval 13"/>
              <p:cNvSpPr>
                <a:spLocks noChangeArrowheads="1"/>
              </p:cNvSpPr>
              <p:nvPr/>
            </p:nvSpPr>
            <p:spPr bwMode="auto">
              <a:xfrm>
                <a:off x="1008" y="3312"/>
                <a:ext cx="48" cy="144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7" name="Oval 14"/>
              <p:cNvSpPr>
                <a:spLocks noChangeArrowheads="1"/>
              </p:cNvSpPr>
              <p:nvPr/>
            </p:nvSpPr>
            <p:spPr bwMode="auto">
              <a:xfrm>
                <a:off x="1200" y="3240"/>
                <a:ext cx="48" cy="288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8" name="Oval 15"/>
              <p:cNvSpPr>
                <a:spLocks noChangeArrowheads="1"/>
              </p:cNvSpPr>
              <p:nvPr/>
            </p:nvSpPr>
            <p:spPr bwMode="auto">
              <a:xfrm>
                <a:off x="1248" y="3312"/>
                <a:ext cx="48" cy="144"/>
              </a:xfrm>
              <a:prstGeom prst="ellipse">
                <a:avLst/>
              </a:prstGeom>
              <a:solidFill>
                <a:srgbClr val="000066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7500958" y="4000504"/>
              <a:ext cx="0" cy="457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Text Box 17"/>
            <p:cNvSpPr txBox="1">
              <a:spLocks noChangeArrowheads="1"/>
            </p:cNvSpPr>
            <p:nvPr/>
          </p:nvSpPr>
          <p:spPr bwMode="auto">
            <a:xfrm>
              <a:off x="714348" y="3571876"/>
              <a:ext cx="6111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400" b="1" noProof="1">
                  <a:solidFill>
                    <a:schemeClr val="bg1"/>
                  </a:solidFill>
                  <a:latin typeface="Times New Roman" pitchFamily="18" charset="0"/>
                </a:rPr>
                <a:t>90 °</a:t>
              </a:r>
            </a:p>
          </p:txBody>
        </p:sp>
        <p:sp>
          <p:nvSpPr>
            <p:cNvPr id="17432" name="Text Box 18"/>
            <p:cNvSpPr txBox="1">
              <a:spLocks noChangeArrowheads="1"/>
            </p:cNvSpPr>
            <p:nvPr/>
          </p:nvSpPr>
          <p:spPr bwMode="auto">
            <a:xfrm>
              <a:off x="3857620" y="3429000"/>
              <a:ext cx="6794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400" b="1" noProof="1">
                  <a:solidFill>
                    <a:schemeClr val="bg1"/>
                  </a:solidFill>
                  <a:latin typeface="Times New Roman" pitchFamily="18" charset="0"/>
                </a:rPr>
                <a:t>180°</a:t>
              </a:r>
            </a:p>
          </p:txBody>
        </p:sp>
        <p:sp>
          <p:nvSpPr>
            <p:cNvPr id="17433" name="Text Box 19"/>
            <p:cNvSpPr txBox="1">
              <a:spLocks noChangeArrowheads="1"/>
            </p:cNvSpPr>
            <p:nvPr/>
          </p:nvSpPr>
          <p:spPr bwMode="auto">
            <a:xfrm>
              <a:off x="6929454" y="3214686"/>
              <a:ext cx="10903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2400" b="1" noProof="1">
                  <a:solidFill>
                    <a:schemeClr val="bg1"/>
                  </a:solidFill>
                  <a:latin typeface="Times New Roman" pitchFamily="18" charset="0"/>
                </a:rPr>
                <a:t>TE</a:t>
              </a:r>
            </a:p>
            <a:p>
              <a:pPr algn="ctr" eaLnBrk="0" hangingPunct="0"/>
              <a:r>
                <a:rPr lang="it-IT" sz="2400" b="1" noProof="1">
                  <a:solidFill>
                    <a:schemeClr val="bg1"/>
                  </a:solidFill>
                  <a:latin typeface="Times New Roman" pitchFamily="18" charset="0"/>
                </a:rPr>
                <a:t>ECHO</a:t>
              </a:r>
            </a:p>
          </p:txBody>
        </p:sp>
      </p:grpSp>
      <p:pic>
        <p:nvPicPr>
          <p:cNvPr id="8217" name="Picture 25" descr="t2"/>
          <p:cNvPicPr>
            <a:picLocks noChangeAspect="1" noChangeArrowheads="1"/>
          </p:cNvPicPr>
          <p:nvPr/>
        </p:nvPicPr>
        <p:blipFill>
          <a:blip r:embed="rId3" cstate="print"/>
          <a:srcRect l="16505" t="20564" r="15819" b="10110"/>
          <a:stretch>
            <a:fillRect/>
          </a:stretch>
        </p:blipFill>
        <p:spPr bwMode="auto">
          <a:xfrm>
            <a:off x="6858000" y="2571750"/>
            <a:ext cx="1562100" cy="1600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219" name="Picture 27" descr="dw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16505" t="20564" r="15819" b="10110"/>
          <a:stretch>
            <a:fillRect/>
          </a:stretch>
        </p:blipFill>
        <p:spPr bwMode="auto">
          <a:xfrm>
            <a:off x="6867525" y="3257550"/>
            <a:ext cx="1562100" cy="1600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5" name="Gruppo 37"/>
          <p:cNvGrpSpPr>
            <a:grpSpLocks/>
          </p:cNvGrpSpPr>
          <p:nvPr/>
        </p:nvGrpSpPr>
        <p:grpSpPr bwMode="auto">
          <a:xfrm>
            <a:off x="1857375" y="1214438"/>
            <a:ext cx="4800600" cy="1771650"/>
            <a:chOff x="1857852" y="1857364"/>
            <a:chExt cx="4799741" cy="1771356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857852" y="2357099"/>
              <a:ext cx="4799741" cy="770229"/>
              <a:chOff x="1776" y="1632"/>
              <a:chExt cx="1935" cy="541"/>
            </a:xfrm>
          </p:grpSpPr>
          <p:sp>
            <p:nvSpPr>
              <p:cNvPr id="17423" name="Rectangle 21" descr="Diagonali larghe verso l'alto"/>
              <p:cNvSpPr>
                <a:spLocks noChangeArrowheads="1"/>
              </p:cNvSpPr>
              <p:nvPr/>
            </p:nvSpPr>
            <p:spPr bwMode="auto">
              <a:xfrm>
                <a:off x="1776" y="1933"/>
                <a:ext cx="374" cy="240"/>
              </a:xfrm>
              <a:prstGeom prst="rect">
                <a:avLst/>
              </a:prstGeom>
              <a:pattFill prst="wdUpDiag">
                <a:fgClr>
                  <a:srgbClr val="000066"/>
                </a:fgClr>
                <a:bgClr>
                  <a:schemeClr val="bg1"/>
                </a:bgClr>
              </a:patt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it-IT" sz="2400">
                  <a:latin typeface="Times New Roman" pitchFamily="18" charset="0"/>
                </a:endParaRPr>
              </a:p>
            </p:txBody>
          </p:sp>
          <p:sp>
            <p:nvSpPr>
              <p:cNvPr id="17424" name="Rectangle 22" descr="Diagonali larghe verso l'alto"/>
              <p:cNvSpPr>
                <a:spLocks noChangeArrowheads="1"/>
              </p:cNvSpPr>
              <p:nvPr/>
            </p:nvSpPr>
            <p:spPr bwMode="auto">
              <a:xfrm>
                <a:off x="3331" y="1933"/>
                <a:ext cx="374" cy="240"/>
              </a:xfrm>
              <a:prstGeom prst="rect">
                <a:avLst/>
              </a:prstGeom>
              <a:pattFill prst="wdUpDiag">
                <a:fgClr>
                  <a:srgbClr val="000066"/>
                </a:fgClr>
                <a:bgClr>
                  <a:schemeClr val="bg1"/>
                </a:bgClr>
              </a:patt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it-IT" sz="2400">
                  <a:latin typeface="Times New Roman" pitchFamily="18" charset="0"/>
                </a:endParaRPr>
              </a:p>
            </p:txBody>
          </p:sp>
          <p:sp>
            <p:nvSpPr>
              <p:cNvPr id="17425" name="Text Box 23"/>
              <p:cNvSpPr txBox="1">
                <a:spLocks noChangeArrowheads="1"/>
              </p:cNvSpPr>
              <p:nvPr/>
            </p:nvSpPr>
            <p:spPr bwMode="auto">
              <a:xfrm>
                <a:off x="1862" y="1632"/>
                <a:ext cx="2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400" b="1" noProof="1">
                    <a:solidFill>
                      <a:schemeClr val="bg1"/>
                    </a:solidFill>
                    <a:latin typeface="Times New Roman" pitchFamily="18" charset="0"/>
                  </a:rPr>
                  <a:t>G</a:t>
                </a:r>
              </a:p>
            </p:txBody>
          </p:sp>
          <p:sp>
            <p:nvSpPr>
              <p:cNvPr id="17426" name="Text Box 24"/>
              <p:cNvSpPr txBox="1">
                <a:spLocks noChangeArrowheads="1"/>
              </p:cNvSpPr>
              <p:nvPr/>
            </p:nvSpPr>
            <p:spPr bwMode="auto">
              <a:xfrm>
                <a:off x="3475" y="1632"/>
                <a:ext cx="2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400" b="1" noProof="1">
                    <a:solidFill>
                      <a:schemeClr val="bg1"/>
                    </a:solidFill>
                    <a:latin typeface="Times New Roman" pitchFamily="18" charset="0"/>
                  </a:rPr>
                  <a:t>G</a:t>
                </a:r>
              </a:p>
            </p:txBody>
          </p:sp>
        </p:grpSp>
        <p:sp>
          <p:nvSpPr>
            <p:cNvPr id="17418" name="Text Box 23"/>
            <p:cNvSpPr txBox="1">
              <a:spLocks noChangeArrowheads="1"/>
            </p:cNvSpPr>
            <p:nvPr/>
          </p:nvSpPr>
          <p:spPr bwMode="auto">
            <a:xfrm>
              <a:off x="2143108" y="3214686"/>
              <a:ext cx="336952" cy="414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400" b="1" noProof="1">
                  <a:solidFill>
                    <a:schemeClr val="bg1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17419" name="Line 3"/>
            <p:cNvSpPr>
              <a:spLocks noChangeShapeType="1"/>
            </p:cNvSpPr>
            <p:nvPr/>
          </p:nvSpPr>
          <p:spPr bwMode="auto">
            <a:xfrm>
              <a:off x="2215042" y="1857364"/>
              <a:ext cx="407147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1" name="Connettore 1 30"/>
            <p:cNvCxnSpPr/>
            <p:nvPr/>
          </p:nvCxnSpPr>
          <p:spPr>
            <a:xfrm rot="5400000">
              <a:off x="2054665" y="2017675"/>
              <a:ext cx="3206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rot="16200000" flipH="1">
              <a:off x="6158412" y="1985137"/>
              <a:ext cx="25554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2" name="Text Box 23"/>
            <p:cNvSpPr txBox="1">
              <a:spLocks noChangeArrowheads="1"/>
            </p:cNvSpPr>
            <p:nvPr/>
          </p:nvSpPr>
          <p:spPr bwMode="auto">
            <a:xfrm>
              <a:off x="3286612" y="1857364"/>
              <a:ext cx="373820" cy="414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400" b="1" noProof="1">
                  <a:solidFill>
                    <a:schemeClr val="bg1"/>
                  </a:solidFill>
                  <a:latin typeface="Symbol" pitchFamily="18" charset="2"/>
                </a:rPr>
                <a:t>D</a:t>
              </a:r>
            </a:p>
          </p:txBody>
        </p:sp>
      </p:grp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357563"/>
            <a:ext cx="533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ttangolo 1"/>
          <p:cNvSpPr>
            <a:spLocks noChangeArrowheads="1"/>
          </p:cNvSpPr>
          <p:nvPr/>
        </p:nvSpPr>
        <p:spPr bwMode="auto">
          <a:xfrm>
            <a:off x="285750" y="714375"/>
            <a:ext cx="3054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omic Sans MS" pitchFamily="66" charset="0"/>
              </a:rPr>
              <a:t>Diffusion weighted: PGSE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416" name="Rettangolo 1"/>
          <p:cNvSpPr>
            <a:spLocks noChangeArrowheads="1"/>
          </p:cNvSpPr>
          <p:nvPr/>
        </p:nvSpPr>
        <p:spPr bwMode="auto">
          <a:xfrm>
            <a:off x="2051720" y="260648"/>
            <a:ext cx="42530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6960A"/>
                </a:solidFill>
                <a:latin typeface="Comic Sans MS" pitchFamily="66" charset="0"/>
              </a:rPr>
              <a:t>Diffusion measurements by NMR</a:t>
            </a:r>
            <a:endParaRPr lang="en-US" sz="2000" dirty="0">
              <a:solidFill>
                <a:srgbClr val="F6960A"/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3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4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" name="Gruppo 3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4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4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7488832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6960A"/>
                </a:solidFill>
                <a:latin typeface="Comic Sans MS" pitchFamily="66" charset="0"/>
              </a:rPr>
              <a:t>Measuring diffusion properties with </a:t>
            </a:r>
            <a:br>
              <a:rPr lang="en-US" sz="2800" dirty="0" smtClean="0">
                <a:solidFill>
                  <a:srgbClr val="F6960A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F6960A"/>
                </a:solidFill>
                <a:latin typeface="Comic Sans MS" pitchFamily="66" charset="0"/>
              </a:rPr>
              <a:t>the </a:t>
            </a:r>
            <a:r>
              <a:rPr lang="en-US" sz="2800" dirty="0" err="1" smtClean="0">
                <a:solidFill>
                  <a:srgbClr val="F6960A"/>
                </a:solidFill>
                <a:latin typeface="Comic Sans MS" pitchFamily="66" charset="0"/>
              </a:rPr>
              <a:t>Stejskal</a:t>
            </a:r>
            <a:r>
              <a:rPr lang="en-US" sz="2800" dirty="0" smtClean="0">
                <a:solidFill>
                  <a:srgbClr val="F6960A"/>
                </a:solidFill>
                <a:latin typeface="Comic Sans MS" pitchFamily="66" charset="0"/>
              </a:rPr>
              <a:t>-Tanner experiment</a:t>
            </a:r>
            <a:endParaRPr lang="en-US" sz="2800" dirty="0">
              <a:solidFill>
                <a:srgbClr val="F6960A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The DW pulse sequence: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In the absence of gradients (or diffusion):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In the presence of diffusion and gradients: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000" y="2209800"/>
            <a:ext cx="7010400" cy="1740932"/>
            <a:chOff x="228600" y="3657600"/>
            <a:chExt cx="7010400" cy="1740932"/>
          </a:xfrm>
        </p:grpSpPr>
        <p:grpSp>
          <p:nvGrpSpPr>
            <p:cNvPr id="5" name="Group 30"/>
            <p:cNvGrpSpPr/>
            <p:nvPr/>
          </p:nvGrpSpPr>
          <p:grpSpPr>
            <a:xfrm>
              <a:off x="838200" y="3657600"/>
              <a:ext cx="6400800" cy="1740932"/>
              <a:chOff x="838200" y="3657600"/>
              <a:chExt cx="6400800" cy="1740932"/>
            </a:xfrm>
          </p:grpSpPr>
          <p:grpSp>
            <p:nvGrpSpPr>
              <p:cNvPr id="7" name="Group 18"/>
              <p:cNvGrpSpPr/>
              <p:nvPr/>
            </p:nvGrpSpPr>
            <p:grpSpPr>
              <a:xfrm>
                <a:off x="1295400" y="3657600"/>
                <a:ext cx="5943600" cy="763588"/>
                <a:chOff x="1219200" y="5105400"/>
                <a:chExt cx="5943600" cy="763588"/>
              </a:xfrm>
            </p:grpSpPr>
            <p:cxnSp>
              <p:nvCxnSpPr>
                <p:cNvPr id="15" name="Straight Connector 4"/>
                <p:cNvCxnSpPr/>
                <p:nvPr/>
              </p:nvCxnSpPr>
              <p:spPr>
                <a:xfrm>
                  <a:off x="1219200" y="5867400"/>
                  <a:ext cx="5943600" cy="158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2057400" y="5562600"/>
                  <a:ext cx="990600" cy="3048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4953000" y="5562600"/>
                  <a:ext cx="990600" cy="3048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962400" y="5105400"/>
                  <a:ext cx="76200" cy="7620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219200" y="5105400"/>
                  <a:ext cx="76200" cy="7620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grpSp>
              <p:nvGrpSpPr>
                <p:cNvPr id="20" name="Group 14"/>
                <p:cNvGrpSpPr/>
                <p:nvPr/>
              </p:nvGrpSpPr>
              <p:grpSpPr>
                <a:xfrm rot="16200000">
                  <a:off x="6248400" y="4953000"/>
                  <a:ext cx="609600" cy="1219200"/>
                  <a:chOff x="2057400" y="3581400"/>
                  <a:chExt cx="609600" cy="1219200"/>
                </a:xfrm>
              </p:grpSpPr>
              <p:sp>
                <p:nvSpPr>
                  <p:cNvPr id="22" name="Arc 21"/>
                  <p:cNvSpPr/>
                  <p:nvPr/>
                </p:nvSpPr>
                <p:spPr>
                  <a:xfrm rot="10800000">
                    <a:off x="2057400" y="3581400"/>
                    <a:ext cx="609600" cy="609600"/>
                  </a:xfrm>
                  <a:prstGeom prst="arc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23" name="Arc 22"/>
                  <p:cNvSpPr/>
                  <p:nvPr/>
                </p:nvSpPr>
                <p:spPr>
                  <a:xfrm rot="10800000" flipV="1">
                    <a:off x="2057400" y="4191000"/>
                    <a:ext cx="609600" cy="609600"/>
                  </a:xfrm>
                  <a:prstGeom prst="arc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21" name="Arc 17"/>
                <p:cNvSpPr/>
                <p:nvPr/>
              </p:nvSpPr>
              <p:spPr>
                <a:xfrm rot="5400000" flipV="1">
                  <a:off x="1295400" y="5257800"/>
                  <a:ext cx="609600" cy="609600"/>
                </a:xfrm>
                <a:prstGeom prst="arc">
                  <a:avLst/>
                </a:prstGeom>
                <a:noFill/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1752600" y="3657600"/>
                <a:ext cx="2185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Dephasing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gradient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495800" y="3657600"/>
                <a:ext cx="2185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Rephasing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gradient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" name="Right Brace 9"/>
              <p:cNvSpPr/>
              <p:nvPr/>
            </p:nvSpPr>
            <p:spPr>
              <a:xfrm rot="5400000">
                <a:off x="3467100" y="3162300"/>
                <a:ext cx="228600" cy="2895600"/>
              </a:xfrm>
              <a:prstGeom prst="rightBrac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819400" y="4876800"/>
                <a:ext cx="17835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Diffusion time </a:t>
                </a:r>
                <a:r>
                  <a:rPr lang="el-GR" dirty="0" smtClean="0">
                    <a:solidFill>
                      <a:srgbClr val="FFFF00"/>
                    </a:solidFill>
                  </a:rPr>
                  <a:t>Δ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Right Brace 11"/>
              <p:cNvSpPr/>
              <p:nvPr/>
            </p:nvSpPr>
            <p:spPr>
              <a:xfrm rot="5400000">
                <a:off x="5410200" y="4267200"/>
                <a:ext cx="228600" cy="990600"/>
              </a:xfrm>
              <a:prstGeom prst="rightBrac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48200" y="5029200"/>
                <a:ext cx="2159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Gradient duration </a:t>
                </a:r>
                <a:r>
                  <a:rPr lang="el-GR" dirty="0" smtClean="0">
                    <a:solidFill>
                      <a:srgbClr val="FFFF00"/>
                    </a:solidFill>
                  </a:rPr>
                  <a:t>δ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Right Brace 13"/>
              <p:cNvSpPr/>
              <p:nvPr/>
            </p:nvSpPr>
            <p:spPr>
              <a:xfrm rot="10800000">
                <a:off x="838200" y="4038600"/>
                <a:ext cx="228600" cy="342900"/>
              </a:xfrm>
              <a:prstGeom prst="rightBrac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28600" y="4724400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Grad strength g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130549" y="4572000"/>
          <a:ext cx="281516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7" name="Equation" r:id="rId4" imgW="1206360" imgH="228600" progId="">
                  <p:embed/>
                </p:oleObj>
              </mc:Choice>
              <mc:Fallback>
                <p:oleObj name="Equation" r:id="rId4" imgW="12063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49" y="4572000"/>
                        <a:ext cx="281516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09600" y="5867400"/>
          <a:ext cx="32591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8" name="Equation" r:id="rId6" imgW="1396800" imgH="228600" progId="">
                  <p:embed/>
                </p:oleObj>
              </mc:Choice>
              <mc:Fallback>
                <p:oleObj name="Equation" r:id="rId6" imgW="13968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867400"/>
                        <a:ext cx="325913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4953000" y="5715000"/>
          <a:ext cx="3200400" cy="82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9" name="Equation" r:id="rId8" imgW="1282680" imgH="330120" progId="">
                  <p:embed/>
                </p:oleObj>
              </mc:Choice>
              <mc:Fallback>
                <p:oleObj name="Equation" r:id="rId8" imgW="128268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715000"/>
                        <a:ext cx="3200400" cy="8238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uppo 27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9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33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" name="Gruppo 29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31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32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8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rc 2"/>
          <p:cNvSpPr>
            <a:spLocks/>
          </p:cNvSpPr>
          <p:nvPr/>
        </p:nvSpPr>
        <p:spPr bwMode="auto">
          <a:xfrm flipH="1" flipV="1">
            <a:off x="2667000" y="3124200"/>
            <a:ext cx="2895600" cy="15906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Line 4"/>
          <p:cNvSpPr>
            <a:spLocks noChangeShapeType="1"/>
          </p:cNvSpPr>
          <p:nvPr/>
        </p:nvSpPr>
        <p:spPr bwMode="auto">
          <a:xfrm>
            <a:off x="2438400" y="5786438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5"/>
          <p:cNvSpPr>
            <a:spLocks noChangeShapeType="1"/>
          </p:cNvSpPr>
          <p:nvPr/>
        </p:nvSpPr>
        <p:spPr bwMode="auto">
          <a:xfrm flipV="1">
            <a:off x="2590800" y="2500313"/>
            <a:ext cx="0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Text Box 6"/>
          <p:cNvSpPr txBox="1">
            <a:spLocks noChangeArrowheads="1"/>
          </p:cNvSpPr>
          <p:nvPr/>
        </p:nvSpPr>
        <p:spPr bwMode="auto">
          <a:xfrm>
            <a:off x="6196013" y="5708650"/>
            <a:ext cx="11525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i="1">
                <a:solidFill>
                  <a:schemeClr val="bg1"/>
                </a:solidFill>
                <a:latin typeface="Times New Roman" pitchFamily="18" charset="0"/>
              </a:rPr>
              <a:t>b factor</a:t>
            </a:r>
          </a:p>
          <a:p>
            <a:pPr algn="ctr" eaLnBrk="0" hangingPunct="0"/>
            <a:r>
              <a:rPr lang="en-US" i="1">
                <a:solidFill>
                  <a:schemeClr val="bg1"/>
                </a:solidFill>
                <a:latin typeface="Times New Roman" pitchFamily="18" charset="0"/>
              </a:rPr>
              <a:t>(s/mm2)</a:t>
            </a:r>
          </a:p>
        </p:txBody>
      </p:sp>
      <p:sp>
        <p:nvSpPr>
          <p:cNvPr id="3085" name="Text Box 7"/>
          <p:cNvSpPr txBox="1">
            <a:spLocks noChangeArrowheads="1"/>
          </p:cNvSpPr>
          <p:nvPr/>
        </p:nvSpPr>
        <p:spPr bwMode="auto">
          <a:xfrm>
            <a:off x="1524000" y="2400300"/>
            <a:ext cx="9699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solidFill>
                  <a:schemeClr val="bg1"/>
                </a:solidFill>
                <a:latin typeface="Times New Roman" pitchFamily="18" charset="0"/>
              </a:rPr>
              <a:t>Signal</a:t>
            </a:r>
          </a:p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pitchFamily="18" charset="0"/>
              </a:rPr>
              <a:t>(a.u.)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5572125" y="4714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9"/>
          <p:cNvSpPr>
            <a:spLocks noChangeArrowheads="1"/>
          </p:cNvSpPr>
          <p:nvPr/>
        </p:nvSpPr>
        <p:spPr bwMode="auto">
          <a:xfrm>
            <a:off x="25146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uppo 12"/>
          <p:cNvGrpSpPr>
            <a:grpSpLocks/>
          </p:cNvGrpSpPr>
          <p:nvPr/>
        </p:nvGrpSpPr>
        <p:grpSpPr bwMode="auto">
          <a:xfrm>
            <a:off x="3347864" y="1340768"/>
            <a:ext cx="3046855" cy="1438758"/>
            <a:chOff x="3714744" y="887555"/>
            <a:chExt cx="3081343" cy="1646084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4894764" y="899005"/>
            <a:ext cx="1860738" cy="330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49" name="Equazione" r:id="rId4" imgW="1143000" imgH="203040" progId="Equation.3">
                    <p:embed/>
                  </p:oleObj>
                </mc:Choice>
                <mc:Fallback>
                  <p:oleObj name="Equazione" r:id="rId4" imgW="11430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4764" y="899005"/>
                          <a:ext cx="1860738" cy="3305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22"/>
            <p:cNvGraphicFramePr>
              <a:graphicFrameLocks noChangeAspect="1"/>
            </p:cNvGraphicFramePr>
            <p:nvPr/>
          </p:nvGraphicFramePr>
          <p:xfrm>
            <a:off x="3714744" y="1857364"/>
            <a:ext cx="2543175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50" name="Equation" r:id="rId6" imgW="1511280" imgH="406080" progId="Equation.3">
                    <p:embed/>
                  </p:oleObj>
                </mc:Choice>
                <mc:Fallback>
                  <p:oleObj name="Equation" r:id="rId6" imgW="1511280" imgH="406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4744" y="1857364"/>
                          <a:ext cx="2543175" cy="6762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23"/>
            <p:cNvGraphicFramePr>
              <a:graphicFrameLocks noChangeAspect="1"/>
            </p:cNvGraphicFramePr>
            <p:nvPr/>
          </p:nvGraphicFramePr>
          <p:xfrm>
            <a:off x="3818639" y="887555"/>
            <a:ext cx="2977448" cy="470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51" name="Equazione" r:id="rId8" imgW="1371600" imgH="215640" progId="Equation.3">
                    <p:embed/>
                  </p:oleObj>
                </mc:Choice>
                <mc:Fallback>
                  <p:oleObj name="Equazione" r:id="rId8" imgW="1371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8639" y="887555"/>
                          <a:ext cx="2977448" cy="4705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90" name="Rettangolo 1"/>
          <p:cNvSpPr>
            <a:spLocks noChangeArrowheads="1"/>
          </p:cNvSpPr>
          <p:nvPr/>
        </p:nvSpPr>
        <p:spPr bwMode="auto">
          <a:xfrm>
            <a:off x="303213" y="714375"/>
            <a:ext cx="3268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omic Sans MS" pitchFamily="66" charset="0"/>
              </a:rPr>
              <a:t>Diffusion weighted imaging:</a:t>
            </a:r>
          </a:p>
          <a:p>
            <a:pPr algn="ctr"/>
            <a:r>
              <a:rPr lang="en-GB" b="1">
                <a:solidFill>
                  <a:schemeClr val="bg1"/>
                </a:solidFill>
                <a:latin typeface="Comic Sans MS" pitchFamily="66" charset="0"/>
              </a:rPr>
              <a:t>DWI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" name="Gruppo 26"/>
          <p:cNvGrpSpPr>
            <a:grpSpLocks/>
          </p:cNvGrpSpPr>
          <p:nvPr/>
        </p:nvGrpSpPr>
        <p:grpSpPr bwMode="auto">
          <a:xfrm>
            <a:off x="1524000" y="3162300"/>
            <a:ext cx="817563" cy="1279525"/>
            <a:chOff x="1524000" y="3162304"/>
            <a:chExt cx="817563" cy="1278970"/>
          </a:xfrm>
        </p:grpSpPr>
        <p:pic>
          <p:nvPicPr>
            <p:cNvPr id="3098" name="Picture 11" descr="t2"/>
            <p:cNvPicPr>
              <a:picLocks noChangeAspect="1" noChangeArrowheads="1"/>
            </p:cNvPicPr>
            <p:nvPr/>
          </p:nvPicPr>
          <p:blipFill>
            <a:blip r:embed="rId10" cstate="print"/>
            <a:srcRect l="16505" t="20564" r="15819" b="10110"/>
            <a:stretch>
              <a:fillRect/>
            </a:stretch>
          </p:blipFill>
          <p:spPr bwMode="auto">
            <a:xfrm>
              <a:off x="1524000" y="3162304"/>
              <a:ext cx="817563" cy="83820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3099" name="Text Box 7"/>
            <p:cNvSpPr txBox="1">
              <a:spLocks noChangeArrowheads="1"/>
            </p:cNvSpPr>
            <p:nvPr/>
          </p:nvSpPr>
          <p:spPr bwMode="auto">
            <a:xfrm>
              <a:off x="1601181" y="4071942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chemeClr val="bg1"/>
                  </a:solidFill>
                  <a:latin typeface="Times New Roman" pitchFamily="18" charset="0"/>
                </a:rPr>
                <a:t>S(0)</a:t>
              </a:r>
            </a:p>
          </p:txBody>
        </p:sp>
      </p:grpSp>
      <p:grpSp>
        <p:nvGrpSpPr>
          <p:cNvPr id="7" name="Gruppo 27"/>
          <p:cNvGrpSpPr>
            <a:grpSpLocks/>
          </p:cNvGrpSpPr>
          <p:nvPr/>
        </p:nvGrpSpPr>
        <p:grpSpPr bwMode="auto">
          <a:xfrm>
            <a:off x="5791200" y="4662488"/>
            <a:ext cx="1493838" cy="838200"/>
            <a:chOff x="5791200" y="4662502"/>
            <a:chExt cx="1493327" cy="838200"/>
          </a:xfrm>
        </p:grpSpPr>
        <p:pic>
          <p:nvPicPr>
            <p:cNvPr id="3096" name="Picture 10" descr="dw"/>
            <p:cNvPicPr>
              <a:picLocks noChangeAspect="1" noChangeArrowheads="1"/>
            </p:cNvPicPr>
            <p:nvPr/>
          </p:nvPicPr>
          <p:blipFill>
            <a:blip r:embed="rId11" cstate="print">
              <a:lum bright="-12000"/>
            </a:blip>
            <a:srcRect l="16505" t="20564" r="15819" b="10110"/>
            <a:stretch>
              <a:fillRect/>
            </a:stretch>
          </p:blipFill>
          <p:spPr bwMode="auto">
            <a:xfrm>
              <a:off x="5791200" y="4662502"/>
              <a:ext cx="817563" cy="83820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3097" name="Text Box 7"/>
            <p:cNvSpPr txBox="1">
              <a:spLocks noChangeArrowheads="1"/>
            </p:cNvSpPr>
            <p:nvPr/>
          </p:nvSpPr>
          <p:spPr bwMode="auto">
            <a:xfrm>
              <a:off x="6715140" y="4857760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chemeClr val="bg1"/>
                  </a:solidFill>
                  <a:latin typeface="Times New Roman" pitchFamily="18" charset="0"/>
                </a:rPr>
                <a:t>S(b)</a:t>
              </a:r>
            </a:p>
          </p:txBody>
        </p:sp>
      </p:grpSp>
      <p:sp>
        <p:nvSpPr>
          <p:cNvPr id="3093" name="Rettangolo 1"/>
          <p:cNvSpPr>
            <a:spLocks noChangeArrowheads="1"/>
          </p:cNvSpPr>
          <p:nvPr/>
        </p:nvSpPr>
        <p:spPr bwMode="auto">
          <a:xfrm>
            <a:off x="2051720" y="260648"/>
            <a:ext cx="3851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6960A"/>
                </a:solidFill>
                <a:latin typeface="Comic Sans MS" pitchFamily="66" charset="0"/>
              </a:rPr>
              <a:t>Diffusion measurements by NMR</a:t>
            </a:r>
            <a:endParaRPr lang="en-US" dirty="0">
              <a:solidFill>
                <a:srgbClr val="F6960A"/>
              </a:solidFill>
            </a:endParaRPr>
          </a:p>
        </p:txBody>
      </p:sp>
      <p:grpSp>
        <p:nvGrpSpPr>
          <p:cNvPr id="8" name="Gruppo 10"/>
          <p:cNvGrpSpPr>
            <a:grpSpLocks/>
          </p:cNvGrpSpPr>
          <p:nvPr/>
        </p:nvGrpSpPr>
        <p:grpSpPr bwMode="auto">
          <a:xfrm>
            <a:off x="1763714" y="1341439"/>
            <a:ext cx="1295400" cy="731837"/>
            <a:chOff x="4343400" y="4906840"/>
            <a:chExt cx="1295391" cy="732026"/>
          </a:xfrm>
        </p:grpSpPr>
        <p:graphicFrame>
          <p:nvGraphicFramePr>
            <p:cNvPr id="2" name="Object 6"/>
            <p:cNvGraphicFramePr>
              <a:graphicFrameLocks noChangeAspect="1"/>
            </p:cNvGraphicFramePr>
            <p:nvPr/>
          </p:nvGraphicFramePr>
          <p:xfrm>
            <a:off x="4415408" y="4906840"/>
            <a:ext cx="1192213" cy="439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52" name="Equazione" r:id="rId12" imgW="1206360" imgH="444240" progId="Equation.3">
                    <p:embed/>
                  </p:oleObj>
                </mc:Choice>
                <mc:Fallback>
                  <p:oleObj name="Equazione" r:id="rId12" imgW="12063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5408" y="4906840"/>
                          <a:ext cx="1192213" cy="4398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Freccia a destra 25"/>
            <p:cNvSpPr/>
            <p:nvPr/>
          </p:nvSpPr>
          <p:spPr>
            <a:xfrm>
              <a:off x="4343400" y="5333987"/>
              <a:ext cx="1295391" cy="304879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6875463" y="3357563"/>
          <a:ext cx="16859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53" name="Equation" r:id="rId14" imgW="787320" imgH="279360" progId="Equation.3">
                  <p:embed/>
                </p:oleObj>
              </mc:Choice>
              <mc:Fallback>
                <p:oleObj name="Equation" r:id="rId14" imgW="7873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3357563"/>
                        <a:ext cx="1685925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715456" y="1350776"/>
            <a:ext cx="20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solidFill>
                  <a:schemeClr val="bg1"/>
                </a:solidFill>
              </a:rPr>
              <a:t>Gaussian</a:t>
            </a:r>
            <a:r>
              <a:rPr lang="it-IT" b="1" i="1" dirty="0" smtClean="0">
                <a:solidFill>
                  <a:schemeClr val="bg1"/>
                </a:solidFill>
              </a:rPr>
              <a:t> MP !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9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33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" name="Gruppo 29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31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32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12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481125" cy="31683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79712" y="46531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selects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diffusion</a:t>
            </a:r>
            <a:r>
              <a:rPr lang="it-IT" dirty="0" smtClean="0"/>
              <a:t> (fast, slow)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73120" y="522920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How </a:t>
            </a:r>
            <a:r>
              <a:rPr lang="it-IT" dirty="0" err="1" smtClean="0"/>
              <a:t>select</a:t>
            </a:r>
            <a:r>
              <a:rPr lang="it-IT" dirty="0" smtClean="0"/>
              <a:t> b-</a:t>
            </a:r>
            <a:r>
              <a:rPr lang="it-IT" dirty="0" err="1" smtClean="0"/>
              <a:t>value</a:t>
            </a:r>
            <a:r>
              <a:rPr lang="it-IT" dirty="0" smtClean="0"/>
              <a:t>:     </a:t>
            </a:r>
            <a:r>
              <a:rPr lang="it-IT" dirty="0" err="1" smtClean="0"/>
              <a:t>exp</a:t>
            </a:r>
            <a:r>
              <a:rPr lang="it-IT" dirty="0" smtClean="0"/>
              <a:t>(-</a:t>
            </a:r>
            <a:r>
              <a:rPr lang="it-IT" dirty="0" err="1" smtClean="0"/>
              <a:t>bD</a:t>
            </a:r>
            <a:r>
              <a:rPr lang="it-IT" dirty="0" smtClean="0"/>
              <a:t>)               </a:t>
            </a:r>
            <a:r>
              <a:rPr lang="it-IT" dirty="0" err="1" smtClean="0"/>
              <a:t>bD</a:t>
            </a:r>
            <a:r>
              <a:rPr lang="it-IT" dirty="0" smtClean="0"/>
              <a:t> </a:t>
            </a:r>
            <a:r>
              <a:rPr lang="it-IT" dirty="0" smtClean="0">
                <a:sym typeface="Symbol" panose="05050102010706020507" pitchFamily="18" charset="2"/>
              </a:rPr>
              <a:t>1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1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38" y="1695666"/>
            <a:ext cx="6609524" cy="346666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0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764704"/>
            <a:ext cx="5553657" cy="35283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44" y="4365104"/>
            <a:ext cx="6638095" cy="207619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3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6714286" cy="22476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040"/>
            <a:ext cx="2304256" cy="2225702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11" name="CasellaDiTesto 10"/>
          <p:cNvSpPr txBox="1"/>
          <p:nvPr/>
        </p:nvSpPr>
        <p:spPr>
          <a:xfrm>
            <a:off x="4499992" y="4310871"/>
            <a:ext cx="3312368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DWI:</a:t>
            </a:r>
            <a:r>
              <a:rPr lang="it-IT" b="1" dirty="0" err="1">
                <a:solidFill>
                  <a:srgbClr val="FF0000"/>
                </a:solidFill>
              </a:rPr>
              <a:t>Transient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Ischaemic</a:t>
            </a:r>
            <a:r>
              <a:rPr lang="it-IT" b="1" dirty="0">
                <a:solidFill>
                  <a:srgbClr val="FF0000"/>
                </a:solidFill>
              </a:rPr>
              <a:t> Attack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t2"/>
          <p:cNvPicPr>
            <a:picLocks noChangeAspect="1" noChangeArrowheads="1"/>
          </p:cNvPicPr>
          <p:nvPr/>
        </p:nvPicPr>
        <p:blipFill>
          <a:blip r:embed="rId4" cstate="print"/>
          <a:srcRect l="16505" t="20564" r="15819" b="10110"/>
          <a:stretch>
            <a:fillRect/>
          </a:stretch>
        </p:blipFill>
        <p:spPr bwMode="auto">
          <a:xfrm>
            <a:off x="1147763" y="1863725"/>
            <a:ext cx="1562100" cy="1600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4100" name="Picture 3" descr="dw"/>
          <p:cNvPicPr>
            <a:picLocks noChangeAspect="1" noChangeArrowheads="1"/>
          </p:cNvPicPr>
          <p:nvPr/>
        </p:nvPicPr>
        <p:blipFill>
          <a:blip r:embed="rId5" cstate="print"/>
          <a:srcRect l="16505" t="20564" r="15819" b="10110"/>
          <a:stretch>
            <a:fillRect/>
          </a:stretch>
        </p:blipFill>
        <p:spPr bwMode="auto">
          <a:xfrm>
            <a:off x="1147763" y="4149725"/>
            <a:ext cx="1562100" cy="1600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928688" y="1360488"/>
            <a:ext cx="2046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b="1" noProof="1">
                <a:solidFill>
                  <a:srgbClr val="FFFF00"/>
                </a:solidFill>
                <a:latin typeface="Comic Sans MS" pitchFamily="66" charset="0"/>
              </a:rPr>
              <a:t>T</a:t>
            </a:r>
            <a:r>
              <a:rPr lang="it-IT" sz="2400" b="1" baseline="-25000" noProof="1"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it-IT" sz="2400" b="1" noProof="1">
                <a:solidFill>
                  <a:srgbClr val="FFFF00"/>
                </a:solidFill>
                <a:latin typeface="Comic Sans MS" pitchFamily="66" charset="0"/>
              </a:rPr>
              <a:t>W or S(0)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000125" y="5818188"/>
            <a:ext cx="1924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b="1" noProof="1">
                <a:solidFill>
                  <a:srgbClr val="FFFF00"/>
                </a:solidFill>
                <a:latin typeface="Comic Sans MS" pitchFamily="66" charset="0"/>
              </a:rPr>
              <a:t>DW or S(b)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24150" y="2057400"/>
            <a:ext cx="3733800" cy="3502025"/>
            <a:chOff x="1716" y="1296"/>
            <a:chExt cx="2352" cy="2206"/>
          </a:xfrm>
        </p:grpSpPr>
        <p:sp>
          <p:nvSpPr>
            <p:cNvPr id="4111" name="Rectangle 7"/>
            <p:cNvSpPr>
              <a:spLocks noChangeArrowheads="1"/>
            </p:cNvSpPr>
            <p:nvPr/>
          </p:nvSpPr>
          <p:spPr bwMode="auto">
            <a:xfrm>
              <a:off x="2106" y="2124"/>
              <a:ext cx="1620" cy="562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it-IT" sz="2000" noProof="1">
                  <a:solidFill>
                    <a:schemeClr val="bg1"/>
                  </a:solidFill>
                  <a:latin typeface="Times New Roman" pitchFamily="18" charset="0"/>
                </a:rPr>
                <a:t>ADC = -(1/</a:t>
              </a:r>
              <a:r>
                <a:rPr lang="it-IT" sz="2000" i="1" noProof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it-IT" sz="2000" noProof="1">
                  <a:solidFill>
                    <a:schemeClr val="bg1"/>
                  </a:solidFill>
                  <a:latin typeface="Times New Roman" pitchFamily="18" charset="0"/>
                </a:rPr>
                <a:t>) ln (</a:t>
              </a:r>
              <a:r>
                <a:rPr lang="it-IT" sz="2000" i="1" noProof="1">
                  <a:solidFill>
                    <a:schemeClr val="bg1"/>
                  </a:solidFill>
                  <a:latin typeface="Times New Roman" pitchFamily="18" charset="0"/>
                </a:rPr>
                <a:t>S</a:t>
              </a:r>
              <a:r>
                <a:rPr lang="it-IT" sz="2000" baseline="-25000" noProof="1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  <a:r>
                <a:rPr lang="it-IT" sz="2000" noProof="1">
                  <a:solidFill>
                    <a:schemeClr val="bg1"/>
                  </a:solidFill>
                  <a:latin typeface="Times New Roman" pitchFamily="18" charset="0"/>
                </a:rPr>
                <a:t>/</a:t>
              </a:r>
              <a:r>
                <a:rPr lang="it-IT" sz="2000" i="1" noProof="1">
                  <a:solidFill>
                    <a:schemeClr val="bg1"/>
                  </a:solidFill>
                  <a:latin typeface="Times New Roman" pitchFamily="18" charset="0"/>
                </a:rPr>
                <a:t>S</a:t>
              </a:r>
              <a:r>
                <a:rPr lang="it-IT" sz="2000" baseline="-25000" noProof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  <a:r>
                <a:rPr lang="it-IT" sz="2000" noProof="1">
                  <a:solidFill>
                    <a:schemeClr val="bg1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4112" name="Line 8"/>
            <p:cNvSpPr>
              <a:spLocks noChangeShapeType="1"/>
            </p:cNvSpPr>
            <p:nvPr/>
          </p:nvSpPr>
          <p:spPr bwMode="auto">
            <a:xfrm>
              <a:off x="1716" y="1296"/>
              <a:ext cx="300" cy="9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Line 9"/>
            <p:cNvSpPr>
              <a:spLocks noChangeShapeType="1"/>
            </p:cNvSpPr>
            <p:nvPr/>
          </p:nvSpPr>
          <p:spPr bwMode="auto">
            <a:xfrm flipV="1">
              <a:off x="1716" y="2578"/>
              <a:ext cx="300" cy="9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Line 10"/>
            <p:cNvSpPr>
              <a:spLocks noChangeShapeType="1"/>
            </p:cNvSpPr>
            <p:nvPr/>
          </p:nvSpPr>
          <p:spPr bwMode="auto">
            <a:xfrm flipV="1">
              <a:off x="2010" y="2586"/>
              <a:ext cx="10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Line 11"/>
            <p:cNvSpPr>
              <a:spLocks noChangeShapeType="1"/>
            </p:cNvSpPr>
            <p:nvPr/>
          </p:nvSpPr>
          <p:spPr bwMode="auto">
            <a:xfrm flipV="1">
              <a:off x="2010" y="2220"/>
              <a:ext cx="10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Line 12"/>
            <p:cNvSpPr>
              <a:spLocks noChangeShapeType="1"/>
            </p:cNvSpPr>
            <p:nvPr/>
          </p:nvSpPr>
          <p:spPr bwMode="auto">
            <a:xfrm>
              <a:off x="3732" y="2398"/>
              <a:ext cx="336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81763" y="3006725"/>
            <a:ext cx="1562100" cy="2239963"/>
            <a:chOff x="4083" y="1894"/>
            <a:chExt cx="984" cy="1411"/>
          </a:xfrm>
        </p:grpSpPr>
        <p:pic>
          <p:nvPicPr>
            <p:cNvPr id="4109" name="Picture 14" descr="adc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</a:blip>
            <a:srcRect l="16505" t="20564" r="15819" b="10110"/>
            <a:stretch>
              <a:fillRect/>
            </a:stretch>
          </p:blipFill>
          <p:spPr bwMode="auto">
            <a:xfrm>
              <a:off x="4083" y="1894"/>
              <a:ext cx="984" cy="1008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4110" name="Text Box 15"/>
            <p:cNvSpPr txBox="1">
              <a:spLocks noChangeArrowheads="1"/>
            </p:cNvSpPr>
            <p:nvPr/>
          </p:nvSpPr>
          <p:spPr bwMode="auto">
            <a:xfrm>
              <a:off x="4358" y="3017"/>
              <a:ext cx="5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400" b="1" noProof="1">
                  <a:solidFill>
                    <a:srgbClr val="FFFF00"/>
                  </a:solidFill>
                  <a:latin typeface="Comic Sans MS" pitchFamily="66" charset="0"/>
                </a:rPr>
                <a:t>ADC</a:t>
              </a:r>
            </a:p>
          </p:txBody>
        </p:sp>
      </p:grpSp>
      <p:sp>
        <p:nvSpPr>
          <p:cNvPr id="4105" name="Text Box 16"/>
          <p:cNvSpPr txBox="1">
            <a:spLocks noChangeArrowheads="1"/>
          </p:cNvSpPr>
          <p:nvPr/>
        </p:nvSpPr>
        <p:spPr bwMode="auto">
          <a:xfrm>
            <a:off x="827584" y="332656"/>
            <a:ext cx="1308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DWI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T2 effect</a:t>
            </a:r>
          </a:p>
        </p:txBody>
      </p:sp>
      <p:sp>
        <p:nvSpPr>
          <p:cNvPr id="4106" name="Rettangolo 1"/>
          <p:cNvSpPr>
            <a:spLocks noChangeArrowheads="1"/>
          </p:cNvSpPr>
          <p:nvPr/>
        </p:nvSpPr>
        <p:spPr bwMode="auto">
          <a:xfrm>
            <a:off x="2610822" y="340152"/>
            <a:ext cx="3313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6960A"/>
                </a:solidFill>
                <a:latin typeface="Comic Sans MS" pitchFamily="66" charset="0"/>
              </a:rPr>
              <a:t>Diffusion </a:t>
            </a:r>
            <a:r>
              <a:rPr lang="en-GB" b="1" dirty="0" smtClean="0">
                <a:solidFill>
                  <a:srgbClr val="F6960A"/>
                </a:solidFill>
                <a:latin typeface="Comic Sans MS" pitchFamily="66" charset="0"/>
              </a:rPr>
              <a:t>Weighted Imaging</a:t>
            </a:r>
            <a:endParaRPr lang="en-US" dirty="0">
              <a:solidFill>
                <a:srgbClr val="F6960A"/>
              </a:solidFill>
            </a:endParaRPr>
          </a:p>
        </p:txBody>
      </p:sp>
      <p:graphicFrame>
        <p:nvGraphicFramePr>
          <p:cNvPr id="4098" name="Object 23"/>
          <p:cNvGraphicFramePr>
            <a:graphicFrameLocks noChangeAspect="1"/>
          </p:cNvGraphicFramePr>
          <p:nvPr/>
        </p:nvGraphicFramePr>
        <p:xfrm>
          <a:off x="2790825" y="785813"/>
          <a:ext cx="30734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8" name="Equazione" r:id="rId7" imgW="1371600" imgH="215640" progId="Equation.3">
                  <p:embed/>
                </p:oleObj>
              </mc:Choice>
              <mc:Fallback>
                <p:oleObj name="Equazione" r:id="rId7" imgW="1371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825" y="785813"/>
                        <a:ext cx="3073400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7" name="Picture 5" descr="bipol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25" y="836712"/>
            <a:ext cx="2643188" cy="1339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08" name="CasellaDiTesto 19"/>
          <p:cNvSpPr txBox="1">
            <a:spLocks noChangeArrowheads="1"/>
          </p:cNvSpPr>
          <p:nvPr/>
        </p:nvSpPr>
        <p:spPr bwMode="auto">
          <a:xfrm>
            <a:off x="3929063" y="1785938"/>
            <a:ext cx="1214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ADC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609600" y="6232992"/>
          <a:ext cx="2666256" cy="436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9" name="Equation" r:id="rId10" imgW="1396800" imgH="228600" progId="">
                  <p:embed/>
                </p:oleObj>
              </mc:Choice>
              <mc:Fallback>
                <p:oleObj name="Equation" r:id="rId10" imgW="13968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232992"/>
                        <a:ext cx="2666256" cy="436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827584" y="3501008"/>
          <a:ext cx="2290651" cy="43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0" name="Equation" r:id="rId12" imgW="1206360" imgH="228600" progId="">
                  <p:embed/>
                </p:oleObj>
              </mc:Choice>
              <mc:Fallback>
                <p:oleObj name="Equation" r:id="rId12" imgW="12063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501008"/>
                        <a:ext cx="2290651" cy="43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uppo 2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2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2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2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276600" y="2362200"/>
            <a:ext cx="2590800" cy="2286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4" name="Oval 11" descr="40%"/>
          <p:cNvSpPr>
            <a:spLocks noChangeArrowheads="1"/>
          </p:cNvSpPr>
          <p:nvPr/>
        </p:nvSpPr>
        <p:spPr bwMode="auto">
          <a:xfrm>
            <a:off x="4343400" y="3276600"/>
            <a:ext cx="457200" cy="381000"/>
          </a:xfrm>
          <a:prstGeom prst="ellipse">
            <a:avLst/>
          </a:prstGeom>
          <a:pattFill prst="pct40">
            <a:fgClr>
              <a:srgbClr val="990033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5" name="Oval 12" descr="30%"/>
          <p:cNvSpPr>
            <a:spLocks noChangeArrowheads="1"/>
          </p:cNvSpPr>
          <p:nvPr/>
        </p:nvSpPr>
        <p:spPr bwMode="auto">
          <a:xfrm>
            <a:off x="4114800" y="3048000"/>
            <a:ext cx="914400" cy="838200"/>
          </a:xfrm>
          <a:prstGeom prst="ellipse">
            <a:avLst/>
          </a:prstGeom>
          <a:pattFill prst="pct30">
            <a:fgClr>
              <a:srgbClr val="CC0000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78" name="Oval 10" descr="25%"/>
          <p:cNvSpPr>
            <a:spLocks noChangeArrowheads="1"/>
          </p:cNvSpPr>
          <p:nvPr/>
        </p:nvSpPr>
        <p:spPr bwMode="auto">
          <a:xfrm>
            <a:off x="3886200" y="2819400"/>
            <a:ext cx="1371600" cy="1295400"/>
          </a:xfrm>
          <a:prstGeom prst="ellipse">
            <a:avLst/>
          </a:prstGeom>
          <a:pattFill prst="pct25">
            <a:fgClr>
              <a:srgbClr val="660033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1" name="Oval 13" descr="20%"/>
          <p:cNvSpPr>
            <a:spLocks noChangeArrowheads="1"/>
          </p:cNvSpPr>
          <p:nvPr/>
        </p:nvSpPr>
        <p:spPr bwMode="auto">
          <a:xfrm>
            <a:off x="3657600" y="2590800"/>
            <a:ext cx="1828800" cy="1752600"/>
          </a:xfrm>
          <a:prstGeom prst="ellipse">
            <a:avLst/>
          </a:prstGeom>
          <a:pattFill prst="pct20">
            <a:fgClr>
              <a:srgbClr val="990033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4" name="Oval 16" descr="10%"/>
          <p:cNvSpPr>
            <a:spLocks noChangeArrowheads="1"/>
          </p:cNvSpPr>
          <p:nvPr/>
        </p:nvSpPr>
        <p:spPr bwMode="auto">
          <a:xfrm>
            <a:off x="3352800" y="2362200"/>
            <a:ext cx="2362200" cy="2209800"/>
          </a:xfrm>
          <a:prstGeom prst="ellipse">
            <a:avLst/>
          </a:prstGeom>
          <a:pattFill prst="pct10">
            <a:fgClr>
              <a:srgbClr val="990033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5" name="Rectangle 17" descr="5%"/>
          <p:cNvSpPr>
            <a:spLocks noChangeArrowheads="1"/>
          </p:cNvSpPr>
          <p:nvPr/>
        </p:nvSpPr>
        <p:spPr bwMode="auto">
          <a:xfrm>
            <a:off x="3276600" y="2362200"/>
            <a:ext cx="2590800" cy="2286000"/>
          </a:xfrm>
          <a:prstGeom prst="rect">
            <a:avLst/>
          </a:prstGeom>
          <a:pattFill prst="pct5">
            <a:fgClr>
              <a:srgbClr val="990033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743200" y="47244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IMPORTANTE: è un processo irreversibile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1752600" y="13716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chemeClr val="hlink"/>
                </a:solidFill>
              </a:rPr>
              <a:t>si tratta di un fenomeno macroscopico 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457200" y="19050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chemeClr val="hlink"/>
                </a:solidFill>
              </a:rPr>
              <a:t>può essere descritto da equazioni continue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6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7181" grpId="0" animBg="1"/>
      <p:bldP spid="7184" grpId="0" animBg="1"/>
      <p:bldP spid="7185" grpId="0" animBg="1"/>
      <p:bldP spid="7191" grpId="0" autoUpdateAnimBg="0"/>
      <p:bldP spid="7193" grpId="0" autoUpdateAnimBg="0"/>
      <p:bldP spid="719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28" y="1062333"/>
            <a:ext cx="6857143" cy="473333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11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6369633" cy="51887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15816" y="47416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DWI to </a:t>
            </a:r>
            <a:r>
              <a:rPr lang="it-IT" dirty="0" err="1" smtClean="0"/>
              <a:t>detect</a:t>
            </a:r>
            <a:r>
              <a:rPr lang="it-IT" dirty="0" smtClean="0"/>
              <a:t> </a:t>
            </a:r>
            <a:r>
              <a:rPr lang="it-IT" dirty="0" err="1" smtClean="0"/>
              <a:t>Tumor</a:t>
            </a: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85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4" y="814714"/>
            <a:ext cx="8028571" cy="5228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76056" y="4437112"/>
            <a:ext cx="2715766" cy="8921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it-IT" sz="2000" noProof="1">
                <a:latin typeface="Times New Roman" pitchFamily="18" charset="0"/>
              </a:rPr>
              <a:t>ADC = -(1/</a:t>
            </a:r>
            <a:r>
              <a:rPr lang="it-IT" sz="2000" i="1" noProof="1">
                <a:latin typeface="Times New Roman" pitchFamily="18" charset="0"/>
              </a:rPr>
              <a:t>b</a:t>
            </a:r>
            <a:r>
              <a:rPr lang="it-IT" sz="2000" noProof="1">
                <a:latin typeface="Times New Roman" pitchFamily="18" charset="0"/>
              </a:rPr>
              <a:t>) ln (</a:t>
            </a:r>
            <a:r>
              <a:rPr lang="it-IT" sz="2000" i="1" noProof="1" smtClean="0">
                <a:latin typeface="Times New Roman" pitchFamily="18" charset="0"/>
              </a:rPr>
              <a:t>S</a:t>
            </a:r>
            <a:r>
              <a:rPr lang="it-IT" sz="2000" noProof="1" smtClean="0">
                <a:latin typeface="Times New Roman" pitchFamily="18" charset="0"/>
              </a:rPr>
              <a:t>(b)/</a:t>
            </a:r>
            <a:r>
              <a:rPr lang="it-IT" sz="2000" i="1" noProof="1" smtClean="0">
                <a:latin typeface="Times New Roman" pitchFamily="18" charset="0"/>
              </a:rPr>
              <a:t>S</a:t>
            </a:r>
            <a:r>
              <a:rPr lang="it-IT" sz="2000" baseline="-25000" noProof="1" smtClean="0">
                <a:latin typeface="Times New Roman" pitchFamily="18" charset="0"/>
              </a:rPr>
              <a:t>0</a:t>
            </a:r>
            <a:r>
              <a:rPr lang="it-IT" sz="2000" noProof="1">
                <a:latin typeface="Times New Roman" pitchFamily="18" charset="0"/>
              </a:rPr>
              <a:t>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99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36743" cy="525432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0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040560" cy="4192829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1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-395536" y="590676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Comic Sans MS" pitchFamily="66" charset="0"/>
              </a:rPr>
              <a:t>Diffusion Weighted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Comic Sans MS" pitchFamily="66" charset="0"/>
              </a:rPr>
              <a:t>Image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Comic Sans MS" pitchFamily="66" charset="0"/>
              </a:rPr>
              <a:t>X direction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6228184" y="3501008"/>
            <a:ext cx="2781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6960A"/>
                </a:solidFill>
                <a:latin typeface="Comic Sans MS" pitchFamily="66" charset="0"/>
              </a:rPr>
              <a:t>Artifact or Abnormality</a:t>
            </a:r>
          </a:p>
        </p:txBody>
      </p:sp>
      <p:sp>
        <p:nvSpPr>
          <p:cNvPr id="211987" name="Rectangle 19"/>
          <p:cNvSpPr>
            <a:spLocks noChangeArrowheads="1"/>
          </p:cNvSpPr>
          <p:nvPr/>
        </p:nvSpPr>
        <p:spPr bwMode="auto">
          <a:xfrm>
            <a:off x="934876" y="1532472"/>
            <a:ext cx="763428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buFont typeface="Wingdings" pitchFamily="2" charset="2"/>
              <a:buChar char="§"/>
            </a:pPr>
            <a:r>
              <a:rPr kumimoji="1" lang="en-US" altLang="ko-KR" sz="2000" b="1" dirty="0">
                <a:solidFill>
                  <a:schemeClr val="bg1"/>
                </a:solidFill>
                <a:latin typeface="Comic Sans MS" pitchFamily="66" charset="0"/>
                <a:ea typeface="굃굍 굊긕긘긞긏" charset="-128"/>
              </a:rPr>
              <a:t>Higher diffusion in X direction </a:t>
            </a:r>
            <a:r>
              <a:rPr kumimoji="1" lang="en-US" altLang="ko-KR" sz="2000" b="1" dirty="0">
                <a:solidFill>
                  <a:schemeClr val="bg1"/>
                </a:solidFill>
                <a:latin typeface="Comic Sans MS" pitchFamily="66" charset="0"/>
                <a:ea typeface="굃굍 굊긕긘긞긏" charset="-128"/>
                <a:sym typeface="Wingdings" pitchFamily="2" charset="2"/>
              </a:rPr>
              <a:t></a:t>
            </a:r>
            <a:r>
              <a:rPr kumimoji="1" lang="en-US" altLang="ko-KR" sz="2000" b="1" dirty="0">
                <a:solidFill>
                  <a:schemeClr val="bg1"/>
                </a:solidFill>
                <a:latin typeface="Comic Sans MS" pitchFamily="66" charset="0"/>
                <a:ea typeface="굃굍 굊긕긘긞긏" charset="-128"/>
              </a:rPr>
              <a:t>  lower </a:t>
            </a:r>
            <a:r>
              <a:rPr kumimoji="1" lang="en-US" altLang="ko-KR" sz="2000" b="1" dirty="0">
                <a:solidFill>
                  <a:schemeClr val="bg1"/>
                </a:solidFill>
                <a:latin typeface="Comic Sans MS" pitchFamily="66" charset="0"/>
                <a:ea typeface="Gulim" pitchFamily="34" charset="-127"/>
              </a:rPr>
              <a:t>signal</a:t>
            </a:r>
            <a:endParaRPr kumimoji="1" lang="en-US" altLang="ko-KR" sz="2000" b="1" dirty="0">
              <a:solidFill>
                <a:schemeClr val="bg1"/>
              </a:solidFill>
              <a:latin typeface="Comic Sans MS" pitchFamily="66" charset="0"/>
              <a:ea typeface="굃굍 굊긕긘긞긏" charset="-128"/>
            </a:endParaRPr>
          </a:p>
        </p:txBody>
      </p:sp>
      <p:pic>
        <p:nvPicPr>
          <p:cNvPr id="211989" name="Picture 21"/>
          <p:cNvPicPr>
            <a:picLocks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2987824" y="1981200"/>
            <a:ext cx="2879576" cy="33200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1985" name="Line 17"/>
          <p:cNvSpPr>
            <a:spLocks noChangeShapeType="1"/>
          </p:cNvSpPr>
          <p:nvPr/>
        </p:nvSpPr>
        <p:spPr bwMode="auto">
          <a:xfrm flipV="1">
            <a:off x="5292080" y="3933056"/>
            <a:ext cx="1371600" cy="304800"/>
          </a:xfrm>
          <a:prstGeom prst="line">
            <a:avLst/>
          </a:prstGeom>
          <a:noFill/>
          <a:ln w="22225">
            <a:solidFill>
              <a:srgbClr val="FFC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90" name="Line 22"/>
          <p:cNvSpPr>
            <a:spLocks noChangeShapeType="1"/>
          </p:cNvSpPr>
          <p:nvPr/>
        </p:nvSpPr>
        <p:spPr bwMode="auto">
          <a:xfrm>
            <a:off x="5029200" y="2286000"/>
            <a:ext cx="4572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755576" y="545799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noProof="1" smtClean="0">
                <a:solidFill>
                  <a:schemeClr val="bg1"/>
                </a:solidFill>
                <a:latin typeface="Comic Sans MS" pitchFamily="66" charset="0"/>
              </a:rPr>
              <a:t>With diffusion weighting applied in a single direction, a bright region may be due either to a focal abnormality or to the particular alignment of tissue structure</a:t>
            </a:r>
            <a:endParaRPr lang="en-GB" dirty="0"/>
          </a:p>
        </p:txBody>
      </p:sp>
      <p:grpSp>
        <p:nvGrpSpPr>
          <p:cNvPr id="11" name="Gruppo 10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2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6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" name="Gruppo 12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5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00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sl62"/>
          <p:cNvPicPr>
            <a:picLocks noChangeAspect="1" noChangeArrowheads="1"/>
          </p:cNvPicPr>
          <p:nvPr/>
        </p:nvPicPr>
        <p:blipFill>
          <a:blip r:embed="rId3" cstate="print"/>
          <a:srcRect l="15356" t="20444" r="18039" b="5006"/>
          <a:stretch>
            <a:fillRect/>
          </a:stretch>
        </p:blipFill>
        <p:spPr bwMode="auto">
          <a:xfrm>
            <a:off x="1781175" y="2373511"/>
            <a:ext cx="1744663" cy="1978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6" name="Picture 4" descr="sl64"/>
          <p:cNvPicPr>
            <a:picLocks noChangeAspect="1" noChangeArrowheads="1"/>
          </p:cNvPicPr>
          <p:nvPr/>
        </p:nvPicPr>
        <p:blipFill>
          <a:blip r:embed="rId4" cstate="print"/>
          <a:srcRect l="15541" t="21092" r="17761" b="4440"/>
          <a:stretch>
            <a:fillRect/>
          </a:stretch>
        </p:blipFill>
        <p:spPr bwMode="auto">
          <a:xfrm>
            <a:off x="3690938" y="2390254"/>
            <a:ext cx="1770062" cy="19748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5" descr="sl68"/>
          <p:cNvPicPr>
            <a:picLocks noChangeAspect="1" noChangeArrowheads="1"/>
          </p:cNvPicPr>
          <p:nvPr/>
        </p:nvPicPr>
        <p:blipFill>
          <a:blip r:embed="rId5" cstate="print"/>
          <a:srcRect l="14246" t="19334" r="16928" b="6290"/>
          <a:stretch>
            <a:fillRect/>
          </a:stretch>
        </p:blipFill>
        <p:spPr bwMode="auto">
          <a:xfrm>
            <a:off x="5610225" y="2377554"/>
            <a:ext cx="1806575" cy="19875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669925" y="4759349"/>
            <a:ext cx="80787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Diffusion anisotropy may result in difficulties when interpreting of changes in diffusivity.</a:t>
            </a:r>
          </a:p>
          <a:p>
            <a:pPr algn="ctr">
              <a:lnSpc>
                <a:spcPct val="90000"/>
              </a:lnSpc>
            </a:pPr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With diffusion weighting applied in a single direction, a bright region may be due either to a focal abnormality or to the particular alignment of tissue structure.</a:t>
            </a:r>
          </a:p>
        </p:txBody>
      </p:sp>
      <p:sp>
        <p:nvSpPr>
          <p:cNvPr id="51206" name="CasellaDiTesto 6"/>
          <p:cNvSpPr txBox="1">
            <a:spLocks noChangeArrowheads="1"/>
          </p:cNvSpPr>
          <p:nvPr/>
        </p:nvSpPr>
        <p:spPr bwMode="auto">
          <a:xfrm>
            <a:off x="395536" y="134076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omic Sans MS" pitchFamily="66" charset="0"/>
              </a:rPr>
              <a:t>Anisotropic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66" charset="0"/>
              </a:rPr>
              <a:t>diffusion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            DWI</a:t>
            </a:r>
          </a:p>
        </p:txBody>
      </p:sp>
      <p:sp>
        <p:nvSpPr>
          <p:cNvPr id="51207" name="Rettangolo 1"/>
          <p:cNvSpPr>
            <a:spLocks noChangeArrowheads="1"/>
          </p:cNvSpPr>
          <p:nvPr/>
        </p:nvSpPr>
        <p:spPr bwMode="auto">
          <a:xfrm>
            <a:off x="2663368" y="748289"/>
            <a:ext cx="3313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</a:t>
            </a:r>
            <a:r>
              <a:rPr lang="en-GB" b="1" dirty="0" smtClean="0">
                <a:solidFill>
                  <a:srgbClr val="FFFF66"/>
                </a:solidFill>
                <a:latin typeface="Comic Sans MS" pitchFamily="66" charset="0"/>
              </a:rPr>
              <a:t>Weighted Imaging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505218" y="707212"/>
            <a:ext cx="20272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</a:rPr>
              <a:t>The ADC is </a:t>
            </a:r>
          </a:p>
          <a:p>
            <a:r>
              <a:rPr lang="en-US" sz="2400" dirty="0">
                <a:solidFill>
                  <a:srgbClr val="FF9900"/>
                </a:solidFill>
              </a:rPr>
              <a:t>greatest along </a:t>
            </a:r>
          </a:p>
          <a:p>
            <a:r>
              <a:rPr lang="en-US" sz="2400" dirty="0">
                <a:solidFill>
                  <a:srgbClr val="FF9900"/>
                </a:solidFill>
              </a:rPr>
              <a:t>White Matter</a:t>
            </a:r>
          </a:p>
          <a:p>
            <a:r>
              <a:rPr lang="en-US" sz="2400" dirty="0">
                <a:solidFill>
                  <a:srgbClr val="FF9900"/>
                </a:solidFill>
              </a:rPr>
              <a:t>fiber tracts.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1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5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3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4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64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87137" y="1208951"/>
            <a:ext cx="556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J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) = -D 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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c(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)</a:t>
            </a:r>
            <a:endParaRPr lang="en-US" sz="32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72344" y="2132856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J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) = -D(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)  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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c(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)</a:t>
            </a:r>
            <a:endParaRPr lang="en-US" sz="32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10806" y="3139887"/>
            <a:ext cx="632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J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</a:rPr>
              <a:t>) = -D 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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c(</a:t>
            </a:r>
            <a:r>
              <a:rPr lang="en-US" sz="3200" u="sng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r</a:t>
            </a:r>
            <a:r>
              <a:rPr lang="en-US" sz="3200" dirty="0">
                <a:solidFill>
                  <a:srgbClr val="FFFF66"/>
                </a:solidFill>
                <a:latin typeface="Comic Sans MS" pitchFamily="66" charset="0"/>
                <a:sym typeface="Symbol" pitchFamily="18" charset="2"/>
              </a:rPr>
              <a:t>)</a:t>
            </a:r>
            <a:endParaRPr lang="en-US" sz="32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123007"/>
              </p:ext>
            </p:extLst>
          </p:nvPr>
        </p:nvGraphicFramePr>
        <p:xfrm>
          <a:off x="2463246" y="4332169"/>
          <a:ext cx="350520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2" name="Equation" r:id="rId4" imgW="1396800" imgH="736560" progId="Equation.3">
                  <p:embed/>
                </p:oleObj>
              </mc:Choice>
              <mc:Fallback>
                <p:oleObj name="Equation" r:id="rId4" imgW="13968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246" y="4332169"/>
                        <a:ext cx="3505200" cy="18478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915816" y="3255693"/>
            <a:ext cx="504056" cy="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5215880" y="135492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homogeneous and isotropic medium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80112" y="2276872"/>
            <a:ext cx="28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Heterogeneous medium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13769" y="3255693"/>
            <a:ext cx="28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Anisotropic medium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2555776" y="531548"/>
            <a:ext cx="3320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sz="200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4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6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7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13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7" grpId="0" animBg="1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2" name="Object 2"/>
          <p:cNvGraphicFramePr>
            <a:graphicFrameLocks noChangeAspect="1"/>
          </p:cNvGraphicFramePr>
          <p:nvPr/>
        </p:nvGraphicFramePr>
        <p:xfrm>
          <a:off x="752475" y="1628775"/>
          <a:ext cx="238442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1" name="Equation" r:id="rId4" imgW="1396800" imgH="736560" progId="">
                  <p:embed/>
                </p:oleObj>
              </mc:Choice>
              <mc:Fallback>
                <p:oleObj name="Equation" r:id="rId4" imgW="1396800" imgH="736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1628775"/>
                        <a:ext cx="2384425" cy="1257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3" name="Object 3"/>
          <p:cNvGraphicFramePr>
            <a:graphicFrameLocks noChangeAspect="1"/>
          </p:cNvGraphicFramePr>
          <p:nvPr/>
        </p:nvGraphicFramePr>
        <p:xfrm>
          <a:off x="3563938" y="1196975"/>
          <a:ext cx="2047875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2" name="Equation" r:id="rId6" imgW="1168200" imgH="711000" progId="">
                  <p:embed/>
                </p:oleObj>
              </mc:Choice>
              <mc:Fallback>
                <p:oleObj name="Equation" r:id="rId6" imgW="1168200" imgH="71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196975"/>
                        <a:ext cx="2047875" cy="1246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1" name="Object 6"/>
          <p:cNvGraphicFramePr>
            <a:graphicFrameLocks noChangeAspect="1"/>
          </p:cNvGraphicFramePr>
          <p:nvPr/>
        </p:nvGraphicFramePr>
        <p:xfrm>
          <a:off x="3779838" y="2644775"/>
          <a:ext cx="10731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3" name="Equazione" r:id="rId8" imgW="545760" imgH="203040" progId="Equation.3">
                  <p:embed/>
                </p:oleObj>
              </mc:Choice>
              <mc:Fallback>
                <p:oleObj name="Equazione" r:id="rId8" imgW="545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644775"/>
                        <a:ext cx="1073150" cy="398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580112" y="2852936"/>
            <a:ext cx="3198812" cy="412750"/>
            <a:chOff x="2820" y="2205"/>
            <a:chExt cx="2015" cy="260"/>
          </a:xfrm>
        </p:grpSpPr>
        <p:sp>
          <p:nvSpPr>
            <p:cNvPr id="5152" name="Line 14"/>
            <p:cNvSpPr>
              <a:spLocks noChangeShapeType="1"/>
            </p:cNvSpPr>
            <p:nvPr/>
          </p:nvSpPr>
          <p:spPr bwMode="auto">
            <a:xfrm>
              <a:off x="2820" y="2436"/>
              <a:ext cx="5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5126" name="Object 7"/>
            <p:cNvGraphicFramePr>
              <a:graphicFrameLocks noChangeAspect="1"/>
            </p:cNvGraphicFramePr>
            <p:nvPr/>
          </p:nvGraphicFramePr>
          <p:xfrm>
            <a:off x="3171" y="2205"/>
            <a:ext cx="1664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024" name="Equazione" r:id="rId10" imgW="1612800" imgH="253800" progId="Equation.3">
                    <p:embed/>
                  </p:oleObj>
                </mc:Choice>
                <mc:Fallback>
                  <p:oleObj name="Equazione" r:id="rId10" imgW="16128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1" y="2205"/>
                          <a:ext cx="1664" cy="26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8" name="Rettangolo 1"/>
          <p:cNvSpPr>
            <a:spLocks noChangeArrowheads="1"/>
          </p:cNvSpPr>
          <p:nvPr/>
        </p:nvSpPr>
        <p:spPr bwMode="auto">
          <a:xfrm>
            <a:off x="3024229" y="459452"/>
            <a:ext cx="3320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sz="20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85800" y="3357563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At least six independent parameters are required.</a:t>
            </a:r>
          </a:p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At least six no-complanar DWI + one T2w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43000" y="4149725"/>
            <a:ext cx="6724650" cy="1104900"/>
            <a:chOff x="720" y="2862"/>
            <a:chExt cx="4236" cy="696"/>
          </a:xfrm>
        </p:grpSpPr>
        <p:pic>
          <p:nvPicPr>
            <p:cNvPr id="5146" name="Picture 6" descr="dw1"/>
            <p:cNvPicPr>
              <a:picLocks noChangeAspect="1" noChangeArrowheads="1"/>
            </p:cNvPicPr>
            <p:nvPr/>
          </p:nvPicPr>
          <p:blipFill>
            <a:blip r:embed="rId12" cstate="print"/>
            <a:srcRect l="19914" t="25931" r="23352" b="8739"/>
            <a:stretch>
              <a:fillRect/>
            </a:stretch>
          </p:blipFill>
          <p:spPr bwMode="auto">
            <a:xfrm>
              <a:off x="720" y="2871"/>
              <a:ext cx="597" cy="687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5147" name="Picture 7" descr="dw2"/>
            <p:cNvPicPr>
              <a:picLocks noChangeAspect="1" noChangeArrowheads="1"/>
            </p:cNvPicPr>
            <p:nvPr/>
          </p:nvPicPr>
          <p:blipFill>
            <a:blip r:embed="rId13" cstate="print"/>
            <a:srcRect l="19914" t="25072" r="23352" b="9599"/>
            <a:stretch>
              <a:fillRect/>
            </a:stretch>
          </p:blipFill>
          <p:spPr bwMode="auto">
            <a:xfrm>
              <a:off x="1446" y="2871"/>
              <a:ext cx="597" cy="687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5148" name="Picture 8" descr="dw3"/>
            <p:cNvPicPr>
              <a:picLocks noChangeAspect="1" noChangeArrowheads="1"/>
            </p:cNvPicPr>
            <p:nvPr/>
          </p:nvPicPr>
          <p:blipFill>
            <a:blip r:embed="rId14" cstate="print"/>
            <a:srcRect l="20773" t="25072" r="23209" b="8739"/>
            <a:stretch>
              <a:fillRect/>
            </a:stretch>
          </p:blipFill>
          <p:spPr bwMode="auto">
            <a:xfrm>
              <a:off x="2165" y="2862"/>
              <a:ext cx="589" cy="69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5149" name="Picture 9" descr="dw4"/>
            <p:cNvPicPr>
              <a:picLocks noChangeAspect="1" noChangeArrowheads="1"/>
            </p:cNvPicPr>
            <p:nvPr/>
          </p:nvPicPr>
          <p:blipFill>
            <a:blip r:embed="rId15" cstate="print">
              <a:lum bright="-6000"/>
            </a:blip>
            <a:srcRect l="20773" t="25072" r="22493" b="8739"/>
            <a:stretch>
              <a:fillRect/>
            </a:stretch>
          </p:blipFill>
          <p:spPr bwMode="auto">
            <a:xfrm>
              <a:off x="2868" y="2862"/>
              <a:ext cx="597" cy="69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5150" name="Picture 10" descr="dw5"/>
            <p:cNvPicPr>
              <a:picLocks noChangeAspect="1" noChangeArrowheads="1"/>
            </p:cNvPicPr>
            <p:nvPr/>
          </p:nvPicPr>
          <p:blipFill>
            <a:blip r:embed="rId16" cstate="print"/>
            <a:srcRect l="20773" t="25072" r="22493" b="8739"/>
            <a:stretch>
              <a:fillRect/>
            </a:stretch>
          </p:blipFill>
          <p:spPr bwMode="auto">
            <a:xfrm>
              <a:off x="3606" y="2862"/>
              <a:ext cx="597" cy="69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5151" name="Picture 11" descr="dw6"/>
            <p:cNvPicPr>
              <a:picLocks noChangeAspect="1" noChangeArrowheads="1"/>
            </p:cNvPicPr>
            <p:nvPr/>
          </p:nvPicPr>
          <p:blipFill>
            <a:blip r:embed="rId17" cstate="print"/>
            <a:srcRect l="20773" t="25072" r="21634" b="8739"/>
            <a:stretch>
              <a:fillRect/>
            </a:stretch>
          </p:blipFill>
          <p:spPr bwMode="auto">
            <a:xfrm>
              <a:off x="4350" y="2862"/>
              <a:ext cx="606" cy="69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</p:grpSp>
      <p:grpSp>
        <p:nvGrpSpPr>
          <p:cNvPr id="4" name="Gruppo 25"/>
          <p:cNvGrpSpPr>
            <a:grpSpLocks/>
          </p:cNvGrpSpPr>
          <p:nvPr/>
        </p:nvGrpSpPr>
        <p:grpSpPr bwMode="auto">
          <a:xfrm>
            <a:off x="1071563" y="5300663"/>
            <a:ext cx="7572375" cy="798512"/>
            <a:chOff x="1071538" y="5786454"/>
            <a:chExt cx="7572428" cy="797960"/>
          </a:xfrm>
        </p:grpSpPr>
        <p:sp>
          <p:nvSpPr>
            <p:cNvPr id="5144" name="CasellaDiTesto 23"/>
            <p:cNvSpPr txBox="1">
              <a:spLocks noChangeArrowheads="1"/>
            </p:cNvSpPr>
            <p:nvPr/>
          </p:nvSpPr>
          <p:spPr bwMode="auto">
            <a:xfrm>
              <a:off x="1071538" y="5786454"/>
              <a:ext cx="75724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     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y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     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      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     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xy                  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G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yz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   </a:t>
              </a:r>
              <a:endParaRPr lang="it-IT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145" name="CasellaDiTesto 24"/>
            <p:cNvSpPr txBox="1">
              <a:spLocks noChangeArrowheads="1"/>
            </p:cNvSpPr>
            <p:nvPr/>
          </p:nvSpPr>
          <p:spPr bwMode="auto">
            <a:xfrm>
              <a:off x="1071538" y="6215082"/>
              <a:ext cx="75724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y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        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xy        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DWI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yz</a:t>
              </a:r>
              <a:r>
                <a:rPr lang="it-IT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it-IT" baseline="-25000">
                  <a:solidFill>
                    <a:schemeClr val="bg1"/>
                  </a:solidFill>
                  <a:latin typeface="Comic Sans MS" pitchFamily="66" charset="0"/>
                </a:rPr>
                <a:t>   </a:t>
              </a:r>
              <a:endParaRPr lang="it-IT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aphicFrame>
        <p:nvGraphicFramePr>
          <p:cNvPr id="39946" name="Object 23"/>
          <p:cNvGraphicFramePr>
            <a:graphicFrameLocks noChangeAspect="1"/>
          </p:cNvGraphicFramePr>
          <p:nvPr/>
        </p:nvGraphicFramePr>
        <p:xfrm>
          <a:off x="714375" y="785813"/>
          <a:ext cx="24288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5" name="Equation" r:id="rId18" imgW="1625400" imgH="507960" progId="">
                  <p:embed/>
                </p:oleObj>
              </mc:Choice>
              <mc:Fallback>
                <p:oleObj name="Equation" r:id="rId18" imgW="1625400" imgH="507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785813"/>
                        <a:ext cx="2428875" cy="758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ttangolo 29"/>
          <p:cNvSpPr>
            <a:spLocks noChangeArrowheads="1"/>
          </p:cNvSpPr>
          <p:nvPr/>
        </p:nvSpPr>
        <p:spPr bwMode="auto">
          <a:xfrm>
            <a:off x="539750" y="6308725"/>
            <a:ext cx="3512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 err="1">
                <a:solidFill>
                  <a:srgbClr val="FFFF00"/>
                </a:solidFill>
                <a:latin typeface="Comic Sans MS" pitchFamily="66" charset="0"/>
              </a:rPr>
              <a:t>Basser</a:t>
            </a:r>
            <a:r>
              <a:rPr lang="en-US" sz="1600" dirty="0">
                <a:solidFill>
                  <a:srgbClr val="FFFF00"/>
                </a:solidFill>
                <a:latin typeface="Comic Sans MS" pitchFamily="66" charset="0"/>
              </a:rPr>
              <a:t> et al., JMR, 1994 (103) 247</a:t>
            </a:r>
          </a:p>
        </p:txBody>
      </p:sp>
      <p:sp>
        <p:nvSpPr>
          <p:cNvPr id="5133" name="Text Box 78"/>
          <p:cNvSpPr txBox="1">
            <a:spLocks noChangeAspect="1" noChangeArrowheads="1"/>
          </p:cNvSpPr>
          <p:nvPr/>
        </p:nvSpPr>
        <p:spPr bwMode="auto">
          <a:xfrm flipH="1">
            <a:off x="7396163" y="2068513"/>
            <a:ext cx="6238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λ</a:t>
            </a:r>
            <a:r>
              <a:rPr lang="en-US" b="1" baseline="-25000">
                <a:cs typeface="Times New Roman" pitchFamily="18" charset="0"/>
              </a:rPr>
              <a:t>3</a:t>
            </a:r>
          </a:p>
        </p:txBody>
      </p:sp>
      <p:grpSp>
        <p:nvGrpSpPr>
          <p:cNvPr id="5" name="Gruppo 47"/>
          <p:cNvGrpSpPr>
            <a:grpSpLocks/>
          </p:cNvGrpSpPr>
          <p:nvPr/>
        </p:nvGrpSpPr>
        <p:grpSpPr bwMode="auto">
          <a:xfrm>
            <a:off x="6227763" y="840654"/>
            <a:ext cx="2376724" cy="1868266"/>
            <a:chOff x="495300" y="2426924"/>
            <a:chExt cx="2567310" cy="1925638"/>
          </a:xfrm>
        </p:grpSpPr>
        <p:pic>
          <p:nvPicPr>
            <p:cNvPr id="5136" name="Picture 74"/>
            <p:cNvPicPr>
              <a:picLocks noChangeAspect="1" noChangeArrowheads="1"/>
            </p:cNvPicPr>
            <p:nvPr/>
          </p:nvPicPr>
          <p:blipFill>
            <a:blip r:embed="rId20" cstate="print"/>
            <a:srcRect l="21213" t="10687" r="20621" b="13499"/>
            <a:stretch>
              <a:fillRect/>
            </a:stretch>
          </p:blipFill>
          <p:spPr bwMode="auto">
            <a:xfrm>
              <a:off x="495300" y="2426924"/>
              <a:ext cx="2276475" cy="1925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7" name="Line 75"/>
            <p:cNvSpPr>
              <a:spLocks noChangeShapeType="1"/>
            </p:cNvSpPr>
            <p:nvPr/>
          </p:nvSpPr>
          <p:spPr bwMode="auto">
            <a:xfrm>
              <a:off x="1638299" y="3303589"/>
              <a:ext cx="228600" cy="3809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76"/>
            <p:cNvSpPr>
              <a:spLocks noChangeShapeType="1"/>
            </p:cNvSpPr>
            <p:nvPr/>
          </p:nvSpPr>
          <p:spPr bwMode="auto">
            <a:xfrm flipV="1">
              <a:off x="1638299" y="2465390"/>
              <a:ext cx="990600" cy="8572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77"/>
            <p:cNvSpPr>
              <a:spLocks noChangeShapeType="1"/>
            </p:cNvSpPr>
            <p:nvPr/>
          </p:nvSpPr>
          <p:spPr bwMode="auto">
            <a:xfrm flipH="1">
              <a:off x="1333500" y="3303589"/>
              <a:ext cx="31591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Text Box 78"/>
            <p:cNvSpPr txBox="1">
              <a:spLocks noChangeAspect="1" noChangeArrowheads="1"/>
            </p:cNvSpPr>
            <p:nvPr/>
          </p:nvSpPr>
          <p:spPr bwMode="auto">
            <a:xfrm flipH="1">
              <a:off x="2095500" y="3651657"/>
              <a:ext cx="6238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λ</a:t>
              </a:r>
              <a:r>
                <a:rPr lang="en-US" b="1" baseline="-25000">
                  <a:solidFill>
                    <a:schemeClr val="bg1"/>
                  </a:solidFill>
                  <a:cs typeface="Times New Roman" pitchFamily="18" charset="0"/>
                </a:rPr>
                <a:t>3</a:t>
              </a:r>
            </a:p>
          </p:txBody>
        </p:sp>
        <p:sp>
          <p:nvSpPr>
            <p:cNvPr id="5141" name="Text Box 79"/>
            <p:cNvSpPr txBox="1">
              <a:spLocks noChangeAspect="1" noChangeArrowheads="1"/>
            </p:cNvSpPr>
            <p:nvPr/>
          </p:nvSpPr>
          <p:spPr bwMode="auto">
            <a:xfrm flipH="1">
              <a:off x="2440310" y="2719737"/>
              <a:ext cx="6223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λ</a:t>
              </a:r>
              <a:r>
                <a:rPr lang="en-US" b="1" baseline="-25000" dirty="0">
                  <a:solidFill>
                    <a:schemeClr val="bg1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5142" name="Text Box 80"/>
            <p:cNvSpPr txBox="1">
              <a:spLocks noChangeAspect="1" noChangeArrowheads="1"/>
            </p:cNvSpPr>
            <p:nvPr/>
          </p:nvSpPr>
          <p:spPr bwMode="auto">
            <a:xfrm flipH="1">
              <a:off x="723900" y="2889657"/>
              <a:ext cx="6207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λ</a:t>
              </a:r>
              <a:r>
                <a:rPr lang="en-US" b="1" baseline="-25000">
                  <a:solidFill>
                    <a:schemeClr val="bg1"/>
                  </a:solidFill>
                  <a:cs typeface="Times New Roman" pitchFamily="18" charset="0"/>
                </a:rPr>
                <a:t>2</a:t>
              </a:r>
              <a:endParaRPr lang="en-US" b="1" baseline="-25000">
                <a:solidFill>
                  <a:schemeClr val="bg1"/>
                </a:solidFill>
              </a:endParaRPr>
            </a:p>
          </p:txBody>
        </p:sp>
        <p:sp>
          <p:nvSpPr>
            <p:cNvPr id="5143" name="Oval 86"/>
            <p:cNvSpPr>
              <a:spLocks noChangeArrowheads="1"/>
            </p:cNvSpPr>
            <p:nvPr/>
          </p:nvSpPr>
          <p:spPr bwMode="auto">
            <a:xfrm rot="19219560">
              <a:off x="1333500" y="2868251"/>
              <a:ext cx="533400" cy="9906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3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3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3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3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55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086100" y="2262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302895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468813" y="1556792"/>
          <a:ext cx="4103687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8" name="Equation" r:id="rId4" imgW="3365280" imgH="774360" progId="Equation.3">
                  <p:embed/>
                </p:oleObj>
              </mc:Choice>
              <mc:Fallback>
                <p:oleObj name="Equation" r:id="rId4" imgW="3365280" imgH="774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813" y="1556792"/>
                        <a:ext cx="4103687" cy="944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253038" y="4292600"/>
          <a:ext cx="2890837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9" name="Equation" r:id="rId6" imgW="1498320" imgH="393480" progId="">
                  <p:embed/>
                </p:oleObj>
              </mc:Choice>
              <mc:Fallback>
                <p:oleObj name="Equation" r:id="rId6" imgW="149832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4292600"/>
                        <a:ext cx="2890837" cy="760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839268" y="4940569"/>
            <a:ext cx="45005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GB" sz="1000" dirty="0">
              <a:sym typeface="Symbol" pitchFamily="18" charset="2"/>
            </a:endParaRPr>
          </a:p>
          <a:p>
            <a:pPr eaLnBrk="0" hangingPunct="0"/>
            <a:r>
              <a:rPr lang="en-GB" sz="1600" dirty="0">
                <a:solidFill>
                  <a:srgbClr val="FFC000"/>
                </a:solidFill>
                <a:latin typeface="Comic Sans MS" pitchFamily="66" charset="0"/>
                <a:sym typeface="Symbol" pitchFamily="18" charset="2"/>
              </a:rPr>
              <a:t>Mean Diffusivity MD</a:t>
            </a:r>
          </a:p>
          <a:p>
            <a:pPr eaLnBrk="0" hangingPunct="0"/>
            <a:r>
              <a:rPr lang="en-GB" sz="1600" dirty="0">
                <a:solidFill>
                  <a:srgbClr val="FFC000"/>
                </a:solidFill>
                <a:latin typeface="Comic Sans MS" pitchFamily="66" charset="0"/>
                <a:sym typeface="Symbol" pitchFamily="18" charset="2"/>
              </a:rPr>
              <a:t>High diffusion  large suppression of signal  dark pixel in DWI, bright in MD map.</a:t>
            </a:r>
          </a:p>
          <a:p>
            <a:pPr eaLnBrk="0" hangingPunct="0"/>
            <a:r>
              <a:rPr lang="en-GB" sz="1600" dirty="0">
                <a:solidFill>
                  <a:srgbClr val="FFC000"/>
                </a:solidFill>
                <a:latin typeface="Comic Sans MS" pitchFamily="66" charset="0"/>
                <a:sym typeface="Symbol" pitchFamily="18" charset="2"/>
              </a:rPr>
              <a:t>Low diffusion  little suppression of signal  bright in DWI, dark in MD map.</a:t>
            </a:r>
            <a:endParaRPr lang="en-US" sz="16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6151" name="Text Box 14"/>
          <p:cNvSpPr txBox="1">
            <a:spLocks noChangeArrowheads="1"/>
          </p:cNvSpPr>
          <p:nvPr/>
        </p:nvSpPr>
        <p:spPr bwMode="auto">
          <a:xfrm>
            <a:off x="467544" y="1244054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600" dirty="0">
                <a:solidFill>
                  <a:srgbClr val="FFFF00"/>
                </a:solidFill>
                <a:latin typeface="Comic Sans MS" pitchFamily="66" charset="0"/>
              </a:rPr>
              <a:t>Fractional Anisotropy FA</a:t>
            </a:r>
          </a:p>
          <a:p>
            <a:pPr>
              <a:buFont typeface="Wingdings" pitchFamily="2" charset="2"/>
              <a:buNone/>
            </a:pPr>
            <a:r>
              <a:rPr lang="en-US" sz="1600" dirty="0">
                <a:solidFill>
                  <a:srgbClr val="FFFF00"/>
                </a:solidFill>
                <a:latin typeface="Comic Sans MS" pitchFamily="66" charset="0"/>
              </a:rPr>
              <a:t>FA range: 0~1, FA=0, perfect isotropic diffusion; </a:t>
            </a:r>
          </a:p>
          <a:p>
            <a:pPr>
              <a:buFont typeface="Wingdings" pitchFamily="2" charset="2"/>
              <a:buNone/>
            </a:pPr>
            <a:r>
              <a:rPr lang="en-US" sz="1600" dirty="0">
                <a:solidFill>
                  <a:srgbClr val="FFFF00"/>
                </a:solidFill>
                <a:latin typeface="Comic Sans MS" pitchFamily="66" charset="0"/>
              </a:rPr>
              <a:t>FA=1, an infinite cylinder, maximum anisotropic diffusion</a:t>
            </a:r>
          </a:p>
        </p:txBody>
      </p:sp>
      <p:sp>
        <p:nvSpPr>
          <p:cNvPr id="6152" name="Rettangolo 1"/>
          <p:cNvSpPr>
            <a:spLocks noChangeArrowheads="1"/>
          </p:cNvSpPr>
          <p:nvPr/>
        </p:nvSpPr>
        <p:spPr bwMode="auto">
          <a:xfrm>
            <a:off x="2620285" y="418988"/>
            <a:ext cx="3320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sz="2000" dirty="0"/>
          </a:p>
        </p:txBody>
      </p:sp>
      <p:sp>
        <p:nvSpPr>
          <p:cNvPr id="6153" name="CasellaDiTesto 9"/>
          <p:cNvSpPr txBox="1">
            <a:spLocks noChangeArrowheads="1"/>
          </p:cNvSpPr>
          <p:nvPr/>
        </p:nvSpPr>
        <p:spPr bwMode="auto">
          <a:xfrm>
            <a:off x="467544" y="764704"/>
            <a:ext cx="2643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Eigenvalues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</a:t>
            </a:r>
          </a:p>
        </p:txBody>
      </p:sp>
      <p:pic>
        <p:nvPicPr>
          <p:cNvPr id="6154" name="Picture 11" descr="spher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2924175"/>
            <a:ext cx="69215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2" descr="ellipsoi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425" y="2924175"/>
            <a:ext cx="792163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2662917"/>
            <a:ext cx="30765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po 1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6" name="Gruppo 1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7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031145" y="1340768"/>
            <a:ext cx="43329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u="sng" dirty="0">
                <a:solidFill>
                  <a:srgbClr val="FFFF66"/>
                </a:solidFill>
              </a:rPr>
              <a:t>J </a:t>
            </a:r>
            <a:r>
              <a:rPr lang="en-US" sz="8000" dirty="0">
                <a:solidFill>
                  <a:srgbClr val="FFFF66"/>
                </a:solidFill>
              </a:rPr>
              <a:t>= -D </a:t>
            </a:r>
            <a:r>
              <a:rPr lang="en-US" sz="8000" u="sng" dirty="0">
                <a:solidFill>
                  <a:srgbClr val="FFFF66"/>
                </a:solidFill>
                <a:sym typeface="Symbol" pitchFamily="18" charset="2"/>
              </a:rPr>
              <a:t></a:t>
            </a:r>
            <a:r>
              <a:rPr lang="en-US" sz="8000" dirty="0">
                <a:solidFill>
                  <a:srgbClr val="FFFF66"/>
                </a:solidFill>
                <a:sym typeface="Symbol" pitchFamily="18" charset="2"/>
              </a:rPr>
              <a:t>c</a:t>
            </a:r>
            <a:endParaRPr lang="en-US" sz="8000" dirty="0">
              <a:solidFill>
                <a:srgbClr val="FFFF66"/>
              </a:solidFill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57808" y="543183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FF66"/>
                </a:solidFill>
              </a:rPr>
              <a:t>Diffusione</a:t>
            </a:r>
            <a:r>
              <a:rPr lang="en-US" sz="3600" dirty="0">
                <a:solidFill>
                  <a:srgbClr val="FFFF66"/>
                </a:solidFill>
              </a:rPr>
              <a:t> </a:t>
            </a:r>
            <a:endParaRPr lang="en-US" sz="3600" dirty="0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491408" y="2709364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FF66"/>
                </a:solidFill>
              </a:rPr>
              <a:t>Legge</a:t>
            </a:r>
            <a:r>
              <a:rPr lang="en-US" sz="3200" dirty="0">
                <a:solidFill>
                  <a:srgbClr val="FFFF66"/>
                </a:solidFill>
              </a:rPr>
              <a:t> di Fick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71452" y="3925759"/>
            <a:ext cx="54569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dirty="0">
                <a:solidFill>
                  <a:srgbClr val="FFFF66"/>
                </a:solidFill>
                <a:sym typeface="Symbol" pitchFamily="18" charset="2"/>
              </a:rPr>
              <a:t>c/  t </a:t>
            </a:r>
            <a:r>
              <a:rPr lang="en-US" sz="8000" dirty="0">
                <a:solidFill>
                  <a:srgbClr val="FFFF66"/>
                </a:solidFill>
              </a:rPr>
              <a:t>= -</a:t>
            </a:r>
            <a:r>
              <a:rPr lang="en-US" sz="8000" u="sng" dirty="0">
                <a:solidFill>
                  <a:srgbClr val="FFFF66"/>
                </a:solidFill>
                <a:sym typeface="Symbol" pitchFamily="18" charset="2"/>
              </a:rPr>
              <a:t></a:t>
            </a:r>
            <a:r>
              <a:rPr lang="en-US" sz="8000" dirty="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en-US" sz="8000" u="sng" dirty="0">
                <a:solidFill>
                  <a:srgbClr val="FFFF66"/>
                </a:solidFill>
                <a:sym typeface="Symbol" pitchFamily="18" charset="2"/>
              </a:rPr>
              <a:t>J</a:t>
            </a:r>
            <a:endParaRPr lang="en-US" sz="8000" dirty="0">
              <a:solidFill>
                <a:srgbClr val="FFFF66"/>
              </a:solidFill>
              <a:sym typeface="Symbol" pitchFamily="18" charset="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90850" y="5203032"/>
            <a:ext cx="426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FF66"/>
                </a:solidFill>
              </a:rPr>
              <a:t>Legge</a:t>
            </a:r>
            <a:r>
              <a:rPr lang="en-US" sz="3200" dirty="0">
                <a:solidFill>
                  <a:srgbClr val="FFFF66"/>
                </a:solidFill>
              </a:rPr>
              <a:t> di </a:t>
            </a:r>
            <a:r>
              <a:rPr lang="en-US" sz="3200" dirty="0" err="1" smtClean="0">
                <a:solidFill>
                  <a:srgbClr val="FFFF66"/>
                </a:solidFill>
              </a:rPr>
              <a:t>conservazione</a:t>
            </a:r>
            <a:r>
              <a:rPr lang="en-US" sz="3200" dirty="0" smtClean="0">
                <a:solidFill>
                  <a:srgbClr val="FFFF66"/>
                </a:solidFill>
              </a:rPr>
              <a:t> </a:t>
            </a:r>
            <a:r>
              <a:rPr lang="en-US" sz="3200" dirty="0" err="1">
                <a:solidFill>
                  <a:srgbClr val="FFFF66"/>
                </a:solidFill>
              </a:rPr>
              <a:t>della</a:t>
            </a:r>
            <a:r>
              <a:rPr lang="en-US" sz="3200" dirty="0">
                <a:solidFill>
                  <a:srgbClr val="FFFF66"/>
                </a:solidFill>
              </a:rPr>
              <a:t> </a:t>
            </a:r>
            <a:r>
              <a:rPr lang="en-US" sz="3200" dirty="0" err="1">
                <a:solidFill>
                  <a:srgbClr val="FFFF66"/>
                </a:solidFill>
              </a:rPr>
              <a:t>massa</a:t>
            </a:r>
            <a:endParaRPr lang="en-US" sz="3200" dirty="0">
              <a:solidFill>
                <a:srgbClr val="FFFF66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10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utoUpdateAnimBg="0"/>
      <p:bldP spid="46085" grpId="0" autoUpdateAnimBg="0"/>
      <p:bldP spid="5" grpId="0" autoUpdateAnimBg="0"/>
      <p:bldP spid="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25" y="928688"/>
            <a:ext cx="2286000" cy="2694832"/>
            <a:chOff x="2304" y="749"/>
            <a:chExt cx="1488" cy="1770"/>
          </a:xfrm>
        </p:grpSpPr>
        <p:pic>
          <p:nvPicPr>
            <p:cNvPr id="20489" name="Picture 5" descr="adc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 l="16505" t="20564" r="15819" b="10110"/>
            <a:stretch>
              <a:fillRect/>
            </a:stretch>
          </p:blipFill>
          <p:spPr bwMode="auto">
            <a:xfrm>
              <a:off x="2321" y="749"/>
              <a:ext cx="1471" cy="1507"/>
            </a:xfrm>
            <a:prstGeom prst="rect">
              <a:avLst/>
            </a:prstGeom>
            <a:solidFill>
              <a:srgbClr val="000066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20490" name="Text Box 6"/>
            <p:cNvSpPr txBox="1">
              <a:spLocks noChangeArrowheads="1"/>
            </p:cNvSpPr>
            <p:nvPr/>
          </p:nvSpPr>
          <p:spPr bwMode="auto">
            <a:xfrm>
              <a:off x="2304" y="2256"/>
              <a:ext cx="1488" cy="263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FFFF00"/>
                  </a:solidFill>
                  <a:latin typeface="Comic Sans MS" pitchFamily="66" charset="0"/>
                </a:rPr>
                <a:t>MD map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596063" y="3571875"/>
            <a:ext cx="2262187" cy="2769103"/>
            <a:chOff x="4128" y="1632"/>
            <a:chExt cx="1488" cy="1796"/>
          </a:xfrm>
        </p:grpSpPr>
        <p:pic>
          <p:nvPicPr>
            <p:cNvPr id="20487" name="Picture 8" descr="fa1"/>
            <p:cNvPicPr>
              <a:picLocks noChangeAspect="1" noChangeArrowheads="1"/>
            </p:cNvPicPr>
            <p:nvPr/>
          </p:nvPicPr>
          <p:blipFill>
            <a:blip r:embed="rId4" cstate="print"/>
            <a:srcRect l="19820" t="18205" r="20529" b="3551"/>
            <a:stretch>
              <a:fillRect/>
            </a:stretch>
          </p:blipFill>
          <p:spPr bwMode="auto">
            <a:xfrm>
              <a:off x="4128" y="1632"/>
              <a:ext cx="1488" cy="1535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20488" name="Text Box 9"/>
            <p:cNvSpPr txBox="1">
              <a:spLocks noChangeArrowheads="1"/>
            </p:cNvSpPr>
            <p:nvPr/>
          </p:nvSpPr>
          <p:spPr bwMode="auto">
            <a:xfrm>
              <a:off x="4128" y="3168"/>
              <a:ext cx="1488" cy="260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FFFF00"/>
                  </a:solidFill>
                  <a:latin typeface="Comic Sans MS" pitchFamily="66" charset="0"/>
                </a:rPr>
                <a:t>FA map</a:t>
              </a:r>
            </a:p>
          </p:txBody>
        </p:sp>
      </p:grp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38" y="3143250"/>
            <a:ext cx="47609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ttangolo 1"/>
          <p:cNvSpPr>
            <a:spLocks noChangeArrowheads="1"/>
          </p:cNvSpPr>
          <p:nvPr/>
        </p:nvSpPr>
        <p:spPr bwMode="auto">
          <a:xfrm>
            <a:off x="2477294" y="494968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dirty="0"/>
          </a:p>
        </p:txBody>
      </p:sp>
      <p:sp>
        <p:nvSpPr>
          <p:cNvPr id="20486" name="CasellaDiTesto 11"/>
          <p:cNvSpPr txBox="1">
            <a:spLocks noChangeArrowheads="1"/>
          </p:cNvSpPr>
          <p:nvPr/>
        </p:nvSpPr>
        <p:spPr bwMode="auto">
          <a:xfrm>
            <a:off x="1115616" y="1436638"/>
            <a:ext cx="2071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MD and FA maps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3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7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4" name="Gruppo 13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5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6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8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55780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Comic Sans MS" pitchFamily="66" charset="0"/>
              </a:rPr>
              <a:t>Water diffusion as a probe for tissue microstructure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95933"/>
            <a:ext cx="4724400" cy="4297363"/>
          </a:xfrm>
        </p:spPr>
        <p:txBody>
          <a:bodyPr>
            <a:noAutofit/>
          </a:bodyPr>
          <a:lstStyle/>
          <a:p>
            <a:pPr eaLnBrk="1" hangingPunct="1"/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Mobility of water molecules in tissue has been used extensively to indirectly probe tissue microstructure via </a:t>
            </a:r>
            <a:r>
              <a:rPr lang="en-US" sz="1600" b="1" i="1" dirty="0" smtClean="0">
                <a:solidFill>
                  <a:srgbClr val="FFFF00"/>
                </a:solidFill>
                <a:latin typeface="Comic Sans MS" pitchFamily="66" charset="0"/>
              </a:rPr>
              <a:t>diffusion-weighted MRI.</a:t>
            </a:r>
          </a:p>
          <a:p>
            <a:pPr eaLnBrk="1" hangingPunct="1"/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In particular, the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diffusion tensor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obtained </a:t>
            </a:r>
            <a:r>
              <a:rPr lang="en-US" sz="1600" b="1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for each pixel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from six (or more) independent diffusion-weighted measurements is an </a:t>
            </a:r>
            <a:r>
              <a:rPr lang="en-US" sz="1600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ellipsoid-shaped 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entity that describes the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spatial distribution of diffusion coefficients in the pixel</a:t>
            </a:r>
            <a:r>
              <a:rPr lang="en-US" sz="1600" b="1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.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The diffusion tensor give us information about:</a:t>
            </a:r>
          </a:p>
          <a:p>
            <a:pPr>
              <a:buFontTx/>
              <a:buAutoNum type="arabicPeriod"/>
            </a:pP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three diffusion coefficients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</a:t>
            </a:r>
            <a:r>
              <a:rPr lang="en-US" sz="1600" b="1" baseline="-25000" dirty="0" err="1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 in three perpendicular directions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</a:t>
            </a:r>
            <a:r>
              <a:rPr lang="en-US" sz="1600" b="1" baseline="-25000" dirty="0" err="1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. The average of the three is the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mean diffusivity (MD)</a:t>
            </a:r>
          </a:p>
          <a:p>
            <a:pPr>
              <a:buFontTx/>
              <a:buAutoNum type="arabicPeriod"/>
            </a:pP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the degree of diffusion anisotropy, called </a:t>
            </a:r>
            <a:r>
              <a:rPr lang="en-US" sz="1600" b="1" i="1" dirty="0" smtClean="0">
                <a:solidFill>
                  <a:srgbClr val="FFFF00"/>
                </a:solidFill>
                <a:latin typeface="Comic Sans MS" pitchFamily="66" charset="0"/>
              </a:rPr>
              <a:t>fractional anisotropy (FA).</a:t>
            </a:r>
          </a:p>
        </p:txBody>
      </p:sp>
      <p:grpSp>
        <p:nvGrpSpPr>
          <p:cNvPr id="2" name="Group 100"/>
          <p:cNvGrpSpPr/>
          <p:nvPr/>
        </p:nvGrpSpPr>
        <p:grpSpPr>
          <a:xfrm>
            <a:off x="5257800" y="2286000"/>
            <a:ext cx="3657600" cy="3270257"/>
            <a:chOff x="5257800" y="2286000"/>
            <a:chExt cx="3657600" cy="327025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57800" y="2350328"/>
              <a:ext cx="2511750" cy="1543786"/>
              <a:chOff x="0" y="1776"/>
              <a:chExt cx="1872" cy="1200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144" y="2016"/>
                <a:ext cx="955" cy="960"/>
                <a:chOff x="466" y="577"/>
                <a:chExt cx="1942" cy="1949"/>
              </a:xfrm>
            </p:grpSpPr>
            <p:sp>
              <p:nvSpPr>
                <p:cNvPr id="9282" name="Rectangle 7"/>
                <p:cNvSpPr>
                  <a:spLocks noChangeArrowheads="1"/>
                </p:cNvSpPr>
                <p:nvPr/>
              </p:nvSpPr>
              <p:spPr bwMode="auto">
                <a:xfrm>
                  <a:off x="480" y="598"/>
                  <a:ext cx="1920" cy="1872"/>
                </a:xfrm>
                <a:prstGeom prst="rect">
                  <a:avLst/>
                </a:prstGeom>
                <a:solidFill>
                  <a:schemeClr val="accent2"/>
                </a:solidFill>
                <a:ln w="635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3" name="Freeform 8"/>
                <p:cNvSpPr>
                  <a:spLocks/>
                </p:cNvSpPr>
                <p:nvPr/>
              </p:nvSpPr>
              <p:spPr bwMode="auto">
                <a:xfrm>
                  <a:off x="480" y="612"/>
                  <a:ext cx="1455" cy="1824"/>
                </a:xfrm>
                <a:custGeom>
                  <a:avLst/>
                  <a:gdLst>
                    <a:gd name="T0" fmla="*/ 22 w 1455"/>
                    <a:gd name="T1" fmla="*/ 1674 h 1824"/>
                    <a:gd name="T2" fmla="*/ 173 w 1455"/>
                    <a:gd name="T3" fmla="*/ 1399 h 1824"/>
                    <a:gd name="T4" fmla="*/ 222 w 1455"/>
                    <a:gd name="T5" fmla="*/ 1308 h 1824"/>
                    <a:gd name="T6" fmla="*/ 254 w 1455"/>
                    <a:gd name="T7" fmla="*/ 1259 h 1824"/>
                    <a:gd name="T8" fmla="*/ 270 w 1455"/>
                    <a:gd name="T9" fmla="*/ 1221 h 1824"/>
                    <a:gd name="T10" fmla="*/ 292 w 1455"/>
                    <a:gd name="T11" fmla="*/ 1189 h 1824"/>
                    <a:gd name="T12" fmla="*/ 319 w 1455"/>
                    <a:gd name="T13" fmla="*/ 1141 h 1824"/>
                    <a:gd name="T14" fmla="*/ 421 w 1455"/>
                    <a:gd name="T15" fmla="*/ 963 h 1824"/>
                    <a:gd name="T16" fmla="*/ 658 w 1455"/>
                    <a:gd name="T17" fmla="*/ 689 h 1824"/>
                    <a:gd name="T18" fmla="*/ 787 w 1455"/>
                    <a:gd name="T19" fmla="*/ 581 h 1824"/>
                    <a:gd name="T20" fmla="*/ 905 w 1455"/>
                    <a:gd name="T21" fmla="*/ 500 h 1824"/>
                    <a:gd name="T22" fmla="*/ 954 w 1455"/>
                    <a:gd name="T23" fmla="*/ 425 h 1824"/>
                    <a:gd name="T24" fmla="*/ 997 w 1455"/>
                    <a:gd name="T25" fmla="*/ 371 h 1824"/>
                    <a:gd name="T26" fmla="*/ 1051 w 1455"/>
                    <a:gd name="T27" fmla="*/ 279 h 1824"/>
                    <a:gd name="T28" fmla="*/ 1131 w 1455"/>
                    <a:gd name="T29" fmla="*/ 166 h 1824"/>
                    <a:gd name="T30" fmla="*/ 1153 w 1455"/>
                    <a:gd name="T31" fmla="*/ 134 h 1824"/>
                    <a:gd name="T32" fmla="*/ 1164 w 1455"/>
                    <a:gd name="T33" fmla="*/ 118 h 1824"/>
                    <a:gd name="T34" fmla="*/ 1212 w 1455"/>
                    <a:gd name="T35" fmla="*/ 48 h 1824"/>
                    <a:gd name="T36" fmla="*/ 1255 w 1455"/>
                    <a:gd name="T37" fmla="*/ 16 h 1824"/>
                    <a:gd name="T38" fmla="*/ 1357 w 1455"/>
                    <a:gd name="T39" fmla="*/ 64 h 1824"/>
                    <a:gd name="T40" fmla="*/ 1293 w 1455"/>
                    <a:gd name="T41" fmla="*/ 139 h 1824"/>
                    <a:gd name="T42" fmla="*/ 1277 w 1455"/>
                    <a:gd name="T43" fmla="*/ 177 h 1824"/>
                    <a:gd name="T44" fmla="*/ 1234 w 1455"/>
                    <a:gd name="T45" fmla="*/ 242 h 1824"/>
                    <a:gd name="T46" fmla="*/ 1191 w 1455"/>
                    <a:gd name="T47" fmla="*/ 306 h 1824"/>
                    <a:gd name="T48" fmla="*/ 1169 w 1455"/>
                    <a:gd name="T49" fmla="*/ 339 h 1824"/>
                    <a:gd name="T50" fmla="*/ 1142 w 1455"/>
                    <a:gd name="T51" fmla="*/ 392 h 1824"/>
                    <a:gd name="T52" fmla="*/ 1034 w 1455"/>
                    <a:gd name="T53" fmla="*/ 527 h 1824"/>
                    <a:gd name="T54" fmla="*/ 964 w 1455"/>
                    <a:gd name="T55" fmla="*/ 619 h 1824"/>
                    <a:gd name="T56" fmla="*/ 932 w 1455"/>
                    <a:gd name="T57" fmla="*/ 667 h 1824"/>
                    <a:gd name="T58" fmla="*/ 921 w 1455"/>
                    <a:gd name="T59" fmla="*/ 683 h 1824"/>
                    <a:gd name="T60" fmla="*/ 825 w 1455"/>
                    <a:gd name="T61" fmla="*/ 818 h 1824"/>
                    <a:gd name="T62" fmla="*/ 781 w 1455"/>
                    <a:gd name="T63" fmla="*/ 866 h 1824"/>
                    <a:gd name="T64" fmla="*/ 722 w 1455"/>
                    <a:gd name="T65" fmla="*/ 931 h 1824"/>
                    <a:gd name="T66" fmla="*/ 641 w 1455"/>
                    <a:gd name="T67" fmla="*/ 1022 h 1824"/>
                    <a:gd name="T68" fmla="*/ 572 w 1455"/>
                    <a:gd name="T69" fmla="*/ 1103 h 1824"/>
                    <a:gd name="T70" fmla="*/ 453 w 1455"/>
                    <a:gd name="T71" fmla="*/ 1216 h 1824"/>
                    <a:gd name="T72" fmla="*/ 383 w 1455"/>
                    <a:gd name="T73" fmla="*/ 1308 h 1824"/>
                    <a:gd name="T74" fmla="*/ 292 w 1455"/>
                    <a:gd name="T75" fmla="*/ 1431 h 1824"/>
                    <a:gd name="T76" fmla="*/ 189 w 1455"/>
                    <a:gd name="T77" fmla="*/ 1604 h 1824"/>
                    <a:gd name="T78" fmla="*/ 152 w 1455"/>
                    <a:gd name="T79" fmla="*/ 1652 h 1824"/>
                    <a:gd name="T80" fmla="*/ 130 w 1455"/>
                    <a:gd name="T81" fmla="*/ 1684 h 1824"/>
                    <a:gd name="T82" fmla="*/ 33 w 1455"/>
                    <a:gd name="T83" fmla="*/ 1824 h 1824"/>
                    <a:gd name="T84" fmla="*/ 22 w 1455"/>
                    <a:gd name="T85" fmla="*/ 1711 h 1824"/>
                    <a:gd name="T86" fmla="*/ 22 w 1455"/>
                    <a:gd name="T87" fmla="*/ 1674 h 182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455"/>
                    <a:gd name="T133" fmla="*/ 0 h 1824"/>
                    <a:gd name="T134" fmla="*/ 1455 w 1455"/>
                    <a:gd name="T135" fmla="*/ 1824 h 182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455" h="1824">
                      <a:moveTo>
                        <a:pt x="22" y="1674"/>
                      </a:moveTo>
                      <a:cubicBezTo>
                        <a:pt x="79" y="1586"/>
                        <a:pt x="131" y="1495"/>
                        <a:pt x="173" y="1399"/>
                      </a:cubicBezTo>
                      <a:cubicBezTo>
                        <a:pt x="187" y="1367"/>
                        <a:pt x="207" y="1339"/>
                        <a:pt x="222" y="1308"/>
                      </a:cubicBezTo>
                      <a:cubicBezTo>
                        <a:pt x="231" y="1290"/>
                        <a:pt x="254" y="1259"/>
                        <a:pt x="254" y="1259"/>
                      </a:cubicBezTo>
                      <a:cubicBezTo>
                        <a:pt x="259" y="1242"/>
                        <a:pt x="260" y="1238"/>
                        <a:pt x="270" y="1221"/>
                      </a:cubicBezTo>
                      <a:cubicBezTo>
                        <a:pt x="277" y="1210"/>
                        <a:pt x="292" y="1189"/>
                        <a:pt x="292" y="1189"/>
                      </a:cubicBezTo>
                      <a:cubicBezTo>
                        <a:pt x="297" y="1171"/>
                        <a:pt x="319" y="1141"/>
                        <a:pt x="319" y="1141"/>
                      </a:cubicBezTo>
                      <a:cubicBezTo>
                        <a:pt x="332" y="1085"/>
                        <a:pt x="392" y="1012"/>
                        <a:pt x="421" y="963"/>
                      </a:cubicBezTo>
                      <a:cubicBezTo>
                        <a:pt x="484" y="857"/>
                        <a:pt x="566" y="769"/>
                        <a:pt x="658" y="689"/>
                      </a:cubicBezTo>
                      <a:cubicBezTo>
                        <a:pt x="699" y="653"/>
                        <a:pt x="732" y="598"/>
                        <a:pt x="787" y="581"/>
                      </a:cubicBezTo>
                      <a:cubicBezTo>
                        <a:pt x="827" y="553"/>
                        <a:pt x="866" y="531"/>
                        <a:pt x="905" y="500"/>
                      </a:cubicBezTo>
                      <a:cubicBezTo>
                        <a:pt x="924" y="485"/>
                        <a:pt x="941" y="444"/>
                        <a:pt x="954" y="425"/>
                      </a:cubicBezTo>
                      <a:cubicBezTo>
                        <a:pt x="967" y="406"/>
                        <a:pt x="984" y="390"/>
                        <a:pt x="997" y="371"/>
                      </a:cubicBezTo>
                      <a:cubicBezTo>
                        <a:pt x="1017" y="342"/>
                        <a:pt x="1033" y="309"/>
                        <a:pt x="1051" y="279"/>
                      </a:cubicBezTo>
                      <a:cubicBezTo>
                        <a:pt x="1075" y="239"/>
                        <a:pt x="1106" y="205"/>
                        <a:pt x="1131" y="166"/>
                      </a:cubicBezTo>
                      <a:cubicBezTo>
                        <a:pt x="1138" y="155"/>
                        <a:pt x="1146" y="145"/>
                        <a:pt x="1153" y="134"/>
                      </a:cubicBezTo>
                      <a:cubicBezTo>
                        <a:pt x="1157" y="129"/>
                        <a:pt x="1164" y="118"/>
                        <a:pt x="1164" y="118"/>
                      </a:cubicBezTo>
                      <a:cubicBezTo>
                        <a:pt x="1172" y="92"/>
                        <a:pt x="1185" y="57"/>
                        <a:pt x="1212" y="48"/>
                      </a:cubicBezTo>
                      <a:cubicBezTo>
                        <a:pt x="1231" y="35"/>
                        <a:pt x="1242" y="35"/>
                        <a:pt x="1255" y="16"/>
                      </a:cubicBezTo>
                      <a:cubicBezTo>
                        <a:pt x="1318" y="18"/>
                        <a:pt x="1455" y="0"/>
                        <a:pt x="1357" y="64"/>
                      </a:cubicBezTo>
                      <a:cubicBezTo>
                        <a:pt x="1340" y="91"/>
                        <a:pt x="1312" y="112"/>
                        <a:pt x="1293" y="139"/>
                      </a:cubicBezTo>
                      <a:cubicBezTo>
                        <a:pt x="1259" y="187"/>
                        <a:pt x="1298" y="139"/>
                        <a:pt x="1277" y="177"/>
                      </a:cubicBezTo>
                      <a:cubicBezTo>
                        <a:pt x="1265" y="199"/>
                        <a:pt x="1248" y="221"/>
                        <a:pt x="1234" y="242"/>
                      </a:cubicBezTo>
                      <a:cubicBezTo>
                        <a:pt x="1220" y="263"/>
                        <a:pt x="1205" y="285"/>
                        <a:pt x="1191" y="306"/>
                      </a:cubicBezTo>
                      <a:cubicBezTo>
                        <a:pt x="1184" y="317"/>
                        <a:pt x="1169" y="339"/>
                        <a:pt x="1169" y="339"/>
                      </a:cubicBezTo>
                      <a:cubicBezTo>
                        <a:pt x="1163" y="359"/>
                        <a:pt x="1154" y="375"/>
                        <a:pt x="1142" y="392"/>
                      </a:cubicBezTo>
                      <a:cubicBezTo>
                        <a:pt x="1132" y="425"/>
                        <a:pt x="1064" y="507"/>
                        <a:pt x="1034" y="527"/>
                      </a:cubicBezTo>
                      <a:cubicBezTo>
                        <a:pt x="1023" y="562"/>
                        <a:pt x="986" y="590"/>
                        <a:pt x="964" y="619"/>
                      </a:cubicBezTo>
                      <a:cubicBezTo>
                        <a:pt x="952" y="634"/>
                        <a:pt x="943" y="651"/>
                        <a:pt x="932" y="667"/>
                      </a:cubicBezTo>
                      <a:cubicBezTo>
                        <a:pt x="928" y="672"/>
                        <a:pt x="921" y="683"/>
                        <a:pt x="921" y="683"/>
                      </a:cubicBezTo>
                      <a:cubicBezTo>
                        <a:pt x="909" y="721"/>
                        <a:pt x="851" y="783"/>
                        <a:pt x="825" y="818"/>
                      </a:cubicBezTo>
                      <a:cubicBezTo>
                        <a:pt x="812" y="835"/>
                        <a:pt x="781" y="866"/>
                        <a:pt x="781" y="866"/>
                      </a:cubicBezTo>
                      <a:cubicBezTo>
                        <a:pt x="767" y="898"/>
                        <a:pt x="746" y="907"/>
                        <a:pt x="722" y="931"/>
                      </a:cubicBezTo>
                      <a:cubicBezTo>
                        <a:pt x="693" y="960"/>
                        <a:pt x="670" y="993"/>
                        <a:pt x="641" y="1022"/>
                      </a:cubicBezTo>
                      <a:cubicBezTo>
                        <a:pt x="614" y="1048"/>
                        <a:pt x="605" y="1080"/>
                        <a:pt x="572" y="1103"/>
                      </a:cubicBezTo>
                      <a:cubicBezTo>
                        <a:pt x="540" y="1148"/>
                        <a:pt x="498" y="1185"/>
                        <a:pt x="453" y="1216"/>
                      </a:cubicBezTo>
                      <a:cubicBezTo>
                        <a:pt x="431" y="1248"/>
                        <a:pt x="405" y="1277"/>
                        <a:pt x="383" y="1308"/>
                      </a:cubicBezTo>
                      <a:cubicBezTo>
                        <a:pt x="352" y="1351"/>
                        <a:pt x="340" y="1401"/>
                        <a:pt x="292" y="1431"/>
                      </a:cubicBezTo>
                      <a:cubicBezTo>
                        <a:pt x="255" y="1487"/>
                        <a:pt x="227" y="1548"/>
                        <a:pt x="189" y="1604"/>
                      </a:cubicBezTo>
                      <a:cubicBezTo>
                        <a:pt x="183" y="1613"/>
                        <a:pt x="155" y="1648"/>
                        <a:pt x="152" y="1652"/>
                      </a:cubicBezTo>
                      <a:cubicBezTo>
                        <a:pt x="145" y="1663"/>
                        <a:pt x="130" y="1684"/>
                        <a:pt x="130" y="1684"/>
                      </a:cubicBezTo>
                      <a:cubicBezTo>
                        <a:pt x="115" y="1735"/>
                        <a:pt x="63" y="1780"/>
                        <a:pt x="33" y="1824"/>
                      </a:cubicBezTo>
                      <a:cubicBezTo>
                        <a:pt x="15" y="1798"/>
                        <a:pt x="27" y="1740"/>
                        <a:pt x="22" y="1711"/>
                      </a:cubicBezTo>
                      <a:cubicBezTo>
                        <a:pt x="16" y="1672"/>
                        <a:pt x="0" y="1721"/>
                        <a:pt x="22" y="167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4" name="Freeform 9"/>
                <p:cNvSpPr>
                  <a:spLocks/>
                </p:cNvSpPr>
                <p:nvPr/>
              </p:nvSpPr>
              <p:spPr bwMode="auto">
                <a:xfrm>
                  <a:off x="782" y="598"/>
                  <a:ext cx="1570" cy="1906"/>
                </a:xfrm>
                <a:custGeom>
                  <a:avLst/>
                  <a:gdLst>
                    <a:gd name="T0" fmla="*/ 0 w 1530"/>
                    <a:gd name="T1" fmla="*/ 1915 h 1882"/>
                    <a:gd name="T2" fmla="*/ 73 w 1530"/>
                    <a:gd name="T3" fmla="*/ 1870 h 1882"/>
                    <a:gd name="T4" fmla="*/ 125 w 1530"/>
                    <a:gd name="T5" fmla="*/ 1824 h 1882"/>
                    <a:gd name="T6" fmla="*/ 240 w 1530"/>
                    <a:gd name="T7" fmla="*/ 1727 h 1882"/>
                    <a:gd name="T8" fmla="*/ 311 w 1530"/>
                    <a:gd name="T9" fmla="*/ 1642 h 1882"/>
                    <a:gd name="T10" fmla="*/ 347 w 1530"/>
                    <a:gd name="T11" fmla="*/ 1608 h 1882"/>
                    <a:gd name="T12" fmla="*/ 490 w 1530"/>
                    <a:gd name="T13" fmla="*/ 1416 h 1882"/>
                    <a:gd name="T14" fmla="*/ 555 w 1530"/>
                    <a:gd name="T15" fmla="*/ 1308 h 1882"/>
                    <a:gd name="T16" fmla="*/ 603 w 1530"/>
                    <a:gd name="T17" fmla="*/ 1218 h 1882"/>
                    <a:gd name="T18" fmla="*/ 628 w 1530"/>
                    <a:gd name="T19" fmla="*/ 1184 h 1882"/>
                    <a:gd name="T20" fmla="*/ 675 w 1530"/>
                    <a:gd name="T21" fmla="*/ 1093 h 1882"/>
                    <a:gd name="T22" fmla="*/ 711 w 1530"/>
                    <a:gd name="T23" fmla="*/ 1059 h 1882"/>
                    <a:gd name="T24" fmla="*/ 753 w 1530"/>
                    <a:gd name="T25" fmla="*/ 1014 h 1882"/>
                    <a:gd name="T26" fmla="*/ 807 w 1530"/>
                    <a:gd name="T27" fmla="*/ 953 h 1882"/>
                    <a:gd name="T28" fmla="*/ 1092 w 1530"/>
                    <a:gd name="T29" fmla="*/ 630 h 1882"/>
                    <a:gd name="T30" fmla="*/ 1141 w 1530"/>
                    <a:gd name="T31" fmla="*/ 567 h 1882"/>
                    <a:gd name="T32" fmla="*/ 1212 w 1530"/>
                    <a:gd name="T33" fmla="*/ 466 h 1882"/>
                    <a:gd name="T34" fmla="*/ 1266 w 1530"/>
                    <a:gd name="T35" fmla="*/ 392 h 1882"/>
                    <a:gd name="T36" fmla="*/ 1325 w 1530"/>
                    <a:gd name="T37" fmla="*/ 302 h 1882"/>
                    <a:gd name="T38" fmla="*/ 1350 w 1530"/>
                    <a:gd name="T39" fmla="*/ 265 h 1882"/>
                    <a:gd name="T40" fmla="*/ 1385 w 1530"/>
                    <a:gd name="T41" fmla="*/ 191 h 1882"/>
                    <a:gd name="T42" fmla="*/ 1409 w 1530"/>
                    <a:gd name="T43" fmla="*/ 159 h 1882"/>
                    <a:gd name="T44" fmla="*/ 1456 w 1530"/>
                    <a:gd name="T45" fmla="*/ 85 h 1882"/>
                    <a:gd name="T46" fmla="*/ 1498 w 1530"/>
                    <a:gd name="T47" fmla="*/ 22 h 1882"/>
                    <a:gd name="T48" fmla="*/ 1528 w 1530"/>
                    <a:gd name="T49" fmla="*/ 0 h 1882"/>
                    <a:gd name="T50" fmla="*/ 1581 w 1530"/>
                    <a:gd name="T51" fmla="*/ 16 h 1882"/>
                    <a:gd name="T52" fmla="*/ 1684 w 1530"/>
                    <a:gd name="T53" fmla="*/ 11 h 1882"/>
                    <a:gd name="T54" fmla="*/ 1659 w 1530"/>
                    <a:gd name="T55" fmla="*/ 47 h 1882"/>
                    <a:gd name="T56" fmla="*/ 1637 w 1530"/>
                    <a:gd name="T57" fmla="*/ 80 h 1882"/>
                    <a:gd name="T58" fmla="*/ 1623 w 1530"/>
                    <a:gd name="T59" fmla="*/ 96 h 1882"/>
                    <a:gd name="T60" fmla="*/ 1581 w 1530"/>
                    <a:gd name="T61" fmla="*/ 260 h 1882"/>
                    <a:gd name="T62" fmla="*/ 1487 w 1530"/>
                    <a:gd name="T63" fmla="*/ 386 h 1882"/>
                    <a:gd name="T64" fmla="*/ 1409 w 1530"/>
                    <a:gd name="T65" fmla="*/ 466 h 1882"/>
                    <a:gd name="T66" fmla="*/ 1320 w 1530"/>
                    <a:gd name="T67" fmla="*/ 567 h 1882"/>
                    <a:gd name="T68" fmla="*/ 1296 w 1530"/>
                    <a:gd name="T69" fmla="*/ 600 h 1882"/>
                    <a:gd name="T70" fmla="*/ 1218 w 1530"/>
                    <a:gd name="T71" fmla="*/ 720 h 1882"/>
                    <a:gd name="T72" fmla="*/ 1033 w 1530"/>
                    <a:gd name="T73" fmla="*/ 990 h 1882"/>
                    <a:gd name="T74" fmla="*/ 997 w 1530"/>
                    <a:gd name="T75" fmla="*/ 1026 h 1882"/>
                    <a:gd name="T76" fmla="*/ 938 w 1530"/>
                    <a:gd name="T77" fmla="*/ 1099 h 1882"/>
                    <a:gd name="T78" fmla="*/ 872 w 1530"/>
                    <a:gd name="T79" fmla="*/ 1173 h 1882"/>
                    <a:gd name="T80" fmla="*/ 747 w 1530"/>
                    <a:gd name="T81" fmla="*/ 1314 h 1882"/>
                    <a:gd name="T82" fmla="*/ 706 w 1530"/>
                    <a:gd name="T83" fmla="*/ 1359 h 1882"/>
                    <a:gd name="T84" fmla="*/ 567 w 1530"/>
                    <a:gd name="T85" fmla="*/ 1535 h 1882"/>
                    <a:gd name="T86" fmla="*/ 442 w 1530"/>
                    <a:gd name="T87" fmla="*/ 1677 h 1882"/>
                    <a:gd name="T88" fmla="*/ 382 w 1530"/>
                    <a:gd name="T89" fmla="*/ 1761 h 1882"/>
                    <a:gd name="T90" fmla="*/ 299 w 1530"/>
                    <a:gd name="T91" fmla="*/ 1880 h 1882"/>
                    <a:gd name="T92" fmla="*/ 0 w 1530"/>
                    <a:gd name="T93" fmla="*/ 1915 h 188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530"/>
                    <a:gd name="T142" fmla="*/ 0 h 1882"/>
                    <a:gd name="T143" fmla="*/ 1530 w 1530"/>
                    <a:gd name="T144" fmla="*/ 1882 h 188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530" h="1882">
                      <a:moveTo>
                        <a:pt x="0" y="1820"/>
                      </a:moveTo>
                      <a:cubicBezTo>
                        <a:pt x="27" y="1810"/>
                        <a:pt x="41" y="1792"/>
                        <a:pt x="65" y="1777"/>
                      </a:cubicBezTo>
                      <a:cubicBezTo>
                        <a:pt x="78" y="1758"/>
                        <a:pt x="94" y="1748"/>
                        <a:pt x="113" y="1734"/>
                      </a:cubicBezTo>
                      <a:cubicBezTo>
                        <a:pt x="139" y="1694"/>
                        <a:pt x="183" y="1674"/>
                        <a:pt x="216" y="1642"/>
                      </a:cubicBezTo>
                      <a:cubicBezTo>
                        <a:pt x="241" y="1618"/>
                        <a:pt x="257" y="1586"/>
                        <a:pt x="280" y="1561"/>
                      </a:cubicBezTo>
                      <a:cubicBezTo>
                        <a:pt x="290" y="1550"/>
                        <a:pt x="304" y="1541"/>
                        <a:pt x="313" y="1529"/>
                      </a:cubicBezTo>
                      <a:cubicBezTo>
                        <a:pt x="358" y="1469"/>
                        <a:pt x="399" y="1407"/>
                        <a:pt x="442" y="1346"/>
                      </a:cubicBezTo>
                      <a:cubicBezTo>
                        <a:pt x="465" y="1314"/>
                        <a:pt x="479" y="1276"/>
                        <a:pt x="501" y="1244"/>
                      </a:cubicBezTo>
                      <a:cubicBezTo>
                        <a:pt x="510" y="1215"/>
                        <a:pt x="528" y="1184"/>
                        <a:pt x="544" y="1158"/>
                      </a:cubicBezTo>
                      <a:cubicBezTo>
                        <a:pt x="551" y="1147"/>
                        <a:pt x="566" y="1125"/>
                        <a:pt x="566" y="1125"/>
                      </a:cubicBezTo>
                      <a:cubicBezTo>
                        <a:pt x="575" y="1095"/>
                        <a:pt x="589" y="1064"/>
                        <a:pt x="609" y="1039"/>
                      </a:cubicBezTo>
                      <a:cubicBezTo>
                        <a:pt x="618" y="1027"/>
                        <a:pt x="633" y="1020"/>
                        <a:pt x="641" y="1007"/>
                      </a:cubicBezTo>
                      <a:cubicBezTo>
                        <a:pt x="666" y="969"/>
                        <a:pt x="651" y="982"/>
                        <a:pt x="679" y="964"/>
                      </a:cubicBezTo>
                      <a:cubicBezTo>
                        <a:pt x="695" y="939"/>
                        <a:pt x="703" y="920"/>
                        <a:pt x="727" y="905"/>
                      </a:cubicBezTo>
                      <a:cubicBezTo>
                        <a:pt x="792" y="796"/>
                        <a:pt x="895" y="688"/>
                        <a:pt x="985" y="598"/>
                      </a:cubicBezTo>
                      <a:cubicBezTo>
                        <a:pt x="1004" y="579"/>
                        <a:pt x="1010" y="557"/>
                        <a:pt x="1029" y="539"/>
                      </a:cubicBezTo>
                      <a:cubicBezTo>
                        <a:pt x="1045" y="503"/>
                        <a:pt x="1073" y="476"/>
                        <a:pt x="1093" y="442"/>
                      </a:cubicBezTo>
                      <a:cubicBezTo>
                        <a:pt x="1108" y="416"/>
                        <a:pt x="1120" y="393"/>
                        <a:pt x="1142" y="372"/>
                      </a:cubicBezTo>
                      <a:cubicBezTo>
                        <a:pt x="1156" y="341"/>
                        <a:pt x="1177" y="315"/>
                        <a:pt x="1195" y="286"/>
                      </a:cubicBezTo>
                      <a:cubicBezTo>
                        <a:pt x="1202" y="275"/>
                        <a:pt x="1217" y="253"/>
                        <a:pt x="1217" y="253"/>
                      </a:cubicBezTo>
                      <a:cubicBezTo>
                        <a:pt x="1224" y="230"/>
                        <a:pt x="1237" y="204"/>
                        <a:pt x="1249" y="183"/>
                      </a:cubicBezTo>
                      <a:cubicBezTo>
                        <a:pt x="1255" y="172"/>
                        <a:pt x="1271" y="151"/>
                        <a:pt x="1271" y="151"/>
                      </a:cubicBezTo>
                      <a:cubicBezTo>
                        <a:pt x="1280" y="122"/>
                        <a:pt x="1293" y="102"/>
                        <a:pt x="1314" y="81"/>
                      </a:cubicBezTo>
                      <a:cubicBezTo>
                        <a:pt x="1322" y="54"/>
                        <a:pt x="1328" y="38"/>
                        <a:pt x="1352" y="22"/>
                      </a:cubicBezTo>
                      <a:cubicBezTo>
                        <a:pt x="1359" y="10"/>
                        <a:pt x="1361" y="0"/>
                        <a:pt x="1378" y="0"/>
                      </a:cubicBezTo>
                      <a:cubicBezTo>
                        <a:pt x="1395" y="0"/>
                        <a:pt x="1427" y="16"/>
                        <a:pt x="1427" y="16"/>
                      </a:cubicBezTo>
                      <a:cubicBezTo>
                        <a:pt x="1457" y="14"/>
                        <a:pt x="1490" y="0"/>
                        <a:pt x="1518" y="11"/>
                      </a:cubicBezTo>
                      <a:cubicBezTo>
                        <a:pt x="1530" y="16"/>
                        <a:pt x="1504" y="32"/>
                        <a:pt x="1497" y="43"/>
                      </a:cubicBezTo>
                      <a:cubicBezTo>
                        <a:pt x="1478" y="72"/>
                        <a:pt x="1494" y="46"/>
                        <a:pt x="1475" y="76"/>
                      </a:cubicBezTo>
                      <a:cubicBezTo>
                        <a:pt x="1472" y="81"/>
                        <a:pt x="1465" y="92"/>
                        <a:pt x="1465" y="92"/>
                      </a:cubicBezTo>
                      <a:cubicBezTo>
                        <a:pt x="1451" y="141"/>
                        <a:pt x="1450" y="202"/>
                        <a:pt x="1427" y="248"/>
                      </a:cubicBezTo>
                      <a:cubicBezTo>
                        <a:pt x="1406" y="290"/>
                        <a:pt x="1373" y="334"/>
                        <a:pt x="1341" y="366"/>
                      </a:cubicBezTo>
                      <a:cubicBezTo>
                        <a:pt x="1317" y="390"/>
                        <a:pt x="1299" y="423"/>
                        <a:pt x="1271" y="442"/>
                      </a:cubicBezTo>
                      <a:cubicBezTo>
                        <a:pt x="1247" y="477"/>
                        <a:pt x="1213" y="503"/>
                        <a:pt x="1190" y="539"/>
                      </a:cubicBezTo>
                      <a:cubicBezTo>
                        <a:pt x="1178" y="578"/>
                        <a:pt x="1196" y="530"/>
                        <a:pt x="1169" y="571"/>
                      </a:cubicBezTo>
                      <a:cubicBezTo>
                        <a:pt x="1145" y="608"/>
                        <a:pt x="1122" y="647"/>
                        <a:pt x="1099" y="684"/>
                      </a:cubicBezTo>
                      <a:cubicBezTo>
                        <a:pt x="1045" y="771"/>
                        <a:pt x="986" y="855"/>
                        <a:pt x="932" y="942"/>
                      </a:cubicBezTo>
                      <a:cubicBezTo>
                        <a:pt x="924" y="955"/>
                        <a:pt x="909" y="963"/>
                        <a:pt x="899" y="975"/>
                      </a:cubicBezTo>
                      <a:cubicBezTo>
                        <a:pt x="880" y="998"/>
                        <a:pt x="864" y="1022"/>
                        <a:pt x="846" y="1045"/>
                      </a:cubicBezTo>
                      <a:cubicBezTo>
                        <a:pt x="827" y="1068"/>
                        <a:pt x="803" y="1090"/>
                        <a:pt x="786" y="1115"/>
                      </a:cubicBezTo>
                      <a:cubicBezTo>
                        <a:pt x="753" y="1163"/>
                        <a:pt x="710" y="1203"/>
                        <a:pt x="673" y="1249"/>
                      </a:cubicBezTo>
                      <a:cubicBezTo>
                        <a:pt x="635" y="1296"/>
                        <a:pt x="669" y="1269"/>
                        <a:pt x="636" y="1292"/>
                      </a:cubicBezTo>
                      <a:cubicBezTo>
                        <a:pt x="597" y="1349"/>
                        <a:pt x="556" y="1405"/>
                        <a:pt x="512" y="1459"/>
                      </a:cubicBezTo>
                      <a:cubicBezTo>
                        <a:pt x="475" y="1504"/>
                        <a:pt x="448" y="1560"/>
                        <a:pt x="399" y="1594"/>
                      </a:cubicBezTo>
                      <a:cubicBezTo>
                        <a:pt x="387" y="1625"/>
                        <a:pt x="368" y="1651"/>
                        <a:pt x="345" y="1674"/>
                      </a:cubicBezTo>
                      <a:cubicBezTo>
                        <a:pt x="334" y="1704"/>
                        <a:pt x="296" y="1771"/>
                        <a:pt x="270" y="1787"/>
                      </a:cubicBezTo>
                      <a:cubicBezTo>
                        <a:pt x="208" y="1882"/>
                        <a:pt x="132" y="1826"/>
                        <a:pt x="0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5" name="Freeform 10"/>
                <p:cNvSpPr>
                  <a:spLocks/>
                </p:cNvSpPr>
                <p:nvPr/>
              </p:nvSpPr>
              <p:spPr bwMode="auto">
                <a:xfrm>
                  <a:off x="470" y="603"/>
                  <a:ext cx="845" cy="1220"/>
                </a:xfrm>
                <a:custGeom>
                  <a:avLst/>
                  <a:gdLst>
                    <a:gd name="T0" fmla="*/ 22 w 845"/>
                    <a:gd name="T1" fmla="*/ 1220 h 1220"/>
                    <a:gd name="T2" fmla="*/ 49 w 845"/>
                    <a:gd name="T3" fmla="*/ 1171 h 1220"/>
                    <a:gd name="T4" fmla="*/ 135 w 845"/>
                    <a:gd name="T5" fmla="*/ 1058 h 1220"/>
                    <a:gd name="T6" fmla="*/ 162 w 845"/>
                    <a:gd name="T7" fmla="*/ 1010 h 1220"/>
                    <a:gd name="T8" fmla="*/ 253 w 845"/>
                    <a:gd name="T9" fmla="*/ 854 h 1220"/>
                    <a:gd name="T10" fmla="*/ 339 w 845"/>
                    <a:gd name="T11" fmla="*/ 735 h 1220"/>
                    <a:gd name="T12" fmla="*/ 361 w 845"/>
                    <a:gd name="T13" fmla="*/ 703 h 1220"/>
                    <a:gd name="T14" fmla="*/ 442 w 845"/>
                    <a:gd name="T15" fmla="*/ 574 h 1220"/>
                    <a:gd name="T16" fmla="*/ 582 w 845"/>
                    <a:gd name="T17" fmla="*/ 358 h 1220"/>
                    <a:gd name="T18" fmla="*/ 678 w 845"/>
                    <a:gd name="T19" fmla="*/ 229 h 1220"/>
                    <a:gd name="T20" fmla="*/ 754 w 845"/>
                    <a:gd name="T21" fmla="*/ 154 h 1220"/>
                    <a:gd name="T22" fmla="*/ 808 w 845"/>
                    <a:gd name="T23" fmla="*/ 89 h 1220"/>
                    <a:gd name="T24" fmla="*/ 845 w 845"/>
                    <a:gd name="T25" fmla="*/ 25 h 1220"/>
                    <a:gd name="T26" fmla="*/ 684 w 845"/>
                    <a:gd name="T27" fmla="*/ 14 h 1220"/>
                    <a:gd name="T28" fmla="*/ 635 w 845"/>
                    <a:gd name="T29" fmla="*/ 3 h 1220"/>
                    <a:gd name="T30" fmla="*/ 555 w 845"/>
                    <a:gd name="T31" fmla="*/ 62 h 1220"/>
                    <a:gd name="T32" fmla="*/ 528 w 845"/>
                    <a:gd name="T33" fmla="*/ 95 h 1220"/>
                    <a:gd name="T34" fmla="*/ 506 w 845"/>
                    <a:gd name="T35" fmla="*/ 127 h 1220"/>
                    <a:gd name="T36" fmla="*/ 409 w 845"/>
                    <a:gd name="T37" fmla="*/ 288 h 1220"/>
                    <a:gd name="T38" fmla="*/ 388 w 845"/>
                    <a:gd name="T39" fmla="*/ 321 h 1220"/>
                    <a:gd name="T40" fmla="*/ 355 w 845"/>
                    <a:gd name="T41" fmla="*/ 385 h 1220"/>
                    <a:gd name="T42" fmla="*/ 334 w 845"/>
                    <a:gd name="T43" fmla="*/ 418 h 1220"/>
                    <a:gd name="T44" fmla="*/ 307 w 845"/>
                    <a:gd name="T45" fmla="*/ 466 h 1220"/>
                    <a:gd name="T46" fmla="*/ 264 w 845"/>
                    <a:gd name="T47" fmla="*/ 547 h 1220"/>
                    <a:gd name="T48" fmla="*/ 215 w 845"/>
                    <a:gd name="T49" fmla="*/ 622 h 1220"/>
                    <a:gd name="T50" fmla="*/ 102 w 845"/>
                    <a:gd name="T51" fmla="*/ 784 h 1220"/>
                    <a:gd name="T52" fmla="*/ 65 w 845"/>
                    <a:gd name="T53" fmla="*/ 827 h 1220"/>
                    <a:gd name="T54" fmla="*/ 32 w 845"/>
                    <a:gd name="T55" fmla="*/ 881 h 1220"/>
                    <a:gd name="T56" fmla="*/ 0 w 845"/>
                    <a:gd name="T57" fmla="*/ 967 h 1220"/>
                    <a:gd name="T58" fmla="*/ 6 w 845"/>
                    <a:gd name="T59" fmla="*/ 1107 h 1220"/>
                    <a:gd name="T60" fmla="*/ 22 w 845"/>
                    <a:gd name="T61" fmla="*/ 1220 h 12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45"/>
                    <a:gd name="T94" fmla="*/ 0 h 1220"/>
                    <a:gd name="T95" fmla="*/ 845 w 845"/>
                    <a:gd name="T96" fmla="*/ 1220 h 122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45" h="1220">
                      <a:moveTo>
                        <a:pt x="22" y="1220"/>
                      </a:moveTo>
                      <a:cubicBezTo>
                        <a:pt x="32" y="1204"/>
                        <a:pt x="38" y="1187"/>
                        <a:pt x="49" y="1171"/>
                      </a:cubicBezTo>
                      <a:cubicBezTo>
                        <a:pt x="63" y="1126"/>
                        <a:pt x="109" y="1097"/>
                        <a:pt x="135" y="1058"/>
                      </a:cubicBezTo>
                      <a:cubicBezTo>
                        <a:pt x="140" y="1040"/>
                        <a:pt x="162" y="1010"/>
                        <a:pt x="162" y="1010"/>
                      </a:cubicBezTo>
                      <a:cubicBezTo>
                        <a:pt x="180" y="951"/>
                        <a:pt x="216" y="902"/>
                        <a:pt x="253" y="854"/>
                      </a:cubicBezTo>
                      <a:cubicBezTo>
                        <a:pt x="283" y="816"/>
                        <a:pt x="305" y="769"/>
                        <a:pt x="339" y="735"/>
                      </a:cubicBezTo>
                      <a:cubicBezTo>
                        <a:pt x="355" y="693"/>
                        <a:pt x="332" y="748"/>
                        <a:pt x="361" y="703"/>
                      </a:cubicBezTo>
                      <a:cubicBezTo>
                        <a:pt x="388" y="661"/>
                        <a:pt x="413" y="616"/>
                        <a:pt x="442" y="574"/>
                      </a:cubicBezTo>
                      <a:cubicBezTo>
                        <a:pt x="490" y="504"/>
                        <a:pt x="530" y="426"/>
                        <a:pt x="582" y="358"/>
                      </a:cubicBezTo>
                      <a:cubicBezTo>
                        <a:pt x="614" y="316"/>
                        <a:pt x="634" y="259"/>
                        <a:pt x="678" y="229"/>
                      </a:cubicBezTo>
                      <a:cubicBezTo>
                        <a:pt x="698" y="200"/>
                        <a:pt x="725" y="174"/>
                        <a:pt x="754" y="154"/>
                      </a:cubicBezTo>
                      <a:cubicBezTo>
                        <a:pt x="770" y="130"/>
                        <a:pt x="790" y="111"/>
                        <a:pt x="808" y="89"/>
                      </a:cubicBezTo>
                      <a:cubicBezTo>
                        <a:pt x="825" y="67"/>
                        <a:pt x="831" y="47"/>
                        <a:pt x="845" y="25"/>
                      </a:cubicBezTo>
                      <a:cubicBezTo>
                        <a:pt x="816" y="5"/>
                        <a:pt x="713" y="16"/>
                        <a:pt x="684" y="14"/>
                      </a:cubicBezTo>
                      <a:cubicBezTo>
                        <a:pt x="668" y="10"/>
                        <a:pt x="652" y="4"/>
                        <a:pt x="635" y="3"/>
                      </a:cubicBezTo>
                      <a:cubicBezTo>
                        <a:pt x="601" y="0"/>
                        <a:pt x="577" y="44"/>
                        <a:pt x="555" y="62"/>
                      </a:cubicBezTo>
                      <a:cubicBezTo>
                        <a:pt x="534" y="79"/>
                        <a:pt x="541" y="75"/>
                        <a:pt x="528" y="95"/>
                      </a:cubicBezTo>
                      <a:cubicBezTo>
                        <a:pt x="521" y="106"/>
                        <a:pt x="506" y="127"/>
                        <a:pt x="506" y="127"/>
                      </a:cubicBezTo>
                      <a:cubicBezTo>
                        <a:pt x="491" y="174"/>
                        <a:pt x="435" y="241"/>
                        <a:pt x="409" y="288"/>
                      </a:cubicBezTo>
                      <a:cubicBezTo>
                        <a:pt x="403" y="299"/>
                        <a:pt x="393" y="309"/>
                        <a:pt x="388" y="321"/>
                      </a:cubicBezTo>
                      <a:cubicBezTo>
                        <a:pt x="380" y="343"/>
                        <a:pt x="366" y="364"/>
                        <a:pt x="355" y="385"/>
                      </a:cubicBezTo>
                      <a:cubicBezTo>
                        <a:pt x="349" y="396"/>
                        <a:pt x="334" y="418"/>
                        <a:pt x="334" y="418"/>
                      </a:cubicBezTo>
                      <a:cubicBezTo>
                        <a:pt x="329" y="436"/>
                        <a:pt x="307" y="466"/>
                        <a:pt x="307" y="466"/>
                      </a:cubicBezTo>
                      <a:cubicBezTo>
                        <a:pt x="298" y="494"/>
                        <a:pt x="281" y="522"/>
                        <a:pt x="264" y="547"/>
                      </a:cubicBezTo>
                      <a:cubicBezTo>
                        <a:pt x="255" y="577"/>
                        <a:pt x="233" y="597"/>
                        <a:pt x="215" y="622"/>
                      </a:cubicBezTo>
                      <a:cubicBezTo>
                        <a:pt x="176" y="676"/>
                        <a:pt x="142" y="732"/>
                        <a:pt x="102" y="784"/>
                      </a:cubicBezTo>
                      <a:cubicBezTo>
                        <a:pt x="68" y="828"/>
                        <a:pt x="96" y="805"/>
                        <a:pt x="65" y="827"/>
                      </a:cubicBezTo>
                      <a:cubicBezTo>
                        <a:pt x="57" y="848"/>
                        <a:pt x="46" y="863"/>
                        <a:pt x="32" y="881"/>
                      </a:cubicBezTo>
                      <a:cubicBezTo>
                        <a:pt x="23" y="910"/>
                        <a:pt x="8" y="937"/>
                        <a:pt x="0" y="967"/>
                      </a:cubicBezTo>
                      <a:cubicBezTo>
                        <a:pt x="2" y="1014"/>
                        <a:pt x="3" y="1060"/>
                        <a:pt x="6" y="1107"/>
                      </a:cubicBezTo>
                      <a:cubicBezTo>
                        <a:pt x="9" y="1144"/>
                        <a:pt x="22" y="1183"/>
                        <a:pt x="22" y="12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6" name="Freeform 11"/>
                <p:cNvSpPr>
                  <a:spLocks/>
                </p:cNvSpPr>
                <p:nvPr/>
              </p:nvSpPr>
              <p:spPr bwMode="auto">
                <a:xfrm>
                  <a:off x="1369" y="1134"/>
                  <a:ext cx="1034" cy="1335"/>
                </a:xfrm>
                <a:custGeom>
                  <a:avLst/>
                  <a:gdLst>
                    <a:gd name="T0" fmla="*/ 0 w 1034"/>
                    <a:gd name="T1" fmla="*/ 1329 h 1335"/>
                    <a:gd name="T2" fmla="*/ 32 w 1034"/>
                    <a:gd name="T3" fmla="*/ 1275 h 1335"/>
                    <a:gd name="T4" fmla="*/ 65 w 1034"/>
                    <a:gd name="T5" fmla="*/ 1249 h 1335"/>
                    <a:gd name="T6" fmla="*/ 97 w 1034"/>
                    <a:gd name="T7" fmla="*/ 1227 h 1335"/>
                    <a:gd name="T8" fmla="*/ 269 w 1034"/>
                    <a:gd name="T9" fmla="*/ 1039 h 1335"/>
                    <a:gd name="T10" fmla="*/ 328 w 1034"/>
                    <a:gd name="T11" fmla="*/ 979 h 1335"/>
                    <a:gd name="T12" fmla="*/ 409 w 1034"/>
                    <a:gd name="T13" fmla="*/ 893 h 1335"/>
                    <a:gd name="T14" fmla="*/ 458 w 1034"/>
                    <a:gd name="T15" fmla="*/ 823 h 1335"/>
                    <a:gd name="T16" fmla="*/ 485 w 1034"/>
                    <a:gd name="T17" fmla="*/ 775 h 1335"/>
                    <a:gd name="T18" fmla="*/ 517 w 1034"/>
                    <a:gd name="T19" fmla="*/ 705 h 1335"/>
                    <a:gd name="T20" fmla="*/ 565 w 1034"/>
                    <a:gd name="T21" fmla="*/ 597 h 1335"/>
                    <a:gd name="T22" fmla="*/ 587 w 1034"/>
                    <a:gd name="T23" fmla="*/ 554 h 1335"/>
                    <a:gd name="T24" fmla="*/ 592 w 1034"/>
                    <a:gd name="T25" fmla="*/ 533 h 1335"/>
                    <a:gd name="T26" fmla="*/ 614 w 1034"/>
                    <a:gd name="T27" fmla="*/ 500 h 1335"/>
                    <a:gd name="T28" fmla="*/ 641 w 1034"/>
                    <a:gd name="T29" fmla="*/ 452 h 1335"/>
                    <a:gd name="T30" fmla="*/ 716 w 1034"/>
                    <a:gd name="T31" fmla="*/ 350 h 1335"/>
                    <a:gd name="T32" fmla="*/ 824 w 1034"/>
                    <a:gd name="T33" fmla="*/ 242 h 1335"/>
                    <a:gd name="T34" fmla="*/ 888 w 1034"/>
                    <a:gd name="T35" fmla="*/ 167 h 1335"/>
                    <a:gd name="T36" fmla="*/ 958 w 1034"/>
                    <a:gd name="T37" fmla="*/ 91 h 1335"/>
                    <a:gd name="T38" fmla="*/ 1028 w 1034"/>
                    <a:gd name="T39" fmla="*/ 0 h 1335"/>
                    <a:gd name="T40" fmla="*/ 1034 w 1034"/>
                    <a:gd name="T41" fmla="*/ 220 h 1335"/>
                    <a:gd name="T42" fmla="*/ 969 w 1034"/>
                    <a:gd name="T43" fmla="*/ 317 h 1335"/>
                    <a:gd name="T44" fmla="*/ 921 w 1034"/>
                    <a:gd name="T45" fmla="*/ 387 h 1335"/>
                    <a:gd name="T46" fmla="*/ 878 w 1034"/>
                    <a:gd name="T47" fmla="*/ 452 h 1335"/>
                    <a:gd name="T48" fmla="*/ 856 w 1034"/>
                    <a:gd name="T49" fmla="*/ 484 h 1335"/>
                    <a:gd name="T50" fmla="*/ 791 w 1034"/>
                    <a:gd name="T51" fmla="*/ 581 h 1335"/>
                    <a:gd name="T52" fmla="*/ 711 w 1034"/>
                    <a:gd name="T53" fmla="*/ 699 h 1335"/>
                    <a:gd name="T54" fmla="*/ 684 w 1034"/>
                    <a:gd name="T55" fmla="*/ 732 h 1335"/>
                    <a:gd name="T56" fmla="*/ 662 w 1034"/>
                    <a:gd name="T57" fmla="*/ 764 h 1335"/>
                    <a:gd name="T58" fmla="*/ 641 w 1034"/>
                    <a:gd name="T59" fmla="*/ 796 h 1335"/>
                    <a:gd name="T60" fmla="*/ 625 w 1034"/>
                    <a:gd name="T61" fmla="*/ 829 h 1335"/>
                    <a:gd name="T62" fmla="*/ 603 w 1034"/>
                    <a:gd name="T63" fmla="*/ 861 h 1335"/>
                    <a:gd name="T64" fmla="*/ 468 w 1034"/>
                    <a:gd name="T65" fmla="*/ 1076 h 1335"/>
                    <a:gd name="T66" fmla="*/ 404 w 1034"/>
                    <a:gd name="T67" fmla="*/ 1162 h 1335"/>
                    <a:gd name="T68" fmla="*/ 377 w 1034"/>
                    <a:gd name="T69" fmla="*/ 1211 h 1335"/>
                    <a:gd name="T70" fmla="*/ 355 w 1034"/>
                    <a:gd name="T71" fmla="*/ 1243 h 1335"/>
                    <a:gd name="T72" fmla="*/ 285 w 1034"/>
                    <a:gd name="T73" fmla="*/ 1335 h 1335"/>
                    <a:gd name="T74" fmla="*/ 0 w 1034"/>
                    <a:gd name="T75" fmla="*/ 1329 h 13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4"/>
                    <a:gd name="T115" fmla="*/ 0 h 1335"/>
                    <a:gd name="T116" fmla="*/ 1034 w 1034"/>
                    <a:gd name="T117" fmla="*/ 1335 h 13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4" h="1335">
                      <a:moveTo>
                        <a:pt x="0" y="1329"/>
                      </a:moveTo>
                      <a:cubicBezTo>
                        <a:pt x="10" y="1303"/>
                        <a:pt x="6" y="1285"/>
                        <a:pt x="32" y="1275"/>
                      </a:cubicBezTo>
                      <a:cubicBezTo>
                        <a:pt x="51" y="1247"/>
                        <a:pt x="33" y="1268"/>
                        <a:pt x="65" y="1249"/>
                      </a:cubicBezTo>
                      <a:cubicBezTo>
                        <a:pt x="76" y="1242"/>
                        <a:pt x="97" y="1227"/>
                        <a:pt x="97" y="1227"/>
                      </a:cubicBezTo>
                      <a:cubicBezTo>
                        <a:pt x="140" y="1165"/>
                        <a:pt x="212" y="1087"/>
                        <a:pt x="269" y="1039"/>
                      </a:cubicBezTo>
                      <a:cubicBezTo>
                        <a:pt x="291" y="1020"/>
                        <a:pt x="305" y="995"/>
                        <a:pt x="328" y="979"/>
                      </a:cubicBezTo>
                      <a:cubicBezTo>
                        <a:pt x="347" y="951"/>
                        <a:pt x="381" y="913"/>
                        <a:pt x="409" y="893"/>
                      </a:cubicBezTo>
                      <a:cubicBezTo>
                        <a:pt x="423" y="867"/>
                        <a:pt x="442" y="848"/>
                        <a:pt x="458" y="823"/>
                      </a:cubicBezTo>
                      <a:cubicBezTo>
                        <a:pt x="468" y="807"/>
                        <a:pt x="474" y="791"/>
                        <a:pt x="485" y="775"/>
                      </a:cubicBezTo>
                      <a:cubicBezTo>
                        <a:pt x="492" y="752"/>
                        <a:pt x="503" y="725"/>
                        <a:pt x="517" y="705"/>
                      </a:cubicBezTo>
                      <a:cubicBezTo>
                        <a:pt x="529" y="667"/>
                        <a:pt x="547" y="633"/>
                        <a:pt x="565" y="597"/>
                      </a:cubicBezTo>
                      <a:cubicBezTo>
                        <a:pt x="572" y="583"/>
                        <a:pt x="587" y="554"/>
                        <a:pt x="587" y="554"/>
                      </a:cubicBezTo>
                      <a:cubicBezTo>
                        <a:pt x="589" y="547"/>
                        <a:pt x="589" y="539"/>
                        <a:pt x="592" y="533"/>
                      </a:cubicBezTo>
                      <a:cubicBezTo>
                        <a:pt x="598" y="521"/>
                        <a:pt x="614" y="500"/>
                        <a:pt x="614" y="500"/>
                      </a:cubicBezTo>
                      <a:cubicBezTo>
                        <a:pt x="619" y="482"/>
                        <a:pt x="641" y="452"/>
                        <a:pt x="641" y="452"/>
                      </a:cubicBezTo>
                      <a:cubicBezTo>
                        <a:pt x="652" y="415"/>
                        <a:pt x="683" y="370"/>
                        <a:pt x="716" y="350"/>
                      </a:cubicBezTo>
                      <a:cubicBezTo>
                        <a:pt x="742" y="310"/>
                        <a:pt x="784" y="269"/>
                        <a:pt x="824" y="242"/>
                      </a:cubicBezTo>
                      <a:cubicBezTo>
                        <a:pt x="842" y="215"/>
                        <a:pt x="860" y="184"/>
                        <a:pt x="888" y="167"/>
                      </a:cubicBezTo>
                      <a:cubicBezTo>
                        <a:pt x="905" y="141"/>
                        <a:pt x="932" y="109"/>
                        <a:pt x="958" y="91"/>
                      </a:cubicBezTo>
                      <a:cubicBezTo>
                        <a:pt x="981" y="57"/>
                        <a:pt x="991" y="23"/>
                        <a:pt x="1028" y="0"/>
                      </a:cubicBezTo>
                      <a:cubicBezTo>
                        <a:pt x="1022" y="72"/>
                        <a:pt x="1008" y="151"/>
                        <a:pt x="1034" y="220"/>
                      </a:cubicBezTo>
                      <a:cubicBezTo>
                        <a:pt x="1012" y="252"/>
                        <a:pt x="998" y="288"/>
                        <a:pt x="969" y="317"/>
                      </a:cubicBezTo>
                      <a:cubicBezTo>
                        <a:pt x="960" y="345"/>
                        <a:pt x="942" y="366"/>
                        <a:pt x="921" y="387"/>
                      </a:cubicBezTo>
                      <a:cubicBezTo>
                        <a:pt x="912" y="411"/>
                        <a:pt x="892" y="431"/>
                        <a:pt x="878" y="452"/>
                      </a:cubicBezTo>
                      <a:cubicBezTo>
                        <a:pt x="871" y="463"/>
                        <a:pt x="856" y="484"/>
                        <a:pt x="856" y="484"/>
                      </a:cubicBezTo>
                      <a:cubicBezTo>
                        <a:pt x="847" y="513"/>
                        <a:pt x="813" y="561"/>
                        <a:pt x="791" y="581"/>
                      </a:cubicBezTo>
                      <a:cubicBezTo>
                        <a:pt x="777" y="627"/>
                        <a:pt x="737" y="660"/>
                        <a:pt x="711" y="699"/>
                      </a:cubicBezTo>
                      <a:cubicBezTo>
                        <a:pt x="677" y="751"/>
                        <a:pt x="726" y="679"/>
                        <a:pt x="684" y="732"/>
                      </a:cubicBezTo>
                      <a:cubicBezTo>
                        <a:pt x="676" y="742"/>
                        <a:pt x="662" y="764"/>
                        <a:pt x="662" y="764"/>
                      </a:cubicBezTo>
                      <a:cubicBezTo>
                        <a:pt x="651" y="800"/>
                        <a:pt x="666" y="759"/>
                        <a:pt x="641" y="796"/>
                      </a:cubicBezTo>
                      <a:cubicBezTo>
                        <a:pt x="634" y="806"/>
                        <a:pt x="632" y="819"/>
                        <a:pt x="625" y="829"/>
                      </a:cubicBezTo>
                      <a:cubicBezTo>
                        <a:pt x="618" y="840"/>
                        <a:pt x="603" y="861"/>
                        <a:pt x="603" y="861"/>
                      </a:cubicBezTo>
                      <a:cubicBezTo>
                        <a:pt x="584" y="923"/>
                        <a:pt x="521" y="1037"/>
                        <a:pt x="468" y="1076"/>
                      </a:cubicBezTo>
                      <a:cubicBezTo>
                        <a:pt x="450" y="1104"/>
                        <a:pt x="428" y="1138"/>
                        <a:pt x="404" y="1162"/>
                      </a:cubicBezTo>
                      <a:cubicBezTo>
                        <a:pt x="394" y="1190"/>
                        <a:pt x="401" y="1175"/>
                        <a:pt x="377" y="1211"/>
                      </a:cubicBezTo>
                      <a:cubicBezTo>
                        <a:pt x="370" y="1222"/>
                        <a:pt x="355" y="1243"/>
                        <a:pt x="355" y="1243"/>
                      </a:cubicBezTo>
                      <a:cubicBezTo>
                        <a:pt x="345" y="1274"/>
                        <a:pt x="318" y="1324"/>
                        <a:pt x="285" y="1335"/>
                      </a:cubicBezTo>
                      <a:cubicBezTo>
                        <a:pt x="21" y="1329"/>
                        <a:pt x="116" y="1329"/>
                        <a:pt x="0" y="13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7" name="Freeform 12"/>
                <p:cNvSpPr>
                  <a:spLocks/>
                </p:cNvSpPr>
                <p:nvPr/>
              </p:nvSpPr>
              <p:spPr bwMode="auto">
                <a:xfrm>
                  <a:off x="2053" y="2023"/>
                  <a:ext cx="355" cy="503"/>
                </a:xfrm>
                <a:custGeom>
                  <a:avLst/>
                  <a:gdLst>
                    <a:gd name="T0" fmla="*/ 0 w 355"/>
                    <a:gd name="T1" fmla="*/ 430 h 503"/>
                    <a:gd name="T2" fmla="*/ 16 w 355"/>
                    <a:gd name="T3" fmla="*/ 381 h 503"/>
                    <a:gd name="T4" fmla="*/ 86 w 355"/>
                    <a:gd name="T5" fmla="*/ 333 h 503"/>
                    <a:gd name="T6" fmla="*/ 194 w 355"/>
                    <a:gd name="T7" fmla="*/ 230 h 503"/>
                    <a:gd name="T8" fmla="*/ 258 w 355"/>
                    <a:gd name="T9" fmla="*/ 112 h 503"/>
                    <a:gd name="T10" fmla="*/ 274 w 355"/>
                    <a:gd name="T11" fmla="*/ 101 h 503"/>
                    <a:gd name="T12" fmla="*/ 307 w 355"/>
                    <a:gd name="T13" fmla="*/ 69 h 503"/>
                    <a:gd name="T14" fmla="*/ 334 w 355"/>
                    <a:gd name="T15" fmla="*/ 42 h 503"/>
                    <a:gd name="T16" fmla="*/ 355 w 355"/>
                    <a:gd name="T17" fmla="*/ 63 h 503"/>
                    <a:gd name="T18" fmla="*/ 328 w 355"/>
                    <a:gd name="T19" fmla="*/ 268 h 503"/>
                    <a:gd name="T20" fmla="*/ 334 w 355"/>
                    <a:gd name="T21" fmla="*/ 392 h 503"/>
                    <a:gd name="T22" fmla="*/ 334 w 355"/>
                    <a:gd name="T23" fmla="*/ 435 h 503"/>
                    <a:gd name="T24" fmla="*/ 220 w 355"/>
                    <a:gd name="T25" fmla="*/ 440 h 503"/>
                    <a:gd name="T26" fmla="*/ 0 w 355"/>
                    <a:gd name="T27" fmla="*/ 430 h 50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55"/>
                    <a:gd name="T43" fmla="*/ 0 h 503"/>
                    <a:gd name="T44" fmla="*/ 355 w 355"/>
                    <a:gd name="T45" fmla="*/ 503 h 50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55" h="503">
                      <a:moveTo>
                        <a:pt x="0" y="430"/>
                      </a:moveTo>
                      <a:cubicBezTo>
                        <a:pt x="4" y="416"/>
                        <a:pt x="8" y="393"/>
                        <a:pt x="16" y="381"/>
                      </a:cubicBezTo>
                      <a:cubicBezTo>
                        <a:pt x="30" y="360"/>
                        <a:pt x="66" y="346"/>
                        <a:pt x="86" y="333"/>
                      </a:cubicBezTo>
                      <a:cubicBezTo>
                        <a:pt x="124" y="307"/>
                        <a:pt x="168" y="268"/>
                        <a:pt x="194" y="230"/>
                      </a:cubicBezTo>
                      <a:cubicBezTo>
                        <a:pt x="207" y="188"/>
                        <a:pt x="233" y="148"/>
                        <a:pt x="258" y="112"/>
                      </a:cubicBezTo>
                      <a:cubicBezTo>
                        <a:pt x="262" y="107"/>
                        <a:pt x="269" y="105"/>
                        <a:pt x="274" y="101"/>
                      </a:cubicBezTo>
                      <a:cubicBezTo>
                        <a:pt x="286" y="91"/>
                        <a:pt x="299" y="82"/>
                        <a:pt x="307" y="69"/>
                      </a:cubicBezTo>
                      <a:cubicBezTo>
                        <a:pt x="321" y="47"/>
                        <a:pt x="312" y="56"/>
                        <a:pt x="334" y="42"/>
                      </a:cubicBezTo>
                      <a:cubicBezTo>
                        <a:pt x="347" y="0"/>
                        <a:pt x="352" y="51"/>
                        <a:pt x="355" y="63"/>
                      </a:cubicBezTo>
                      <a:cubicBezTo>
                        <a:pt x="351" y="132"/>
                        <a:pt x="346" y="201"/>
                        <a:pt x="328" y="268"/>
                      </a:cubicBezTo>
                      <a:cubicBezTo>
                        <a:pt x="330" y="309"/>
                        <a:pt x="331" y="351"/>
                        <a:pt x="334" y="392"/>
                      </a:cubicBezTo>
                      <a:cubicBezTo>
                        <a:pt x="334" y="395"/>
                        <a:pt x="347" y="432"/>
                        <a:pt x="334" y="435"/>
                      </a:cubicBezTo>
                      <a:cubicBezTo>
                        <a:pt x="297" y="443"/>
                        <a:pt x="258" y="439"/>
                        <a:pt x="220" y="440"/>
                      </a:cubicBezTo>
                      <a:cubicBezTo>
                        <a:pt x="5" y="447"/>
                        <a:pt x="50" y="503"/>
                        <a:pt x="0" y="43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8" name="Freeform 13"/>
                <p:cNvSpPr>
                  <a:spLocks/>
                </p:cNvSpPr>
                <p:nvPr/>
              </p:nvSpPr>
              <p:spPr bwMode="auto">
                <a:xfrm>
                  <a:off x="466" y="577"/>
                  <a:ext cx="271" cy="417"/>
                </a:xfrm>
                <a:custGeom>
                  <a:avLst/>
                  <a:gdLst>
                    <a:gd name="T0" fmla="*/ 15 w 271"/>
                    <a:gd name="T1" fmla="*/ 406 h 417"/>
                    <a:gd name="T2" fmla="*/ 31 w 271"/>
                    <a:gd name="T3" fmla="*/ 401 h 417"/>
                    <a:gd name="T4" fmla="*/ 74 w 271"/>
                    <a:gd name="T5" fmla="*/ 336 h 417"/>
                    <a:gd name="T6" fmla="*/ 101 w 271"/>
                    <a:gd name="T7" fmla="*/ 304 h 417"/>
                    <a:gd name="T8" fmla="*/ 123 w 271"/>
                    <a:gd name="T9" fmla="*/ 255 h 417"/>
                    <a:gd name="T10" fmla="*/ 203 w 271"/>
                    <a:gd name="T11" fmla="*/ 126 h 417"/>
                    <a:gd name="T12" fmla="*/ 230 w 271"/>
                    <a:gd name="T13" fmla="*/ 94 h 417"/>
                    <a:gd name="T14" fmla="*/ 252 w 271"/>
                    <a:gd name="T15" fmla="*/ 61 h 417"/>
                    <a:gd name="T16" fmla="*/ 20 w 271"/>
                    <a:gd name="T17" fmla="*/ 34 h 417"/>
                    <a:gd name="T18" fmla="*/ 10 w 271"/>
                    <a:gd name="T19" fmla="*/ 115 h 417"/>
                    <a:gd name="T20" fmla="*/ 15 w 271"/>
                    <a:gd name="T21" fmla="*/ 395 h 417"/>
                    <a:gd name="T22" fmla="*/ 15 w 271"/>
                    <a:gd name="T23" fmla="*/ 406 h 4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71"/>
                    <a:gd name="T37" fmla="*/ 0 h 417"/>
                    <a:gd name="T38" fmla="*/ 271 w 271"/>
                    <a:gd name="T39" fmla="*/ 417 h 4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71" h="417">
                      <a:moveTo>
                        <a:pt x="15" y="406"/>
                      </a:moveTo>
                      <a:cubicBezTo>
                        <a:pt x="20" y="404"/>
                        <a:pt x="27" y="405"/>
                        <a:pt x="31" y="401"/>
                      </a:cubicBezTo>
                      <a:cubicBezTo>
                        <a:pt x="47" y="385"/>
                        <a:pt x="61" y="356"/>
                        <a:pt x="74" y="336"/>
                      </a:cubicBezTo>
                      <a:cubicBezTo>
                        <a:pt x="82" y="324"/>
                        <a:pt x="93" y="316"/>
                        <a:pt x="101" y="304"/>
                      </a:cubicBezTo>
                      <a:cubicBezTo>
                        <a:pt x="107" y="285"/>
                        <a:pt x="112" y="271"/>
                        <a:pt x="123" y="255"/>
                      </a:cubicBezTo>
                      <a:cubicBezTo>
                        <a:pt x="139" y="205"/>
                        <a:pt x="175" y="169"/>
                        <a:pt x="203" y="126"/>
                      </a:cubicBezTo>
                      <a:cubicBezTo>
                        <a:pt x="239" y="72"/>
                        <a:pt x="185" y="152"/>
                        <a:pt x="230" y="94"/>
                      </a:cubicBezTo>
                      <a:cubicBezTo>
                        <a:pt x="238" y="84"/>
                        <a:pt x="252" y="61"/>
                        <a:pt x="252" y="61"/>
                      </a:cubicBezTo>
                      <a:cubicBezTo>
                        <a:pt x="271" y="0"/>
                        <a:pt x="39" y="35"/>
                        <a:pt x="20" y="34"/>
                      </a:cubicBezTo>
                      <a:cubicBezTo>
                        <a:pt x="0" y="68"/>
                        <a:pt x="4" y="70"/>
                        <a:pt x="10" y="115"/>
                      </a:cubicBezTo>
                      <a:cubicBezTo>
                        <a:pt x="12" y="208"/>
                        <a:pt x="12" y="302"/>
                        <a:pt x="15" y="395"/>
                      </a:cubicBezTo>
                      <a:cubicBezTo>
                        <a:pt x="15" y="408"/>
                        <a:pt x="26" y="417"/>
                        <a:pt x="15" y="4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89" name="Oval 14"/>
                <p:cNvSpPr>
                  <a:spLocks noChangeArrowheads="1"/>
                </p:cNvSpPr>
                <p:nvPr/>
              </p:nvSpPr>
              <p:spPr bwMode="auto">
                <a:xfrm>
                  <a:off x="624" y="98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0" name="Oval 15"/>
                <p:cNvSpPr>
                  <a:spLocks noChangeArrowheads="1"/>
                </p:cNvSpPr>
                <p:nvPr/>
              </p:nvSpPr>
              <p:spPr bwMode="auto">
                <a:xfrm>
                  <a:off x="768" y="79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1" name="Oval 16"/>
                <p:cNvSpPr>
                  <a:spLocks noChangeArrowheads="1"/>
                </p:cNvSpPr>
                <p:nvPr/>
              </p:nvSpPr>
              <p:spPr bwMode="auto">
                <a:xfrm>
                  <a:off x="816" y="117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2" name="Oval 17"/>
                <p:cNvSpPr>
                  <a:spLocks noChangeArrowheads="1"/>
                </p:cNvSpPr>
                <p:nvPr/>
              </p:nvSpPr>
              <p:spPr bwMode="auto">
                <a:xfrm>
                  <a:off x="912" y="93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3" name="Oval 18"/>
                <p:cNvSpPr>
                  <a:spLocks noChangeArrowheads="1"/>
                </p:cNvSpPr>
                <p:nvPr/>
              </p:nvSpPr>
              <p:spPr bwMode="auto">
                <a:xfrm>
                  <a:off x="864" y="175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4" name="Oval 19"/>
                <p:cNvSpPr>
                  <a:spLocks noChangeArrowheads="1"/>
                </p:cNvSpPr>
                <p:nvPr/>
              </p:nvSpPr>
              <p:spPr bwMode="auto">
                <a:xfrm>
                  <a:off x="2064" y="213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5" name="Oval 20"/>
                <p:cNvSpPr>
                  <a:spLocks noChangeArrowheads="1"/>
                </p:cNvSpPr>
                <p:nvPr/>
              </p:nvSpPr>
              <p:spPr bwMode="auto">
                <a:xfrm>
                  <a:off x="1296" y="127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6" name="Oval 21"/>
                <p:cNvSpPr>
                  <a:spLocks noChangeArrowheads="1"/>
                </p:cNvSpPr>
                <p:nvPr/>
              </p:nvSpPr>
              <p:spPr bwMode="auto">
                <a:xfrm>
                  <a:off x="1104" y="112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7" name="Oval 22"/>
                <p:cNvSpPr>
                  <a:spLocks noChangeArrowheads="1"/>
                </p:cNvSpPr>
                <p:nvPr/>
              </p:nvSpPr>
              <p:spPr bwMode="auto">
                <a:xfrm>
                  <a:off x="1392" y="175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8" name="Oval 23"/>
                <p:cNvSpPr>
                  <a:spLocks noChangeArrowheads="1"/>
                </p:cNvSpPr>
                <p:nvPr/>
              </p:nvSpPr>
              <p:spPr bwMode="auto">
                <a:xfrm>
                  <a:off x="816" y="141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99" name="Oval 24"/>
                <p:cNvSpPr>
                  <a:spLocks noChangeArrowheads="1"/>
                </p:cNvSpPr>
                <p:nvPr/>
              </p:nvSpPr>
              <p:spPr bwMode="auto">
                <a:xfrm>
                  <a:off x="1296" y="79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0" name="Oval 25"/>
                <p:cNvSpPr>
                  <a:spLocks noChangeArrowheads="1"/>
                </p:cNvSpPr>
                <p:nvPr/>
              </p:nvSpPr>
              <p:spPr bwMode="auto">
                <a:xfrm>
                  <a:off x="1104" y="189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1" name="Oval 26"/>
                <p:cNvSpPr>
                  <a:spLocks noChangeArrowheads="1"/>
                </p:cNvSpPr>
                <p:nvPr/>
              </p:nvSpPr>
              <p:spPr bwMode="auto">
                <a:xfrm>
                  <a:off x="1584" y="117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2" name="Oval 27"/>
                <p:cNvSpPr>
                  <a:spLocks noChangeArrowheads="1"/>
                </p:cNvSpPr>
                <p:nvPr/>
              </p:nvSpPr>
              <p:spPr bwMode="auto">
                <a:xfrm>
                  <a:off x="1392" y="146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3" name="Oval 28"/>
                <p:cNvSpPr>
                  <a:spLocks noChangeArrowheads="1"/>
                </p:cNvSpPr>
                <p:nvPr/>
              </p:nvSpPr>
              <p:spPr bwMode="auto">
                <a:xfrm>
                  <a:off x="2112" y="117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4" name="Oval 29"/>
                <p:cNvSpPr>
                  <a:spLocks noChangeArrowheads="1"/>
                </p:cNvSpPr>
                <p:nvPr/>
              </p:nvSpPr>
              <p:spPr bwMode="auto">
                <a:xfrm>
                  <a:off x="1008" y="232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5" name="Oval 30"/>
                <p:cNvSpPr>
                  <a:spLocks noChangeArrowheads="1"/>
                </p:cNvSpPr>
                <p:nvPr/>
              </p:nvSpPr>
              <p:spPr bwMode="auto">
                <a:xfrm>
                  <a:off x="1008" y="127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6" name="Oval 31"/>
                <p:cNvSpPr>
                  <a:spLocks noChangeArrowheads="1"/>
                </p:cNvSpPr>
                <p:nvPr/>
              </p:nvSpPr>
              <p:spPr bwMode="auto">
                <a:xfrm>
                  <a:off x="1200" y="155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7" name="Oval 32"/>
                <p:cNvSpPr>
                  <a:spLocks noChangeArrowheads="1"/>
                </p:cNvSpPr>
                <p:nvPr/>
              </p:nvSpPr>
              <p:spPr bwMode="auto">
                <a:xfrm>
                  <a:off x="2112" y="165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8" name="Oval 33"/>
                <p:cNvSpPr>
                  <a:spLocks noChangeArrowheads="1"/>
                </p:cNvSpPr>
                <p:nvPr/>
              </p:nvSpPr>
              <p:spPr bwMode="auto">
                <a:xfrm>
                  <a:off x="1824" y="160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09" name="Oval 34"/>
                <p:cNvSpPr>
                  <a:spLocks noChangeArrowheads="1"/>
                </p:cNvSpPr>
                <p:nvPr/>
              </p:nvSpPr>
              <p:spPr bwMode="auto">
                <a:xfrm>
                  <a:off x="1584" y="194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10" name="Oval 35"/>
                <p:cNvSpPr>
                  <a:spLocks noChangeArrowheads="1"/>
                </p:cNvSpPr>
                <p:nvPr/>
              </p:nvSpPr>
              <p:spPr bwMode="auto">
                <a:xfrm>
                  <a:off x="1392" y="213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3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477" y="1750"/>
                  <a:ext cx="310" cy="36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440" y="1373"/>
                  <a:ext cx="310" cy="36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3" name="Line 38"/>
                <p:cNvSpPr>
                  <a:spLocks noChangeShapeType="1"/>
                </p:cNvSpPr>
                <p:nvPr/>
              </p:nvSpPr>
              <p:spPr bwMode="auto">
                <a:xfrm>
                  <a:off x="901" y="1918"/>
                  <a:ext cx="214" cy="14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4" name="Line 39"/>
                <p:cNvSpPr>
                  <a:spLocks noChangeShapeType="1"/>
                </p:cNvSpPr>
                <p:nvPr/>
              </p:nvSpPr>
              <p:spPr bwMode="auto">
                <a:xfrm>
                  <a:off x="1155" y="910"/>
                  <a:ext cx="214" cy="144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5" name="Line 40"/>
                <p:cNvSpPr>
                  <a:spLocks noChangeShapeType="1"/>
                </p:cNvSpPr>
                <p:nvPr/>
              </p:nvSpPr>
              <p:spPr bwMode="auto">
                <a:xfrm>
                  <a:off x="1056" y="1373"/>
                  <a:ext cx="144" cy="13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6" name="Rectangle 41"/>
                <p:cNvSpPr>
                  <a:spLocks noChangeArrowheads="1"/>
                </p:cNvSpPr>
                <p:nvPr/>
              </p:nvSpPr>
              <p:spPr bwMode="auto">
                <a:xfrm>
                  <a:off x="480" y="603"/>
                  <a:ext cx="1920" cy="1872"/>
                </a:xfrm>
                <a:prstGeom prst="rect">
                  <a:avLst/>
                </a:prstGeom>
                <a:noFill/>
                <a:ln w="635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9281" name="Text Box 42"/>
              <p:cNvSpPr txBox="1">
                <a:spLocks noChangeArrowheads="1"/>
              </p:cNvSpPr>
              <p:nvPr/>
            </p:nvSpPr>
            <p:spPr bwMode="auto">
              <a:xfrm>
                <a:off x="0" y="1776"/>
                <a:ext cx="18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>
                    <a:solidFill>
                      <a:srgbClr val="FFFF00"/>
                    </a:solidFill>
                    <a:latin typeface="Calibri" pitchFamily="34" charset="0"/>
                  </a:rPr>
                  <a:t>“typical” white matter pixel:</a:t>
                </a:r>
              </a:p>
            </p:txBody>
          </p:sp>
        </p:grp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6867895" y="2286000"/>
              <a:ext cx="2047505" cy="2037795"/>
              <a:chOff x="1200" y="1726"/>
              <a:chExt cx="1526" cy="1584"/>
            </a:xfrm>
          </p:grpSpPr>
          <p:sp>
            <p:nvSpPr>
              <p:cNvPr id="9271" name="Oval 44"/>
              <p:cNvSpPr>
                <a:spLocks noChangeArrowheads="1"/>
              </p:cNvSpPr>
              <p:nvPr/>
            </p:nvSpPr>
            <p:spPr bwMode="auto">
              <a:xfrm rot="-2952114">
                <a:off x="1269" y="2181"/>
                <a:ext cx="1584" cy="674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  <p:sp>
            <p:nvSpPr>
              <p:cNvPr id="9272" name="Oval 45"/>
              <p:cNvSpPr>
                <a:spLocks noChangeArrowheads="1"/>
              </p:cNvSpPr>
              <p:nvPr/>
            </p:nvSpPr>
            <p:spPr bwMode="auto">
              <a:xfrm rot="2014958">
                <a:off x="1724" y="2391"/>
                <a:ext cx="674" cy="254"/>
              </a:xfrm>
              <a:prstGeom prst="ellipse">
                <a:avLst/>
              </a:prstGeom>
              <a:solidFill>
                <a:schemeClr val="folHlink">
                  <a:alpha val="50195"/>
                </a:schemeClr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  <p:sp>
            <p:nvSpPr>
              <p:cNvPr id="9273" name="Line 46"/>
              <p:cNvSpPr>
                <a:spLocks noChangeShapeType="1"/>
              </p:cNvSpPr>
              <p:nvPr/>
            </p:nvSpPr>
            <p:spPr bwMode="auto">
              <a:xfrm rot="20699962" flipV="1">
                <a:off x="1975" y="1861"/>
                <a:ext cx="751" cy="56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4" name="Line 47"/>
              <p:cNvSpPr>
                <a:spLocks noChangeShapeType="1"/>
              </p:cNvSpPr>
              <p:nvPr/>
            </p:nvSpPr>
            <p:spPr bwMode="auto">
              <a:xfrm rot="-900038">
                <a:off x="2093" y="2488"/>
                <a:ext cx="190" cy="27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Line 48"/>
              <p:cNvSpPr>
                <a:spLocks noChangeShapeType="1"/>
              </p:cNvSpPr>
              <p:nvPr/>
            </p:nvSpPr>
            <p:spPr bwMode="auto">
              <a:xfrm rot="20699962" flipH="1">
                <a:off x="2017" y="2523"/>
                <a:ext cx="63" cy="13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6" name="Text Box 49"/>
              <p:cNvSpPr txBox="1">
                <a:spLocks noChangeArrowheads="1"/>
              </p:cNvSpPr>
              <p:nvPr/>
            </p:nvSpPr>
            <p:spPr bwMode="auto">
              <a:xfrm rot="-900038">
                <a:off x="2184" y="1987"/>
                <a:ext cx="24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2000">
                    <a:solidFill>
                      <a:srgbClr val="FFFF00"/>
                    </a:solidFill>
                    <a:latin typeface="Calibri" pitchFamily="34" charset="0"/>
                  </a:rPr>
                  <a:t>λ</a:t>
                </a:r>
                <a:r>
                  <a:rPr lang="en-US" sz="2000" baseline="-25000">
                    <a:solidFill>
                      <a:srgbClr val="FFFF00"/>
                    </a:solidFill>
                    <a:latin typeface="Calibri" pitchFamily="34" charset="0"/>
                  </a:rPr>
                  <a:t>1</a:t>
                </a:r>
                <a:endParaRPr lang="en-US" sz="2000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  <p:sp>
            <p:nvSpPr>
              <p:cNvPr id="9277" name="Text Box 50"/>
              <p:cNvSpPr txBox="1">
                <a:spLocks noChangeArrowheads="1"/>
              </p:cNvSpPr>
              <p:nvPr/>
            </p:nvSpPr>
            <p:spPr bwMode="auto">
              <a:xfrm rot="20699962">
                <a:off x="2221" y="2669"/>
                <a:ext cx="24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2000" dirty="0">
                    <a:solidFill>
                      <a:srgbClr val="FFFF00"/>
                    </a:solidFill>
                    <a:latin typeface="Calibri" pitchFamily="34" charset="0"/>
                  </a:rPr>
                  <a:t>λ</a:t>
                </a:r>
                <a:r>
                  <a:rPr lang="en-US" sz="2000" baseline="-25000" dirty="0">
                    <a:solidFill>
                      <a:srgbClr val="FFFF00"/>
                    </a:solidFill>
                    <a:latin typeface="Calibri" pitchFamily="34" charset="0"/>
                  </a:rPr>
                  <a:t>2</a:t>
                </a:r>
                <a:endParaRPr lang="en-US" sz="1000" baseline="-25000" dirty="0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278" name="Text Box 51"/>
              <p:cNvSpPr txBox="1">
                <a:spLocks noChangeArrowheads="1"/>
              </p:cNvSpPr>
              <p:nvPr/>
            </p:nvSpPr>
            <p:spPr bwMode="auto">
              <a:xfrm rot="21426345">
                <a:off x="1750" y="2485"/>
                <a:ext cx="2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2400" dirty="0">
                    <a:solidFill>
                      <a:srgbClr val="FFFF00"/>
                    </a:solidFill>
                    <a:latin typeface="Calibri" pitchFamily="34" charset="0"/>
                  </a:rPr>
                  <a:t>λ</a:t>
                </a:r>
                <a:r>
                  <a:rPr lang="en-US" sz="1200" dirty="0">
                    <a:solidFill>
                      <a:srgbClr val="FFFF00"/>
                    </a:solidFill>
                    <a:latin typeface="Calibri" pitchFamily="34" charset="0"/>
                    <a:cs typeface="Times New Roman" pitchFamily="18" charset="0"/>
                  </a:rPr>
                  <a:t>3</a:t>
                </a:r>
                <a:endParaRPr lang="en-US" sz="1200" baseline="-25000" dirty="0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279" name="AutoShape 52"/>
              <p:cNvSpPr>
                <a:spLocks noChangeArrowheads="1"/>
              </p:cNvSpPr>
              <p:nvPr/>
            </p:nvSpPr>
            <p:spPr bwMode="auto">
              <a:xfrm>
                <a:off x="1200" y="2304"/>
                <a:ext cx="336" cy="240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/>
          </p:nvGrpSpPr>
          <p:grpSpPr bwMode="auto">
            <a:xfrm>
              <a:off x="5257800" y="3955860"/>
              <a:ext cx="2511749" cy="1520628"/>
              <a:chOff x="0" y="3024"/>
              <a:chExt cx="1872" cy="1182"/>
            </a:xfrm>
          </p:grpSpPr>
          <p:grpSp>
            <p:nvGrpSpPr>
              <p:cNvPr id="7" name="Group 54"/>
              <p:cNvGrpSpPr>
                <a:grpSpLocks/>
              </p:cNvGrpSpPr>
              <p:nvPr/>
            </p:nvGrpSpPr>
            <p:grpSpPr bwMode="auto">
              <a:xfrm>
                <a:off x="144" y="3312"/>
                <a:ext cx="960" cy="894"/>
                <a:chOff x="3117" y="576"/>
                <a:chExt cx="1923" cy="1888"/>
              </a:xfrm>
            </p:grpSpPr>
            <p:sp>
              <p:nvSpPr>
                <p:cNvPr id="9238" name="Rectangle 55"/>
                <p:cNvSpPr>
                  <a:spLocks noChangeArrowheads="1"/>
                </p:cNvSpPr>
                <p:nvPr/>
              </p:nvSpPr>
              <p:spPr bwMode="auto">
                <a:xfrm>
                  <a:off x="3120" y="576"/>
                  <a:ext cx="1920" cy="1872"/>
                </a:xfrm>
                <a:prstGeom prst="rect">
                  <a:avLst/>
                </a:prstGeom>
                <a:solidFill>
                  <a:schemeClr val="accent2"/>
                </a:solidFill>
                <a:ln w="635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39" name="Freeform 56"/>
                <p:cNvSpPr>
                  <a:spLocks/>
                </p:cNvSpPr>
                <p:nvPr/>
              </p:nvSpPr>
              <p:spPr bwMode="auto">
                <a:xfrm>
                  <a:off x="3120" y="576"/>
                  <a:ext cx="1125" cy="1761"/>
                </a:xfrm>
                <a:custGeom>
                  <a:avLst/>
                  <a:gdLst>
                    <a:gd name="T0" fmla="*/ 0 w 1125"/>
                    <a:gd name="T1" fmla="*/ 1498 h 1761"/>
                    <a:gd name="T2" fmla="*/ 76 w 1125"/>
                    <a:gd name="T3" fmla="*/ 1390 h 1761"/>
                    <a:gd name="T4" fmla="*/ 130 w 1125"/>
                    <a:gd name="T5" fmla="*/ 1304 h 1761"/>
                    <a:gd name="T6" fmla="*/ 226 w 1125"/>
                    <a:gd name="T7" fmla="*/ 1169 h 1761"/>
                    <a:gd name="T8" fmla="*/ 313 w 1125"/>
                    <a:gd name="T9" fmla="*/ 1099 h 1761"/>
                    <a:gd name="T10" fmla="*/ 377 w 1125"/>
                    <a:gd name="T11" fmla="*/ 1018 h 1761"/>
                    <a:gd name="T12" fmla="*/ 410 w 1125"/>
                    <a:gd name="T13" fmla="*/ 965 h 1761"/>
                    <a:gd name="T14" fmla="*/ 453 w 1125"/>
                    <a:gd name="T15" fmla="*/ 884 h 1761"/>
                    <a:gd name="T16" fmla="*/ 523 w 1125"/>
                    <a:gd name="T17" fmla="*/ 782 h 1761"/>
                    <a:gd name="T18" fmla="*/ 549 w 1125"/>
                    <a:gd name="T19" fmla="*/ 722 h 1761"/>
                    <a:gd name="T20" fmla="*/ 571 w 1125"/>
                    <a:gd name="T21" fmla="*/ 690 h 1761"/>
                    <a:gd name="T22" fmla="*/ 625 w 1125"/>
                    <a:gd name="T23" fmla="*/ 593 h 1761"/>
                    <a:gd name="T24" fmla="*/ 663 w 1125"/>
                    <a:gd name="T25" fmla="*/ 518 h 1761"/>
                    <a:gd name="T26" fmla="*/ 673 w 1125"/>
                    <a:gd name="T27" fmla="*/ 480 h 1761"/>
                    <a:gd name="T28" fmla="*/ 706 w 1125"/>
                    <a:gd name="T29" fmla="*/ 416 h 1761"/>
                    <a:gd name="T30" fmla="*/ 727 w 1125"/>
                    <a:gd name="T31" fmla="*/ 367 h 1761"/>
                    <a:gd name="T32" fmla="*/ 749 w 1125"/>
                    <a:gd name="T33" fmla="*/ 313 h 1761"/>
                    <a:gd name="T34" fmla="*/ 819 w 1125"/>
                    <a:gd name="T35" fmla="*/ 200 h 1761"/>
                    <a:gd name="T36" fmla="*/ 840 w 1125"/>
                    <a:gd name="T37" fmla="*/ 168 h 1761"/>
                    <a:gd name="T38" fmla="*/ 851 w 1125"/>
                    <a:gd name="T39" fmla="*/ 152 h 1761"/>
                    <a:gd name="T40" fmla="*/ 889 w 1125"/>
                    <a:gd name="T41" fmla="*/ 71 h 1761"/>
                    <a:gd name="T42" fmla="*/ 964 w 1125"/>
                    <a:gd name="T43" fmla="*/ 17 h 1761"/>
                    <a:gd name="T44" fmla="*/ 1050 w 1125"/>
                    <a:gd name="T45" fmla="*/ 60 h 1761"/>
                    <a:gd name="T46" fmla="*/ 986 w 1125"/>
                    <a:gd name="T47" fmla="*/ 189 h 1761"/>
                    <a:gd name="T48" fmla="*/ 937 w 1125"/>
                    <a:gd name="T49" fmla="*/ 303 h 1761"/>
                    <a:gd name="T50" fmla="*/ 910 w 1125"/>
                    <a:gd name="T51" fmla="*/ 373 h 1761"/>
                    <a:gd name="T52" fmla="*/ 883 w 1125"/>
                    <a:gd name="T53" fmla="*/ 421 h 1761"/>
                    <a:gd name="T54" fmla="*/ 862 w 1125"/>
                    <a:gd name="T55" fmla="*/ 453 h 1761"/>
                    <a:gd name="T56" fmla="*/ 824 w 1125"/>
                    <a:gd name="T57" fmla="*/ 518 h 1761"/>
                    <a:gd name="T58" fmla="*/ 802 w 1125"/>
                    <a:gd name="T59" fmla="*/ 550 h 1761"/>
                    <a:gd name="T60" fmla="*/ 776 w 1125"/>
                    <a:gd name="T61" fmla="*/ 599 h 1761"/>
                    <a:gd name="T62" fmla="*/ 706 w 1125"/>
                    <a:gd name="T63" fmla="*/ 722 h 1761"/>
                    <a:gd name="T64" fmla="*/ 695 w 1125"/>
                    <a:gd name="T65" fmla="*/ 739 h 1761"/>
                    <a:gd name="T66" fmla="*/ 689 w 1125"/>
                    <a:gd name="T67" fmla="*/ 755 h 1761"/>
                    <a:gd name="T68" fmla="*/ 668 w 1125"/>
                    <a:gd name="T69" fmla="*/ 787 h 1761"/>
                    <a:gd name="T70" fmla="*/ 630 w 1125"/>
                    <a:gd name="T71" fmla="*/ 879 h 1761"/>
                    <a:gd name="T72" fmla="*/ 560 w 1125"/>
                    <a:gd name="T73" fmla="*/ 1029 h 1761"/>
                    <a:gd name="T74" fmla="*/ 512 w 1125"/>
                    <a:gd name="T75" fmla="*/ 1088 h 1761"/>
                    <a:gd name="T76" fmla="*/ 404 w 1125"/>
                    <a:gd name="T77" fmla="*/ 1228 h 1761"/>
                    <a:gd name="T78" fmla="*/ 377 w 1125"/>
                    <a:gd name="T79" fmla="*/ 1261 h 1761"/>
                    <a:gd name="T80" fmla="*/ 345 w 1125"/>
                    <a:gd name="T81" fmla="*/ 1309 h 1761"/>
                    <a:gd name="T82" fmla="*/ 248 w 1125"/>
                    <a:gd name="T83" fmla="*/ 1422 h 1761"/>
                    <a:gd name="T84" fmla="*/ 226 w 1125"/>
                    <a:gd name="T85" fmla="*/ 1455 h 1761"/>
                    <a:gd name="T86" fmla="*/ 210 w 1125"/>
                    <a:gd name="T87" fmla="*/ 1465 h 1761"/>
                    <a:gd name="T88" fmla="*/ 194 w 1125"/>
                    <a:gd name="T89" fmla="*/ 1481 h 1761"/>
                    <a:gd name="T90" fmla="*/ 183 w 1125"/>
                    <a:gd name="T91" fmla="*/ 1498 h 1761"/>
                    <a:gd name="T92" fmla="*/ 151 w 1125"/>
                    <a:gd name="T93" fmla="*/ 1519 h 1761"/>
                    <a:gd name="T94" fmla="*/ 140 w 1125"/>
                    <a:gd name="T95" fmla="*/ 1535 h 1761"/>
                    <a:gd name="T96" fmla="*/ 124 w 1125"/>
                    <a:gd name="T97" fmla="*/ 1546 h 1761"/>
                    <a:gd name="T98" fmla="*/ 97 w 1125"/>
                    <a:gd name="T99" fmla="*/ 1594 h 1761"/>
                    <a:gd name="T100" fmla="*/ 65 w 1125"/>
                    <a:gd name="T101" fmla="*/ 1643 h 1761"/>
                    <a:gd name="T102" fmla="*/ 0 w 1125"/>
                    <a:gd name="T103" fmla="*/ 1761 h 1761"/>
                    <a:gd name="T104" fmla="*/ 0 w 1125"/>
                    <a:gd name="T105" fmla="*/ 1498 h 176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25"/>
                    <a:gd name="T160" fmla="*/ 0 h 1761"/>
                    <a:gd name="T161" fmla="*/ 1125 w 1125"/>
                    <a:gd name="T162" fmla="*/ 1761 h 176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25" h="1761">
                      <a:moveTo>
                        <a:pt x="0" y="1498"/>
                      </a:moveTo>
                      <a:cubicBezTo>
                        <a:pt x="32" y="1466"/>
                        <a:pt x="49" y="1425"/>
                        <a:pt x="76" y="1390"/>
                      </a:cubicBezTo>
                      <a:cubicBezTo>
                        <a:pt x="86" y="1358"/>
                        <a:pt x="111" y="1332"/>
                        <a:pt x="130" y="1304"/>
                      </a:cubicBezTo>
                      <a:cubicBezTo>
                        <a:pt x="159" y="1260"/>
                        <a:pt x="188" y="1207"/>
                        <a:pt x="226" y="1169"/>
                      </a:cubicBezTo>
                      <a:cubicBezTo>
                        <a:pt x="252" y="1143"/>
                        <a:pt x="286" y="1123"/>
                        <a:pt x="313" y="1099"/>
                      </a:cubicBezTo>
                      <a:cubicBezTo>
                        <a:pt x="340" y="1076"/>
                        <a:pt x="361" y="1049"/>
                        <a:pt x="377" y="1018"/>
                      </a:cubicBezTo>
                      <a:cubicBezTo>
                        <a:pt x="387" y="1000"/>
                        <a:pt x="410" y="965"/>
                        <a:pt x="410" y="965"/>
                      </a:cubicBezTo>
                      <a:cubicBezTo>
                        <a:pt x="418" y="939"/>
                        <a:pt x="437" y="907"/>
                        <a:pt x="453" y="884"/>
                      </a:cubicBezTo>
                      <a:cubicBezTo>
                        <a:pt x="461" y="859"/>
                        <a:pt x="504" y="800"/>
                        <a:pt x="523" y="782"/>
                      </a:cubicBezTo>
                      <a:cubicBezTo>
                        <a:pt x="532" y="763"/>
                        <a:pt x="538" y="740"/>
                        <a:pt x="549" y="722"/>
                      </a:cubicBezTo>
                      <a:cubicBezTo>
                        <a:pt x="556" y="711"/>
                        <a:pt x="571" y="690"/>
                        <a:pt x="571" y="690"/>
                      </a:cubicBezTo>
                      <a:cubicBezTo>
                        <a:pt x="582" y="654"/>
                        <a:pt x="606" y="625"/>
                        <a:pt x="625" y="593"/>
                      </a:cubicBezTo>
                      <a:cubicBezTo>
                        <a:pt x="640" y="568"/>
                        <a:pt x="647" y="542"/>
                        <a:pt x="663" y="518"/>
                      </a:cubicBezTo>
                      <a:cubicBezTo>
                        <a:pt x="667" y="505"/>
                        <a:pt x="668" y="492"/>
                        <a:pt x="673" y="480"/>
                      </a:cubicBezTo>
                      <a:cubicBezTo>
                        <a:pt x="682" y="458"/>
                        <a:pt x="699" y="439"/>
                        <a:pt x="706" y="416"/>
                      </a:cubicBezTo>
                      <a:cubicBezTo>
                        <a:pt x="718" y="377"/>
                        <a:pt x="709" y="392"/>
                        <a:pt x="727" y="367"/>
                      </a:cubicBezTo>
                      <a:cubicBezTo>
                        <a:pt x="740" y="323"/>
                        <a:pt x="731" y="340"/>
                        <a:pt x="749" y="313"/>
                      </a:cubicBezTo>
                      <a:cubicBezTo>
                        <a:pt x="762" y="273"/>
                        <a:pt x="796" y="235"/>
                        <a:pt x="819" y="200"/>
                      </a:cubicBezTo>
                      <a:cubicBezTo>
                        <a:pt x="847" y="157"/>
                        <a:pt x="810" y="211"/>
                        <a:pt x="840" y="168"/>
                      </a:cubicBezTo>
                      <a:cubicBezTo>
                        <a:pt x="844" y="163"/>
                        <a:pt x="851" y="152"/>
                        <a:pt x="851" y="152"/>
                      </a:cubicBezTo>
                      <a:cubicBezTo>
                        <a:pt x="860" y="123"/>
                        <a:pt x="872" y="96"/>
                        <a:pt x="889" y="71"/>
                      </a:cubicBezTo>
                      <a:cubicBezTo>
                        <a:pt x="907" y="13"/>
                        <a:pt x="910" y="24"/>
                        <a:pt x="964" y="17"/>
                      </a:cubicBezTo>
                      <a:cubicBezTo>
                        <a:pt x="1125" y="24"/>
                        <a:pt x="1110" y="0"/>
                        <a:pt x="1050" y="60"/>
                      </a:cubicBezTo>
                      <a:cubicBezTo>
                        <a:pt x="1036" y="105"/>
                        <a:pt x="1007" y="146"/>
                        <a:pt x="986" y="189"/>
                      </a:cubicBezTo>
                      <a:cubicBezTo>
                        <a:pt x="968" y="226"/>
                        <a:pt x="959" y="269"/>
                        <a:pt x="937" y="303"/>
                      </a:cubicBezTo>
                      <a:cubicBezTo>
                        <a:pt x="929" y="331"/>
                        <a:pt x="925" y="350"/>
                        <a:pt x="910" y="373"/>
                      </a:cubicBezTo>
                      <a:cubicBezTo>
                        <a:pt x="905" y="391"/>
                        <a:pt x="883" y="421"/>
                        <a:pt x="883" y="421"/>
                      </a:cubicBezTo>
                      <a:cubicBezTo>
                        <a:pt x="872" y="457"/>
                        <a:pt x="887" y="416"/>
                        <a:pt x="862" y="453"/>
                      </a:cubicBezTo>
                      <a:cubicBezTo>
                        <a:pt x="848" y="473"/>
                        <a:pt x="838" y="498"/>
                        <a:pt x="824" y="518"/>
                      </a:cubicBezTo>
                      <a:cubicBezTo>
                        <a:pt x="817" y="529"/>
                        <a:pt x="802" y="550"/>
                        <a:pt x="802" y="550"/>
                      </a:cubicBezTo>
                      <a:cubicBezTo>
                        <a:pt x="796" y="569"/>
                        <a:pt x="785" y="581"/>
                        <a:pt x="776" y="599"/>
                      </a:cubicBezTo>
                      <a:cubicBezTo>
                        <a:pt x="756" y="641"/>
                        <a:pt x="732" y="683"/>
                        <a:pt x="706" y="722"/>
                      </a:cubicBezTo>
                      <a:cubicBezTo>
                        <a:pt x="702" y="728"/>
                        <a:pt x="697" y="733"/>
                        <a:pt x="695" y="739"/>
                      </a:cubicBezTo>
                      <a:cubicBezTo>
                        <a:pt x="693" y="744"/>
                        <a:pt x="692" y="750"/>
                        <a:pt x="689" y="755"/>
                      </a:cubicBezTo>
                      <a:cubicBezTo>
                        <a:pt x="683" y="766"/>
                        <a:pt x="668" y="787"/>
                        <a:pt x="668" y="787"/>
                      </a:cubicBezTo>
                      <a:cubicBezTo>
                        <a:pt x="661" y="817"/>
                        <a:pt x="644" y="851"/>
                        <a:pt x="630" y="879"/>
                      </a:cubicBezTo>
                      <a:cubicBezTo>
                        <a:pt x="618" y="930"/>
                        <a:pt x="590" y="986"/>
                        <a:pt x="560" y="1029"/>
                      </a:cubicBezTo>
                      <a:cubicBezTo>
                        <a:pt x="526" y="1078"/>
                        <a:pt x="561" y="990"/>
                        <a:pt x="512" y="1088"/>
                      </a:cubicBezTo>
                      <a:cubicBezTo>
                        <a:pt x="487" y="1138"/>
                        <a:pt x="444" y="1188"/>
                        <a:pt x="404" y="1228"/>
                      </a:cubicBezTo>
                      <a:cubicBezTo>
                        <a:pt x="393" y="1264"/>
                        <a:pt x="408" y="1226"/>
                        <a:pt x="377" y="1261"/>
                      </a:cubicBezTo>
                      <a:cubicBezTo>
                        <a:pt x="364" y="1275"/>
                        <a:pt x="356" y="1293"/>
                        <a:pt x="345" y="1309"/>
                      </a:cubicBezTo>
                      <a:cubicBezTo>
                        <a:pt x="318" y="1349"/>
                        <a:pt x="282" y="1388"/>
                        <a:pt x="248" y="1422"/>
                      </a:cubicBezTo>
                      <a:cubicBezTo>
                        <a:pt x="239" y="1431"/>
                        <a:pt x="233" y="1444"/>
                        <a:pt x="226" y="1455"/>
                      </a:cubicBezTo>
                      <a:cubicBezTo>
                        <a:pt x="223" y="1460"/>
                        <a:pt x="215" y="1461"/>
                        <a:pt x="210" y="1465"/>
                      </a:cubicBezTo>
                      <a:cubicBezTo>
                        <a:pt x="204" y="1470"/>
                        <a:pt x="199" y="1475"/>
                        <a:pt x="194" y="1481"/>
                      </a:cubicBezTo>
                      <a:cubicBezTo>
                        <a:pt x="190" y="1486"/>
                        <a:pt x="188" y="1494"/>
                        <a:pt x="183" y="1498"/>
                      </a:cubicBezTo>
                      <a:cubicBezTo>
                        <a:pt x="173" y="1506"/>
                        <a:pt x="151" y="1519"/>
                        <a:pt x="151" y="1519"/>
                      </a:cubicBezTo>
                      <a:cubicBezTo>
                        <a:pt x="147" y="1524"/>
                        <a:pt x="145" y="1530"/>
                        <a:pt x="140" y="1535"/>
                      </a:cubicBezTo>
                      <a:cubicBezTo>
                        <a:pt x="135" y="1540"/>
                        <a:pt x="128" y="1541"/>
                        <a:pt x="124" y="1546"/>
                      </a:cubicBezTo>
                      <a:cubicBezTo>
                        <a:pt x="94" y="1581"/>
                        <a:pt x="110" y="1567"/>
                        <a:pt x="97" y="1594"/>
                      </a:cubicBezTo>
                      <a:cubicBezTo>
                        <a:pt x="88" y="1612"/>
                        <a:pt x="65" y="1643"/>
                        <a:pt x="65" y="1643"/>
                      </a:cubicBezTo>
                      <a:cubicBezTo>
                        <a:pt x="52" y="1684"/>
                        <a:pt x="22" y="1724"/>
                        <a:pt x="0" y="1761"/>
                      </a:cubicBezTo>
                      <a:lnTo>
                        <a:pt x="0" y="1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0" name="Freeform 57"/>
                <p:cNvSpPr>
                  <a:spLocks/>
                </p:cNvSpPr>
                <p:nvPr/>
              </p:nvSpPr>
              <p:spPr bwMode="auto">
                <a:xfrm>
                  <a:off x="3947" y="1497"/>
                  <a:ext cx="363" cy="468"/>
                </a:xfrm>
                <a:custGeom>
                  <a:avLst/>
                  <a:gdLst>
                    <a:gd name="T0" fmla="*/ 15 w 363"/>
                    <a:gd name="T1" fmla="*/ 312 h 468"/>
                    <a:gd name="T2" fmla="*/ 117 w 363"/>
                    <a:gd name="T3" fmla="*/ 102 h 468"/>
                    <a:gd name="T4" fmla="*/ 182 w 363"/>
                    <a:gd name="T5" fmla="*/ 59 h 468"/>
                    <a:gd name="T6" fmla="*/ 209 w 363"/>
                    <a:gd name="T7" fmla="*/ 10 h 468"/>
                    <a:gd name="T8" fmla="*/ 241 w 363"/>
                    <a:gd name="T9" fmla="*/ 0 h 468"/>
                    <a:gd name="T10" fmla="*/ 311 w 363"/>
                    <a:gd name="T11" fmla="*/ 43 h 468"/>
                    <a:gd name="T12" fmla="*/ 338 w 363"/>
                    <a:gd name="T13" fmla="*/ 118 h 468"/>
                    <a:gd name="T14" fmla="*/ 360 w 363"/>
                    <a:gd name="T15" fmla="*/ 166 h 468"/>
                    <a:gd name="T16" fmla="*/ 349 w 363"/>
                    <a:gd name="T17" fmla="*/ 242 h 468"/>
                    <a:gd name="T18" fmla="*/ 268 w 363"/>
                    <a:gd name="T19" fmla="*/ 306 h 468"/>
                    <a:gd name="T20" fmla="*/ 236 w 363"/>
                    <a:gd name="T21" fmla="*/ 392 h 468"/>
                    <a:gd name="T22" fmla="*/ 53 w 363"/>
                    <a:gd name="T23" fmla="*/ 468 h 468"/>
                    <a:gd name="T24" fmla="*/ 15 w 363"/>
                    <a:gd name="T25" fmla="*/ 312 h 46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3"/>
                    <a:gd name="T40" fmla="*/ 0 h 468"/>
                    <a:gd name="T41" fmla="*/ 363 w 363"/>
                    <a:gd name="T42" fmla="*/ 468 h 46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3" h="468">
                      <a:moveTo>
                        <a:pt x="15" y="312"/>
                      </a:moveTo>
                      <a:cubicBezTo>
                        <a:pt x="22" y="226"/>
                        <a:pt x="12" y="118"/>
                        <a:pt x="117" y="102"/>
                      </a:cubicBezTo>
                      <a:cubicBezTo>
                        <a:pt x="144" y="92"/>
                        <a:pt x="159" y="75"/>
                        <a:pt x="182" y="59"/>
                      </a:cubicBezTo>
                      <a:cubicBezTo>
                        <a:pt x="187" y="44"/>
                        <a:pt x="194" y="15"/>
                        <a:pt x="209" y="10"/>
                      </a:cubicBezTo>
                      <a:cubicBezTo>
                        <a:pt x="220" y="7"/>
                        <a:pt x="241" y="0"/>
                        <a:pt x="241" y="0"/>
                      </a:cubicBezTo>
                      <a:cubicBezTo>
                        <a:pt x="271" y="7"/>
                        <a:pt x="290" y="21"/>
                        <a:pt x="311" y="43"/>
                      </a:cubicBezTo>
                      <a:cubicBezTo>
                        <a:pt x="316" y="71"/>
                        <a:pt x="322" y="95"/>
                        <a:pt x="338" y="118"/>
                      </a:cubicBezTo>
                      <a:cubicBezTo>
                        <a:pt x="344" y="136"/>
                        <a:pt x="354" y="149"/>
                        <a:pt x="360" y="166"/>
                      </a:cubicBezTo>
                      <a:cubicBezTo>
                        <a:pt x="357" y="191"/>
                        <a:pt x="363" y="221"/>
                        <a:pt x="349" y="242"/>
                      </a:cubicBezTo>
                      <a:cubicBezTo>
                        <a:pt x="331" y="270"/>
                        <a:pt x="292" y="282"/>
                        <a:pt x="268" y="306"/>
                      </a:cubicBezTo>
                      <a:cubicBezTo>
                        <a:pt x="260" y="332"/>
                        <a:pt x="255" y="372"/>
                        <a:pt x="236" y="392"/>
                      </a:cubicBezTo>
                      <a:cubicBezTo>
                        <a:pt x="190" y="440"/>
                        <a:pt x="113" y="446"/>
                        <a:pt x="53" y="468"/>
                      </a:cubicBezTo>
                      <a:cubicBezTo>
                        <a:pt x="0" y="442"/>
                        <a:pt x="20" y="366"/>
                        <a:pt x="15" y="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1" name="Freeform 58"/>
                <p:cNvSpPr>
                  <a:spLocks/>
                </p:cNvSpPr>
                <p:nvPr/>
              </p:nvSpPr>
              <p:spPr bwMode="auto">
                <a:xfrm>
                  <a:off x="4264" y="1895"/>
                  <a:ext cx="581" cy="536"/>
                </a:xfrm>
                <a:custGeom>
                  <a:avLst/>
                  <a:gdLst>
                    <a:gd name="T0" fmla="*/ 215 w 581"/>
                    <a:gd name="T1" fmla="*/ 145 h 536"/>
                    <a:gd name="T2" fmla="*/ 166 w 581"/>
                    <a:gd name="T3" fmla="*/ 194 h 536"/>
                    <a:gd name="T4" fmla="*/ 80 w 581"/>
                    <a:gd name="T5" fmla="*/ 221 h 536"/>
                    <a:gd name="T6" fmla="*/ 32 w 581"/>
                    <a:gd name="T7" fmla="*/ 258 h 536"/>
                    <a:gd name="T8" fmla="*/ 5 w 581"/>
                    <a:gd name="T9" fmla="*/ 344 h 536"/>
                    <a:gd name="T10" fmla="*/ 69 w 581"/>
                    <a:gd name="T11" fmla="*/ 452 h 536"/>
                    <a:gd name="T12" fmla="*/ 306 w 581"/>
                    <a:gd name="T13" fmla="*/ 484 h 536"/>
                    <a:gd name="T14" fmla="*/ 333 w 581"/>
                    <a:gd name="T15" fmla="*/ 511 h 536"/>
                    <a:gd name="T16" fmla="*/ 398 w 581"/>
                    <a:gd name="T17" fmla="*/ 533 h 536"/>
                    <a:gd name="T18" fmla="*/ 505 w 581"/>
                    <a:gd name="T19" fmla="*/ 511 h 536"/>
                    <a:gd name="T20" fmla="*/ 538 w 581"/>
                    <a:gd name="T21" fmla="*/ 431 h 536"/>
                    <a:gd name="T22" fmla="*/ 543 w 581"/>
                    <a:gd name="T23" fmla="*/ 269 h 536"/>
                    <a:gd name="T24" fmla="*/ 581 w 581"/>
                    <a:gd name="T25" fmla="*/ 134 h 536"/>
                    <a:gd name="T26" fmla="*/ 575 w 581"/>
                    <a:gd name="T27" fmla="*/ 54 h 536"/>
                    <a:gd name="T28" fmla="*/ 436 w 581"/>
                    <a:gd name="T29" fmla="*/ 0 h 536"/>
                    <a:gd name="T30" fmla="*/ 371 w 581"/>
                    <a:gd name="T31" fmla="*/ 5 h 536"/>
                    <a:gd name="T32" fmla="*/ 269 w 581"/>
                    <a:gd name="T33" fmla="*/ 134 h 536"/>
                    <a:gd name="T34" fmla="*/ 215 w 581"/>
                    <a:gd name="T35" fmla="*/ 156 h 536"/>
                    <a:gd name="T36" fmla="*/ 199 w 581"/>
                    <a:gd name="T37" fmla="*/ 172 h 536"/>
                    <a:gd name="T38" fmla="*/ 215 w 581"/>
                    <a:gd name="T39" fmla="*/ 145 h 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81"/>
                    <a:gd name="T61" fmla="*/ 0 h 536"/>
                    <a:gd name="T62" fmla="*/ 581 w 581"/>
                    <a:gd name="T63" fmla="*/ 536 h 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81" h="536">
                      <a:moveTo>
                        <a:pt x="215" y="145"/>
                      </a:moveTo>
                      <a:cubicBezTo>
                        <a:pt x="189" y="155"/>
                        <a:pt x="194" y="182"/>
                        <a:pt x="166" y="194"/>
                      </a:cubicBezTo>
                      <a:cubicBezTo>
                        <a:pt x="139" y="205"/>
                        <a:pt x="107" y="208"/>
                        <a:pt x="80" y="221"/>
                      </a:cubicBezTo>
                      <a:cubicBezTo>
                        <a:pt x="61" y="230"/>
                        <a:pt x="50" y="247"/>
                        <a:pt x="32" y="258"/>
                      </a:cubicBezTo>
                      <a:cubicBezTo>
                        <a:pt x="0" y="306"/>
                        <a:pt x="11" y="278"/>
                        <a:pt x="5" y="344"/>
                      </a:cubicBezTo>
                      <a:cubicBezTo>
                        <a:pt x="9" y="392"/>
                        <a:pt x="16" y="435"/>
                        <a:pt x="69" y="452"/>
                      </a:cubicBezTo>
                      <a:cubicBezTo>
                        <a:pt x="130" y="492"/>
                        <a:pt x="250" y="481"/>
                        <a:pt x="306" y="484"/>
                      </a:cubicBezTo>
                      <a:cubicBezTo>
                        <a:pt x="349" y="513"/>
                        <a:pt x="297" y="475"/>
                        <a:pt x="333" y="511"/>
                      </a:cubicBezTo>
                      <a:cubicBezTo>
                        <a:pt x="350" y="528"/>
                        <a:pt x="376" y="529"/>
                        <a:pt x="398" y="533"/>
                      </a:cubicBezTo>
                      <a:cubicBezTo>
                        <a:pt x="449" y="529"/>
                        <a:pt x="469" y="536"/>
                        <a:pt x="505" y="511"/>
                      </a:cubicBezTo>
                      <a:cubicBezTo>
                        <a:pt x="522" y="486"/>
                        <a:pt x="528" y="459"/>
                        <a:pt x="538" y="431"/>
                      </a:cubicBezTo>
                      <a:cubicBezTo>
                        <a:pt x="540" y="377"/>
                        <a:pt x="540" y="323"/>
                        <a:pt x="543" y="269"/>
                      </a:cubicBezTo>
                      <a:cubicBezTo>
                        <a:pt x="546" y="225"/>
                        <a:pt x="571" y="177"/>
                        <a:pt x="581" y="134"/>
                      </a:cubicBezTo>
                      <a:cubicBezTo>
                        <a:pt x="579" y="107"/>
                        <a:pt x="581" y="80"/>
                        <a:pt x="575" y="54"/>
                      </a:cubicBezTo>
                      <a:cubicBezTo>
                        <a:pt x="565" y="12"/>
                        <a:pt x="463" y="3"/>
                        <a:pt x="436" y="0"/>
                      </a:cubicBezTo>
                      <a:cubicBezTo>
                        <a:pt x="414" y="2"/>
                        <a:pt x="392" y="1"/>
                        <a:pt x="371" y="5"/>
                      </a:cubicBezTo>
                      <a:cubicBezTo>
                        <a:pt x="317" y="16"/>
                        <a:pt x="322" y="118"/>
                        <a:pt x="269" y="134"/>
                      </a:cubicBezTo>
                      <a:cubicBezTo>
                        <a:pt x="253" y="145"/>
                        <a:pt x="215" y="156"/>
                        <a:pt x="215" y="156"/>
                      </a:cubicBezTo>
                      <a:cubicBezTo>
                        <a:pt x="203" y="173"/>
                        <a:pt x="210" y="172"/>
                        <a:pt x="199" y="172"/>
                      </a:cubicBezTo>
                      <a:lnTo>
                        <a:pt x="215" y="1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2" name="Freeform 59"/>
                <p:cNvSpPr>
                  <a:spLocks/>
                </p:cNvSpPr>
                <p:nvPr/>
              </p:nvSpPr>
              <p:spPr bwMode="auto">
                <a:xfrm>
                  <a:off x="4354" y="894"/>
                  <a:ext cx="480" cy="514"/>
                </a:xfrm>
                <a:custGeom>
                  <a:avLst/>
                  <a:gdLst>
                    <a:gd name="T0" fmla="*/ 82 w 480"/>
                    <a:gd name="T1" fmla="*/ 37 h 514"/>
                    <a:gd name="T2" fmla="*/ 17 w 480"/>
                    <a:gd name="T3" fmla="*/ 91 h 514"/>
                    <a:gd name="T4" fmla="*/ 23 w 480"/>
                    <a:gd name="T5" fmla="*/ 247 h 514"/>
                    <a:gd name="T6" fmla="*/ 28 w 480"/>
                    <a:gd name="T7" fmla="*/ 360 h 514"/>
                    <a:gd name="T8" fmla="*/ 76 w 480"/>
                    <a:gd name="T9" fmla="*/ 419 h 514"/>
                    <a:gd name="T10" fmla="*/ 146 w 480"/>
                    <a:gd name="T11" fmla="*/ 479 h 514"/>
                    <a:gd name="T12" fmla="*/ 195 w 480"/>
                    <a:gd name="T13" fmla="*/ 495 h 514"/>
                    <a:gd name="T14" fmla="*/ 292 w 480"/>
                    <a:gd name="T15" fmla="*/ 463 h 514"/>
                    <a:gd name="T16" fmla="*/ 319 w 480"/>
                    <a:gd name="T17" fmla="*/ 500 h 514"/>
                    <a:gd name="T18" fmla="*/ 351 w 480"/>
                    <a:gd name="T19" fmla="*/ 511 h 514"/>
                    <a:gd name="T20" fmla="*/ 415 w 480"/>
                    <a:gd name="T21" fmla="*/ 495 h 514"/>
                    <a:gd name="T22" fmla="*/ 437 w 480"/>
                    <a:gd name="T23" fmla="*/ 463 h 514"/>
                    <a:gd name="T24" fmla="*/ 459 w 480"/>
                    <a:gd name="T25" fmla="*/ 398 h 514"/>
                    <a:gd name="T26" fmla="*/ 459 w 480"/>
                    <a:gd name="T27" fmla="*/ 199 h 514"/>
                    <a:gd name="T28" fmla="*/ 421 w 480"/>
                    <a:gd name="T29" fmla="*/ 80 h 514"/>
                    <a:gd name="T30" fmla="*/ 340 w 480"/>
                    <a:gd name="T31" fmla="*/ 43 h 514"/>
                    <a:gd name="T32" fmla="*/ 243 w 480"/>
                    <a:gd name="T33" fmla="*/ 0 h 514"/>
                    <a:gd name="T34" fmla="*/ 119 w 480"/>
                    <a:gd name="T35" fmla="*/ 21 h 514"/>
                    <a:gd name="T36" fmla="*/ 82 w 480"/>
                    <a:gd name="T37" fmla="*/ 37 h 51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0"/>
                    <a:gd name="T58" fmla="*/ 0 h 514"/>
                    <a:gd name="T59" fmla="*/ 480 w 480"/>
                    <a:gd name="T60" fmla="*/ 514 h 51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0" h="514">
                      <a:moveTo>
                        <a:pt x="82" y="37"/>
                      </a:moveTo>
                      <a:cubicBezTo>
                        <a:pt x="56" y="55"/>
                        <a:pt x="41" y="74"/>
                        <a:pt x="17" y="91"/>
                      </a:cubicBezTo>
                      <a:cubicBezTo>
                        <a:pt x="0" y="144"/>
                        <a:pt x="14" y="193"/>
                        <a:pt x="23" y="247"/>
                      </a:cubicBezTo>
                      <a:cubicBezTo>
                        <a:pt x="25" y="285"/>
                        <a:pt x="23" y="323"/>
                        <a:pt x="28" y="360"/>
                      </a:cubicBezTo>
                      <a:cubicBezTo>
                        <a:pt x="31" y="381"/>
                        <a:pt x="61" y="407"/>
                        <a:pt x="76" y="419"/>
                      </a:cubicBezTo>
                      <a:cubicBezTo>
                        <a:pt x="98" y="437"/>
                        <a:pt x="121" y="466"/>
                        <a:pt x="146" y="479"/>
                      </a:cubicBezTo>
                      <a:cubicBezTo>
                        <a:pt x="161" y="487"/>
                        <a:pt x="179" y="489"/>
                        <a:pt x="195" y="495"/>
                      </a:cubicBezTo>
                      <a:cubicBezTo>
                        <a:pt x="235" y="490"/>
                        <a:pt x="259" y="484"/>
                        <a:pt x="292" y="463"/>
                      </a:cubicBezTo>
                      <a:cubicBezTo>
                        <a:pt x="327" y="474"/>
                        <a:pt x="301" y="482"/>
                        <a:pt x="319" y="500"/>
                      </a:cubicBezTo>
                      <a:cubicBezTo>
                        <a:pt x="321" y="502"/>
                        <a:pt x="348" y="510"/>
                        <a:pt x="351" y="511"/>
                      </a:cubicBezTo>
                      <a:cubicBezTo>
                        <a:pt x="374" y="509"/>
                        <a:pt x="398" y="514"/>
                        <a:pt x="415" y="495"/>
                      </a:cubicBezTo>
                      <a:cubicBezTo>
                        <a:pt x="424" y="485"/>
                        <a:pt x="437" y="463"/>
                        <a:pt x="437" y="463"/>
                      </a:cubicBezTo>
                      <a:cubicBezTo>
                        <a:pt x="443" y="441"/>
                        <a:pt x="451" y="419"/>
                        <a:pt x="459" y="398"/>
                      </a:cubicBezTo>
                      <a:cubicBezTo>
                        <a:pt x="468" y="331"/>
                        <a:pt x="480" y="266"/>
                        <a:pt x="459" y="199"/>
                      </a:cubicBezTo>
                      <a:cubicBezTo>
                        <a:pt x="455" y="152"/>
                        <a:pt x="462" y="108"/>
                        <a:pt x="421" y="80"/>
                      </a:cubicBezTo>
                      <a:cubicBezTo>
                        <a:pt x="403" y="53"/>
                        <a:pt x="370" y="52"/>
                        <a:pt x="340" y="43"/>
                      </a:cubicBezTo>
                      <a:cubicBezTo>
                        <a:pt x="316" y="36"/>
                        <a:pt x="264" y="13"/>
                        <a:pt x="243" y="0"/>
                      </a:cubicBezTo>
                      <a:cubicBezTo>
                        <a:pt x="141" y="6"/>
                        <a:pt x="177" y="4"/>
                        <a:pt x="119" y="21"/>
                      </a:cubicBezTo>
                      <a:cubicBezTo>
                        <a:pt x="85" y="44"/>
                        <a:pt x="95" y="53"/>
                        <a:pt x="82" y="3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3" name="Freeform 60"/>
                <p:cNvSpPr>
                  <a:spLocks/>
                </p:cNvSpPr>
                <p:nvPr/>
              </p:nvSpPr>
              <p:spPr bwMode="auto">
                <a:xfrm>
                  <a:off x="3312" y="2064"/>
                  <a:ext cx="559" cy="400"/>
                </a:xfrm>
                <a:custGeom>
                  <a:avLst/>
                  <a:gdLst>
                    <a:gd name="T0" fmla="*/ 0 w 559"/>
                    <a:gd name="T1" fmla="*/ 492 h 367"/>
                    <a:gd name="T2" fmla="*/ 26 w 559"/>
                    <a:gd name="T3" fmla="*/ 318 h 367"/>
                    <a:gd name="T4" fmla="*/ 150 w 559"/>
                    <a:gd name="T5" fmla="*/ 159 h 367"/>
                    <a:gd name="T6" fmla="*/ 199 w 559"/>
                    <a:gd name="T7" fmla="*/ 90 h 367"/>
                    <a:gd name="T8" fmla="*/ 209 w 559"/>
                    <a:gd name="T9" fmla="*/ 68 h 367"/>
                    <a:gd name="T10" fmla="*/ 349 w 559"/>
                    <a:gd name="T11" fmla="*/ 61 h 367"/>
                    <a:gd name="T12" fmla="*/ 414 w 559"/>
                    <a:gd name="T13" fmla="*/ 0 h 367"/>
                    <a:gd name="T14" fmla="*/ 484 w 559"/>
                    <a:gd name="T15" fmla="*/ 5 h 367"/>
                    <a:gd name="T16" fmla="*/ 527 w 559"/>
                    <a:gd name="T17" fmla="*/ 61 h 367"/>
                    <a:gd name="T18" fmla="*/ 543 w 559"/>
                    <a:gd name="T19" fmla="*/ 135 h 367"/>
                    <a:gd name="T20" fmla="*/ 554 w 559"/>
                    <a:gd name="T21" fmla="*/ 448 h 367"/>
                    <a:gd name="T22" fmla="*/ 549 w 559"/>
                    <a:gd name="T23" fmla="*/ 492 h 367"/>
                    <a:gd name="T24" fmla="*/ 495 w 559"/>
                    <a:gd name="T25" fmla="*/ 486 h 367"/>
                    <a:gd name="T26" fmla="*/ 333 w 559"/>
                    <a:gd name="T27" fmla="*/ 492 h 367"/>
                    <a:gd name="T28" fmla="*/ 134 w 559"/>
                    <a:gd name="T29" fmla="*/ 501 h 367"/>
                    <a:gd name="T30" fmla="*/ 0 w 559"/>
                    <a:gd name="T31" fmla="*/ 492 h 36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59"/>
                    <a:gd name="T49" fmla="*/ 0 h 367"/>
                    <a:gd name="T50" fmla="*/ 559 w 559"/>
                    <a:gd name="T51" fmla="*/ 367 h 36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59" h="367">
                      <a:moveTo>
                        <a:pt x="0" y="349"/>
                      </a:moveTo>
                      <a:cubicBezTo>
                        <a:pt x="12" y="311"/>
                        <a:pt x="3" y="262"/>
                        <a:pt x="26" y="226"/>
                      </a:cubicBezTo>
                      <a:cubicBezTo>
                        <a:pt x="49" y="191"/>
                        <a:pt x="118" y="146"/>
                        <a:pt x="150" y="113"/>
                      </a:cubicBezTo>
                      <a:cubicBezTo>
                        <a:pt x="190" y="72"/>
                        <a:pt x="134" y="127"/>
                        <a:pt x="199" y="64"/>
                      </a:cubicBezTo>
                      <a:cubicBezTo>
                        <a:pt x="204" y="60"/>
                        <a:pt x="203" y="49"/>
                        <a:pt x="209" y="48"/>
                      </a:cubicBezTo>
                      <a:cubicBezTo>
                        <a:pt x="255" y="42"/>
                        <a:pt x="302" y="45"/>
                        <a:pt x="349" y="43"/>
                      </a:cubicBezTo>
                      <a:cubicBezTo>
                        <a:pt x="369" y="23"/>
                        <a:pt x="388" y="8"/>
                        <a:pt x="414" y="0"/>
                      </a:cubicBezTo>
                      <a:cubicBezTo>
                        <a:pt x="437" y="2"/>
                        <a:pt x="461" y="1"/>
                        <a:pt x="484" y="5"/>
                      </a:cubicBezTo>
                      <a:cubicBezTo>
                        <a:pt x="500" y="8"/>
                        <a:pt x="514" y="34"/>
                        <a:pt x="527" y="43"/>
                      </a:cubicBezTo>
                      <a:cubicBezTo>
                        <a:pt x="533" y="61"/>
                        <a:pt x="539" y="78"/>
                        <a:pt x="543" y="96"/>
                      </a:cubicBezTo>
                      <a:cubicBezTo>
                        <a:pt x="538" y="183"/>
                        <a:pt x="528" y="235"/>
                        <a:pt x="554" y="317"/>
                      </a:cubicBezTo>
                      <a:cubicBezTo>
                        <a:pt x="552" y="328"/>
                        <a:pt x="559" y="345"/>
                        <a:pt x="549" y="349"/>
                      </a:cubicBezTo>
                      <a:cubicBezTo>
                        <a:pt x="533" y="357"/>
                        <a:pt x="513" y="344"/>
                        <a:pt x="495" y="344"/>
                      </a:cubicBezTo>
                      <a:cubicBezTo>
                        <a:pt x="441" y="344"/>
                        <a:pt x="387" y="347"/>
                        <a:pt x="333" y="349"/>
                      </a:cubicBezTo>
                      <a:cubicBezTo>
                        <a:pt x="220" y="367"/>
                        <a:pt x="287" y="361"/>
                        <a:pt x="134" y="355"/>
                      </a:cubicBezTo>
                      <a:cubicBezTo>
                        <a:pt x="96" y="344"/>
                        <a:pt x="14" y="303"/>
                        <a:pt x="0" y="34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4" name="Freeform 61"/>
                <p:cNvSpPr>
                  <a:spLocks/>
                </p:cNvSpPr>
                <p:nvPr/>
              </p:nvSpPr>
              <p:spPr bwMode="auto">
                <a:xfrm>
                  <a:off x="3117" y="582"/>
                  <a:ext cx="560" cy="549"/>
                </a:xfrm>
                <a:custGeom>
                  <a:avLst/>
                  <a:gdLst>
                    <a:gd name="T0" fmla="*/ 11 w 560"/>
                    <a:gd name="T1" fmla="*/ 538 h 549"/>
                    <a:gd name="T2" fmla="*/ 64 w 560"/>
                    <a:gd name="T3" fmla="*/ 484 h 549"/>
                    <a:gd name="T4" fmla="*/ 124 w 560"/>
                    <a:gd name="T5" fmla="*/ 441 h 549"/>
                    <a:gd name="T6" fmla="*/ 323 w 560"/>
                    <a:gd name="T7" fmla="*/ 468 h 549"/>
                    <a:gd name="T8" fmla="*/ 371 w 560"/>
                    <a:gd name="T9" fmla="*/ 462 h 549"/>
                    <a:gd name="T10" fmla="*/ 404 w 560"/>
                    <a:gd name="T11" fmla="*/ 452 h 549"/>
                    <a:gd name="T12" fmla="*/ 447 w 560"/>
                    <a:gd name="T13" fmla="*/ 414 h 549"/>
                    <a:gd name="T14" fmla="*/ 484 w 560"/>
                    <a:gd name="T15" fmla="*/ 371 h 549"/>
                    <a:gd name="T16" fmla="*/ 527 w 560"/>
                    <a:gd name="T17" fmla="*/ 322 h 549"/>
                    <a:gd name="T18" fmla="*/ 549 w 560"/>
                    <a:gd name="T19" fmla="*/ 290 h 549"/>
                    <a:gd name="T20" fmla="*/ 560 w 560"/>
                    <a:gd name="T21" fmla="*/ 258 h 549"/>
                    <a:gd name="T22" fmla="*/ 500 w 560"/>
                    <a:gd name="T23" fmla="*/ 112 h 549"/>
                    <a:gd name="T24" fmla="*/ 474 w 560"/>
                    <a:gd name="T25" fmla="*/ 10 h 549"/>
                    <a:gd name="T26" fmla="*/ 97 w 560"/>
                    <a:gd name="T27" fmla="*/ 5 h 549"/>
                    <a:gd name="T28" fmla="*/ 21 w 560"/>
                    <a:gd name="T29" fmla="*/ 10 h 549"/>
                    <a:gd name="T30" fmla="*/ 0 w 560"/>
                    <a:gd name="T31" fmla="*/ 75 h 549"/>
                    <a:gd name="T32" fmla="*/ 16 w 560"/>
                    <a:gd name="T33" fmla="*/ 193 h 549"/>
                    <a:gd name="T34" fmla="*/ 0 w 560"/>
                    <a:gd name="T35" fmla="*/ 419 h 549"/>
                    <a:gd name="T36" fmla="*/ 16 w 560"/>
                    <a:gd name="T37" fmla="*/ 527 h 549"/>
                    <a:gd name="T38" fmla="*/ 11 w 560"/>
                    <a:gd name="T39" fmla="*/ 538 h 54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60"/>
                    <a:gd name="T61" fmla="*/ 0 h 549"/>
                    <a:gd name="T62" fmla="*/ 560 w 560"/>
                    <a:gd name="T63" fmla="*/ 549 h 54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60" h="549">
                      <a:moveTo>
                        <a:pt x="11" y="538"/>
                      </a:moveTo>
                      <a:cubicBezTo>
                        <a:pt x="35" y="529"/>
                        <a:pt x="40" y="500"/>
                        <a:pt x="64" y="484"/>
                      </a:cubicBezTo>
                      <a:cubicBezTo>
                        <a:pt x="79" y="462"/>
                        <a:pt x="99" y="449"/>
                        <a:pt x="124" y="441"/>
                      </a:cubicBezTo>
                      <a:cubicBezTo>
                        <a:pt x="200" y="444"/>
                        <a:pt x="253" y="449"/>
                        <a:pt x="323" y="468"/>
                      </a:cubicBezTo>
                      <a:cubicBezTo>
                        <a:pt x="339" y="466"/>
                        <a:pt x="355" y="465"/>
                        <a:pt x="371" y="462"/>
                      </a:cubicBezTo>
                      <a:cubicBezTo>
                        <a:pt x="382" y="460"/>
                        <a:pt x="404" y="452"/>
                        <a:pt x="404" y="452"/>
                      </a:cubicBezTo>
                      <a:cubicBezTo>
                        <a:pt x="421" y="440"/>
                        <a:pt x="430" y="426"/>
                        <a:pt x="447" y="414"/>
                      </a:cubicBezTo>
                      <a:cubicBezTo>
                        <a:pt x="472" y="377"/>
                        <a:pt x="457" y="389"/>
                        <a:pt x="484" y="371"/>
                      </a:cubicBezTo>
                      <a:cubicBezTo>
                        <a:pt x="511" y="332"/>
                        <a:pt x="480" y="390"/>
                        <a:pt x="527" y="322"/>
                      </a:cubicBezTo>
                      <a:cubicBezTo>
                        <a:pt x="534" y="311"/>
                        <a:pt x="549" y="290"/>
                        <a:pt x="549" y="290"/>
                      </a:cubicBezTo>
                      <a:cubicBezTo>
                        <a:pt x="552" y="279"/>
                        <a:pt x="560" y="269"/>
                        <a:pt x="560" y="258"/>
                      </a:cubicBezTo>
                      <a:cubicBezTo>
                        <a:pt x="560" y="199"/>
                        <a:pt x="518" y="163"/>
                        <a:pt x="500" y="112"/>
                      </a:cubicBezTo>
                      <a:cubicBezTo>
                        <a:pt x="498" y="75"/>
                        <a:pt x="513" y="24"/>
                        <a:pt x="474" y="10"/>
                      </a:cubicBezTo>
                      <a:cubicBezTo>
                        <a:pt x="437" y="11"/>
                        <a:pt x="190" y="34"/>
                        <a:pt x="97" y="5"/>
                      </a:cubicBezTo>
                      <a:cubicBezTo>
                        <a:pt x="72" y="7"/>
                        <a:pt x="44" y="0"/>
                        <a:pt x="21" y="10"/>
                      </a:cubicBezTo>
                      <a:cubicBezTo>
                        <a:pt x="18" y="11"/>
                        <a:pt x="2" y="68"/>
                        <a:pt x="0" y="75"/>
                      </a:cubicBezTo>
                      <a:cubicBezTo>
                        <a:pt x="3" y="121"/>
                        <a:pt x="8" y="150"/>
                        <a:pt x="16" y="193"/>
                      </a:cubicBezTo>
                      <a:cubicBezTo>
                        <a:pt x="21" y="271"/>
                        <a:pt x="23" y="344"/>
                        <a:pt x="0" y="419"/>
                      </a:cubicBezTo>
                      <a:cubicBezTo>
                        <a:pt x="4" y="470"/>
                        <a:pt x="7" y="485"/>
                        <a:pt x="16" y="527"/>
                      </a:cubicBezTo>
                      <a:cubicBezTo>
                        <a:pt x="11" y="545"/>
                        <a:pt x="11" y="549"/>
                        <a:pt x="11" y="5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5" name="Rectangle 62"/>
                <p:cNvSpPr>
                  <a:spLocks noChangeArrowheads="1"/>
                </p:cNvSpPr>
                <p:nvPr/>
              </p:nvSpPr>
              <p:spPr bwMode="auto">
                <a:xfrm>
                  <a:off x="3120" y="576"/>
                  <a:ext cx="1920" cy="1872"/>
                </a:xfrm>
                <a:prstGeom prst="rect">
                  <a:avLst/>
                </a:prstGeom>
                <a:noFill/>
                <a:ln w="635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6" name="Oval 63"/>
                <p:cNvSpPr>
                  <a:spLocks noChangeArrowheads="1"/>
                </p:cNvSpPr>
                <p:nvPr/>
              </p:nvSpPr>
              <p:spPr bwMode="auto">
                <a:xfrm>
                  <a:off x="3408" y="134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7" name="Oval 64"/>
                <p:cNvSpPr>
                  <a:spLocks noChangeArrowheads="1"/>
                </p:cNvSpPr>
                <p:nvPr/>
              </p:nvSpPr>
              <p:spPr bwMode="auto">
                <a:xfrm>
                  <a:off x="3888" y="100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8" name="Oval 65"/>
                <p:cNvSpPr>
                  <a:spLocks noChangeArrowheads="1"/>
                </p:cNvSpPr>
                <p:nvPr/>
              </p:nvSpPr>
              <p:spPr bwMode="auto">
                <a:xfrm>
                  <a:off x="3456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49" name="Oval 66"/>
                <p:cNvSpPr>
                  <a:spLocks noChangeArrowheads="1"/>
                </p:cNvSpPr>
                <p:nvPr/>
              </p:nvSpPr>
              <p:spPr bwMode="auto">
                <a:xfrm>
                  <a:off x="3456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0" name="Oval 67"/>
                <p:cNvSpPr>
                  <a:spLocks noChangeArrowheads="1"/>
                </p:cNvSpPr>
                <p:nvPr/>
              </p:nvSpPr>
              <p:spPr bwMode="auto">
                <a:xfrm>
                  <a:off x="3216" y="76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1" name="Oval 68"/>
                <p:cNvSpPr>
                  <a:spLocks noChangeArrowheads="1"/>
                </p:cNvSpPr>
                <p:nvPr/>
              </p:nvSpPr>
              <p:spPr bwMode="auto">
                <a:xfrm>
                  <a:off x="4368" y="220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2" name="Oval 69"/>
                <p:cNvSpPr>
                  <a:spLocks noChangeArrowheads="1"/>
                </p:cNvSpPr>
                <p:nvPr/>
              </p:nvSpPr>
              <p:spPr bwMode="auto">
                <a:xfrm>
                  <a:off x="4176" y="158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3" name="Oval 70"/>
                <p:cNvSpPr>
                  <a:spLocks noChangeArrowheads="1"/>
                </p:cNvSpPr>
                <p:nvPr/>
              </p:nvSpPr>
              <p:spPr bwMode="auto">
                <a:xfrm>
                  <a:off x="4080" y="182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4" name="Oval 71"/>
                <p:cNvSpPr>
                  <a:spLocks noChangeArrowheads="1"/>
                </p:cNvSpPr>
                <p:nvPr/>
              </p:nvSpPr>
              <p:spPr bwMode="auto">
                <a:xfrm>
                  <a:off x="4656" y="124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5" name="Oval 72"/>
                <p:cNvSpPr>
                  <a:spLocks noChangeArrowheads="1"/>
                </p:cNvSpPr>
                <p:nvPr/>
              </p:nvSpPr>
              <p:spPr bwMode="auto">
                <a:xfrm>
                  <a:off x="4512" y="105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6" name="Oval 73"/>
                <p:cNvSpPr>
                  <a:spLocks noChangeArrowheads="1"/>
                </p:cNvSpPr>
                <p:nvPr/>
              </p:nvSpPr>
              <p:spPr bwMode="auto">
                <a:xfrm>
                  <a:off x="3600" y="225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7" name="Oval 74"/>
                <p:cNvSpPr>
                  <a:spLocks noChangeArrowheads="1"/>
                </p:cNvSpPr>
                <p:nvPr/>
              </p:nvSpPr>
              <p:spPr bwMode="auto">
                <a:xfrm>
                  <a:off x="4704" y="72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8" name="Oval 75"/>
                <p:cNvSpPr>
                  <a:spLocks noChangeArrowheads="1"/>
                </p:cNvSpPr>
                <p:nvPr/>
              </p:nvSpPr>
              <p:spPr bwMode="auto">
                <a:xfrm>
                  <a:off x="4080" y="216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59" name="Oval 76"/>
                <p:cNvSpPr>
                  <a:spLocks noChangeArrowheads="1"/>
                </p:cNvSpPr>
                <p:nvPr/>
              </p:nvSpPr>
              <p:spPr bwMode="auto">
                <a:xfrm>
                  <a:off x="3936" y="129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60" name="Oval 77"/>
                <p:cNvSpPr>
                  <a:spLocks noChangeArrowheads="1"/>
                </p:cNvSpPr>
                <p:nvPr/>
              </p:nvSpPr>
              <p:spPr bwMode="auto">
                <a:xfrm>
                  <a:off x="4512" y="1680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61" name="Oval 78"/>
                <p:cNvSpPr>
                  <a:spLocks noChangeArrowheads="1"/>
                </p:cNvSpPr>
                <p:nvPr/>
              </p:nvSpPr>
              <p:spPr bwMode="auto">
                <a:xfrm>
                  <a:off x="4080" y="105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62" name="Oval 79"/>
                <p:cNvSpPr>
                  <a:spLocks noChangeArrowheads="1"/>
                </p:cNvSpPr>
                <p:nvPr/>
              </p:nvSpPr>
              <p:spPr bwMode="auto">
                <a:xfrm>
                  <a:off x="4176" y="816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263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4608" y="1584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4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4368" y="1392"/>
                  <a:ext cx="144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5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4320" y="1728"/>
                  <a:ext cx="192" cy="24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6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4560" y="1008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7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464" y="1104"/>
                  <a:ext cx="48" cy="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8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416" y="2112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9" name="Line 86"/>
                <p:cNvSpPr>
                  <a:spLocks noChangeShapeType="1"/>
                </p:cNvSpPr>
                <p:nvPr/>
              </p:nvSpPr>
              <p:spPr bwMode="auto">
                <a:xfrm>
                  <a:off x="4416" y="2256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0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312" y="1584"/>
                  <a:ext cx="310" cy="36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37" name="Text Box 88"/>
              <p:cNvSpPr txBox="1">
                <a:spLocks noChangeArrowheads="1"/>
              </p:cNvSpPr>
              <p:nvPr/>
            </p:nvSpPr>
            <p:spPr bwMode="auto">
              <a:xfrm>
                <a:off x="0" y="3024"/>
                <a:ext cx="18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>
                    <a:solidFill>
                      <a:srgbClr val="FFFF00"/>
                    </a:solidFill>
                    <a:latin typeface="Calibri" pitchFamily="34" charset="0"/>
                  </a:rPr>
                  <a:t>Gray matter pixel:</a:t>
                </a:r>
              </a:p>
            </p:txBody>
          </p:sp>
        </p:grpSp>
        <p:grpSp>
          <p:nvGrpSpPr>
            <p:cNvPr id="8" name="Group 89"/>
            <p:cNvGrpSpPr>
              <a:grpSpLocks/>
            </p:cNvGrpSpPr>
            <p:nvPr/>
          </p:nvGrpSpPr>
          <p:grpSpPr bwMode="auto">
            <a:xfrm>
              <a:off x="6867895" y="4047206"/>
              <a:ext cx="1820750" cy="1509051"/>
              <a:chOff x="1200" y="3095"/>
              <a:chExt cx="1357" cy="1173"/>
            </a:xfrm>
          </p:grpSpPr>
          <p:grpSp>
            <p:nvGrpSpPr>
              <p:cNvPr id="9" name="Group 90"/>
              <p:cNvGrpSpPr>
                <a:grpSpLocks/>
              </p:cNvGrpSpPr>
              <p:nvPr/>
            </p:nvGrpSpPr>
            <p:grpSpPr bwMode="auto">
              <a:xfrm>
                <a:off x="1548" y="3095"/>
                <a:ext cx="1009" cy="1173"/>
                <a:chOff x="1548" y="3095"/>
                <a:chExt cx="1009" cy="1173"/>
              </a:xfrm>
            </p:grpSpPr>
            <p:sp>
              <p:nvSpPr>
                <p:cNvPr id="9227" name="Oval 91"/>
                <p:cNvSpPr>
                  <a:spLocks noChangeArrowheads="1"/>
                </p:cNvSpPr>
                <p:nvPr/>
              </p:nvSpPr>
              <p:spPr bwMode="auto">
                <a:xfrm rot="-2952114">
                  <a:off x="1448" y="3266"/>
                  <a:ext cx="1102" cy="902"/>
                </a:xfrm>
                <a:prstGeom prst="ellips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FFFF00"/>
                    </a:solidFill>
                    <a:latin typeface="Calibri" pitchFamily="34" charset="0"/>
                  </a:endParaRPr>
                </a:p>
              </p:txBody>
            </p:sp>
            <p:grpSp>
              <p:nvGrpSpPr>
                <p:cNvPr id="10" name="Group 92"/>
                <p:cNvGrpSpPr>
                  <a:grpSpLocks/>
                </p:cNvGrpSpPr>
                <p:nvPr/>
              </p:nvGrpSpPr>
              <p:grpSpPr bwMode="auto">
                <a:xfrm>
                  <a:off x="1548" y="3095"/>
                  <a:ext cx="1009" cy="914"/>
                  <a:chOff x="1548" y="3095"/>
                  <a:chExt cx="1009" cy="914"/>
                </a:xfrm>
              </p:grpSpPr>
              <p:sp>
                <p:nvSpPr>
                  <p:cNvPr id="9229" name="Oval 93"/>
                  <p:cNvSpPr>
                    <a:spLocks noChangeArrowheads="1"/>
                  </p:cNvSpPr>
                  <p:nvPr/>
                </p:nvSpPr>
                <p:spPr bwMode="auto">
                  <a:xfrm rot="2014958">
                    <a:off x="1548" y="3629"/>
                    <a:ext cx="902" cy="176"/>
                  </a:xfrm>
                  <a:prstGeom prst="ellipse">
                    <a:avLst/>
                  </a:prstGeom>
                  <a:solidFill>
                    <a:schemeClr val="folHlink">
                      <a:alpha val="50195"/>
                    </a:schemeClr>
                  </a:solidFill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9230" name="Line 94"/>
                  <p:cNvSpPr>
                    <a:spLocks noChangeShapeType="1"/>
                  </p:cNvSpPr>
                  <p:nvPr/>
                </p:nvSpPr>
                <p:spPr bwMode="auto">
                  <a:xfrm rot="20699962" flipV="1">
                    <a:off x="1917" y="3095"/>
                    <a:ext cx="640" cy="54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1" name="Line 95"/>
                  <p:cNvSpPr>
                    <a:spLocks noChangeShapeType="1"/>
                  </p:cNvSpPr>
                  <p:nvPr/>
                </p:nvSpPr>
                <p:spPr bwMode="auto">
                  <a:xfrm rot="-900038">
                    <a:off x="2038" y="3670"/>
                    <a:ext cx="308" cy="339"/>
                  </a:xfrm>
                  <a:prstGeom prst="line">
                    <a:avLst/>
                  </a:prstGeom>
                  <a:noFill/>
                  <a:ln w="38100">
                    <a:solidFill>
                      <a:srgbClr val="00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2" name="Line 96"/>
                  <p:cNvSpPr>
                    <a:spLocks noChangeShapeType="1"/>
                  </p:cNvSpPr>
                  <p:nvPr/>
                </p:nvSpPr>
                <p:spPr bwMode="auto">
                  <a:xfrm rot="20699962" flipH="1">
                    <a:off x="1980" y="3719"/>
                    <a:ext cx="44" cy="181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3" name="Text Box 97"/>
                  <p:cNvSpPr txBox="1">
                    <a:spLocks noChangeArrowheads="1"/>
                  </p:cNvSpPr>
                  <p:nvPr/>
                </p:nvSpPr>
                <p:spPr bwMode="auto">
                  <a:xfrm rot="20699962">
                    <a:off x="1931" y="3173"/>
                    <a:ext cx="246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l-GR" sz="2000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λ</a:t>
                    </a:r>
                    <a:r>
                      <a:rPr lang="en-US" sz="2000" baseline="-25000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1</a:t>
                    </a:r>
                    <a:endParaRPr lang="en-US" sz="2000" dirty="0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9234" name="Text Box 98"/>
                  <p:cNvSpPr txBox="1">
                    <a:spLocks noChangeArrowheads="1"/>
                  </p:cNvSpPr>
                  <p:nvPr/>
                </p:nvSpPr>
                <p:spPr bwMode="auto">
                  <a:xfrm rot="20699962">
                    <a:off x="2168" y="3595"/>
                    <a:ext cx="246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l-GR" sz="2000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λ</a:t>
                    </a:r>
                    <a:r>
                      <a:rPr lang="en-US" sz="2000" baseline="-25000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2</a:t>
                    </a:r>
                    <a:endParaRPr lang="en-US" sz="1000" baseline="-25000" dirty="0">
                      <a:solidFill>
                        <a:srgbClr val="FFFF00"/>
                      </a:solidFill>
                      <a:latin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235" name="Text Box 99"/>
                  <p:cNvSpPr txBox="1">
                    <a:spLocks noChangeArrowheads="1"/>
                  </p:cNvSpPr>
                  <p:nvPr/>
                </p:nvSpPr>
                <p:spPr bwMode="auto">
                  <a:xfrm rot="20699962">
                    <a:off x="1667" y="3693"/>
                    <a:ext cx="256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l-GR" sz="2400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λ</a:t>
                    </a:r>
                    <a:r>
                      <a:rPr lang="en-US" sz="1200" dirty="0">
                        <a:solidFill>
                          <a:srgbClr val="FFFF00"/>
                        </a:solidFill>
                        <a:latin typeface="Calibri" pitchFamily="34" charset="0"/>
                        <a:cs typeface="Times New Roman" pitchFamily="18" charset="0"/>
                      </a:rPr>
                      <a:t>3</a:t>
                    </a:r>
                    <a:endParaRPr lang="en-US" sz="1200" baseline="-25000" dirty="0">
                      <a:solidFill>
                        <a:srgbClr val="FFFF00"/>
                      </a:solidFill>
                      <a:latin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9226" name="AutoShape 100"/>
              <p:cNvSpPr>
                <a:spLocks noChangeArrowheads="1"/>
              </p:cNvSpPr>
              <p:nvPr/>
            </p:nvSpPr>
            <p:spPr bwMode="auto">
              <a:xfrm>
                <a:off x="1200" y="3456"/>
                <a:ext cx="288" cy="240"/>
              </a:xfrm>
              <a:prstGeom prst="rightArrow">
                <a:avLst>
                  <a:gd name="adj1" fmla="val 50000"/>
                  <a:gd name="adj2" fmla="val 3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02" name="Gruppo 101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03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7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4" name="Gruppo 103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5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06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72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race"/>
          <p:cNvPicPr>
            <a:picLocks noChangeAspect="1" noChangeArrowheads="1"/>
          </p:cNvPicPr>
          <p:nvPr/>
        </p:nvPicPr>
        <p:blipFill>
          <a:blip r:embed="rId3" cstate="print"/>
          <a:srcRect l="16190" t="12433" r="21556" b="12433"/>
          <a:stretch>
            <a:fillRect/>
          </a:stretch>
        </p:blipFill>
        <p:spPr bwMode="auto">
          <a:xfrm>
            <a:off x="1043608" y="1412776"/>
            <a:ext cx="160020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2123728" y="2636912"/>
            <a:ext cx="1608485" cy="1216918"/>
          </a:xfrm>
          <a:prstGeom prst="line">
            <a:avLst/>
          </a:prstGeom>
          <a:noFill/>
          <a:ln w="38100">
            <a:solidFill>
              <a:srgbClr val="99FF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732213" y="2852936"/>
            <a:ext cx="4206875" cy="1077913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Diffusion in the CSF is similar to the diffusion of water at the same temperature</a:t>
            </a:r>
            <a:r>
              <a:rPr lang="en-GB" noProof="1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23728" y="1916832"/>
            <a:ext cx="1485900" cy="476250"/>
            <a:chOff x="1452" y="1512"/>
            <a:chExt cx="936" cy="300"/>
          </a:xfrm>
        </p:grpSpPr>
        <p:sp>
          <p:nvSpPr>
            <p:cNvPr id="49161" name="Line 7"/>
            <p:cNvSpPr>
              <a:spLocks noChangeShapeType="1"/>
            </p:cNvSpPr>
            <p:nvPr/>
          </p:nvSpPr>
          <p:spPr bwMode="auto">
            <a:xfrm flipV="1">
              <a:off x="1608" y="1512"/>
              <a:ext cx="768" cy="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62" name="Line 8"/>
            <p:cNvSpPr>
              <a:spLocks noChangeShapeType="1"/>
            </p:cNvSpPr>
            <p:nvPr/>
          </p:nvSpPr>
          <p:spPr bwMode="auto">
            <a:xfrm flipV="1">
              <a:off x="1452" y="1584"/>
              <a:ext cx="936" cy="228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790950" y="1412776"/>
            <a:ext cx="4964113" cy="1016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In gray and white matter </a:t>
            </a:r>
            <a:r>
              <a:rPr lang="en-GB" sz="2000" noProof="1" smtClean="0">
                <a:solidFill>
                  <a:schemeClr val="bg1"/>
                </a:solidFill>
                <a:latin typeface="Comic Sans MS" pitchFamily="66" charset="0"/>
              </a:rPr>
              <a:t>MD is </a:t>
            </a:r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about </a:t>
            </a:r>
            <a:r>
              <a:rPr lang="en-GB" sz="2000" noProof="1" smtClean="0">
                <a:solidFill>
                  <a:schemeClr val="bg1"/>
                </a:solidFill>
                <a:latin typeface="Comic Sans MS" pitchFamily="66" charset="0"/>
              </a:rPr>
              <a:t>3 </a:t>
            </a:r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times lower than in pure water at the same temperature.</a:t>
            </a:r>
          </a:p>
        </p:txBody>
      </p:sp>
      <p:sp>
        <p:nvSpPr>
          <p:cNvPr id="49159" name="CasellaDiTesto 9"/>
          <p:cNvSpPr txBox="1">
            <a:spLocks noChangeArrowheads="1"/>
          </p:cNvSpPr>
          <p:nvPr/>
        </p:nvSpPr>
        <p:spPr bwMode="auto">
          <a:xfrm>
            <a:off x="500063" y="785813"/>
            <a:ext cx="50800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MD in </a:t>
            </a:r>
            <a:r>
              <a:rPr lang="it-IT" dirty="0" err="1">
                <a:solidFill>
                  <a:schemeClr val="bg1"/>
                </a:solidFill>
                <a:latin typeface="Comic Sans MS" pitchFamily="66" charset="0"/>
              </a:rPr>
              <a:t>brain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tissues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:    2*10</a:t>
            </a:r>
            <a:r>
              <a:rPr lang="it-IT" baseline="30000" dirty="0" smtClean="0">
                <a:solidFill>
                  <a:schemeClr val="bg1"/>
                </a:solidFill>
                <a:latin typeface="Comic Sans MS" pitchFamily="66" charset="0"/>
              </a:rPr>
              <a:t>-9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  -     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160" name="Rettangolo 1"/>
          <p:cNvSpPr>
            <a:spLocks noChangeArrowheads="1"/>
          </p:cNvSpPr>
          <p:nvPr/>
        </p:nvSpPr>
        <p:spPr bwMode="auto">
          <a:xfrm>
            <a:off x="2771800" y="375337"/>
            <a:ext cx="3320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sz="2000" dirty="0"/>
          </a:p>
        </p:txBody>
      </p:sp>
      <p:sp>
        <p:nvSpPr>
          <p:cNvPr id="12" name="Rettangolo 11"/>
          <p:cNvSpPr/>
          <p:nvPr/>
        </p:nvSpPr>
        <p:spPr>
          <a:xfrm>
            <a:off x="3779912" y="827420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0.8*10</a:t>
            </a:r>
            <a:r>
              <a:rPr lang="it-IT" baseline="30000" dirty="0" smtClean="0">
                <a:solidFill>
                  <a:schemeClr val="bg1"/>
                </a:solidFill>
                <a:latin typeface="Comic Sans MS" pitchFamily="66" charset="0"/>
              </a:rPr>
              <a:t>-10</a:t>
            </a:r>
            <a:endParaRPr lang="en-US" dirty="0"/>
          </a:p>
        </p:txBody>
      </p:sp>
      <p:pic>
        <p:nvPicPr>
          <p:cNvPr id="13" name="Picture 5" descr="fa"/>
          <p:cNvPicPr>
            <a:picLocks noChangeAspect="1" noChangeArrowheads="1"/>
          </p:cNvPicPr>
          <p:nvPr/>
        </p:nvPicPr>
        <p:blipFill>
          <a:blip r:embed="rId4" cstate="print"/>
          <a:srcRect l="16190" t="12433" r="21556" b="12433"/>
          <a:stretch>
            <a:fillRect/>
          </a:stretch>
        </p:blipFill>
        <p:spPr bwMode="auto">
          <a:xfrm>
            <a:off x="971600" y="4365104"/>
            <a:ext cx="160020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275856" y="4365104"/>
            <a:ext cx="4964113" cy="40011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In </a:t>
            </a:r>
            <a:r>
              <a:rPr lang="en-GB" sz="2000" noProof="1" smtClean="0">
                <a:solidFill>
                  <a:schemeClr val="bg1"/>
                </a:solidFill>
                <a:latin typeface="Comic Sans MS" pitchFamily="66" charset="0"/>
              </a:rPr>
              <a:t>white </a:t>
            </a:r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matter </a:t>
            </a:r>
            <a:r>
              <a:rPr lang="en-GB" sz="2000" noProof="1" smtClean="0">
                <a:solidFill>
                  <a:schemeClr val="bg1"/>
                </a:solidFill>
                <a:latin typeface="Comic Sans MS" pitchFamily="66" charset="0"/>
              </a:rPr>
              <a:t>FA : 0.7-0.45</a:t>
            </a:r>
            <a:endParaRPr lang="en-GB" sz="2000" noProof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275856" y="5085184"/>
            <a:ext cx="4964113" cy="40011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  <a:latin typeface="Comic Sans MS" pitchFamily="66" charset="0"/>
              </a:rPr>
              <a:t>In </a:t>
            </a:r>
            <a:r>
              <a:rPr lang="en-GB" sz="2000" noProof="1" smtClean="0">
                <a:solidFill>
                  <a:schemeClr val="bg1"/>
                </a:solidFill>
                <a:latin typeface="Comic Sans MS" pitchFamily="66" charset="0"/>
              </a:rPr>
              <a:t>gray matter FA : 0.2-0.3</a:t>
            </a:r>
            <a:endParaRPr lang="en-GB" sz="2000" noProof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1835696" y="4797848"/>
            <a:ext cx="1485900" cy="763588"/>
            <a:chOff x="1452" y="1331"/>
            <a:chExt cx="936" cy="481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679" y="1331"/>
              <a:ext cx="680" cy="35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1452" y="1584"/>
              <a:ext cx="936" cy="228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1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25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23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24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2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 autoUpdateAnimBg="0"/>
      <p:bldP spid="15369" grpId="0" animBg="1" autoUpdateAnimBg="0"/>
      <p:bldP spid="15" grpId="0" animBg="1" autoUpdateAnimBg="0"/>
      <p:bldP spid="16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/>
          <p:cNvSpPr>
            <a:spLocks noChangeShapeType="1"/>
          </p:cNvSpPr>
          <p:nvPr/>
        </p:nvSpPr>
        <p:spPr bwMode="auto">
          <a:xfrm flipV="1">
            <a:off x="3619500" y="2076450"/>
            <a:ext cx="0" cy="2971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505200" y="4838700"/>
            <a:ext cx="41338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08" name="Picture 4" descr="trace"/>
          <p:cNvPicPr>
            <a:picLocks noChangeAspect="1" noChangeArrowheads="1"/>
          </p:cNvPicPr>
          <p:nvPr/>
        </p:nvPicPr>
        <p:blipFill>
          <a:blip r:embed="rId3" cstate="print"/>
          <a:srcRect l="16190" t="12433" r="21556" b="12433"/>
          <a:stretch>
            <a:fillRect/>
          </a:stretch>
        </p:blipFill>
        <p:spPr bwMode="auto">
          <a:xfrm>
            <a:off x="1908175" y="2420888"/>
            <a:ext cx="160020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fa"/>
          <p:cNvPicPr>
            <a:picLocks noChangeAspect="1" noChangeArrowheads="1"/>
          </p:cNvPicPr>
          <p:nvPr/>
        </p:nvPicPr>
        <p:blipFill>
          <a:blip r:embed="rId4" cstate="print"/>
          <a:srcRect l="16190" t="12433" r="21556" b="12433"/>
          <a:stretch>
            <a:fillRect/>
          </a:stretch>
        </p:blipFill>
        <p:spPr bwMode="auto">
          <a:xfrm>
            <a:off x="5800725" y="4581128"/>
            <a:ext cx="160020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00338" y="2994025"/>
            <a:ext cx="3917951" cy="2235199"/>
            <a:chOff x="1689" y="1862"/>
            <a:chExt cx="2468" cy="1408"/>
          </a:xfrm>
        </p:grpSpPr>
        <p:sp>
          <p:nvSpPr>
            <p:cNvPr id="21655" name="Oval 7"/>
            <p:cNvSpPr>
              <a:spLocks noChangeArrowheads="1"/>
            </p:cNvSpPr>
            <p:nvPr/>
          </p:nvSpPr>
          <p:spPr bwMode="auto">
            <a:xfrm>
              <a:off x="4110" y="3223"/>
              <a:ext cx="47" cy="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6" name="Oval 8"/>
            <p:cNvSpPr>
              <a:spLocks noChangeArrowheads="1"/>
            </p:cNvSpPr>
            <p:nvPr/>
          </p:nvSpPr>
          <p:spPr bwMode="auto">
            <a:xfrm>
              <a:off x="1689" y="1862"/>
              <a:ext cx="47" cy="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7" name="Oval 9"/>
            <p:cNvSpPr>
              <a:spLocks noChangeArrowheads="1"/>
            </p:cNvSpPr>
            <p:nvPr/>
          </p:nvSpPr>
          <p:spPr bwMode="auto">
            <a:xfrm>
              <a:off x="3732" y="2545"/>
              <a:ext cx="47" cy="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484438" y="2466975"/>
            <a:ext cx="4000501" cy="3341688"/>
            <a:chOff x="1565" y="1554"/>
            <a:chExt cx="2520" cy="2105"/>
          </a:xfrm>
        </p:grpSpPr>
        <p:sp>
          <p:nvSpPr>
            <p:cNvPr id="21652" name="Oval 11"/>
            <p:cNvSpPr>
              <a:spLocks noChangeArrowheads="1"/>
            </p:cNvSpPr>
            <p:nvPr/>
          </p:nvSpPr>
          <p:spPr bwMode="auto">
            <a:xfrm>
              <a:off x="4038" y="3612"/>
              <a:ext cx="47" cy="4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3" name="Oval 12"/>
            <p:cNvSpPr>
              <a:spLocks noChangeArrowheads="1"/>
            </p:cNvSpPr>
            <p:nvPr/>
          </p:nvSpPr>
          <p:spPr bwMode="auto">
            <a:xfrm>
              <a:off x="1565" y="2294"/>
              <a:ext cx="47" cy="4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4" name="Oval 13"/>
            <p:cNvSpPr>
              <a:spLocks noChangeArrowheads="1"/>
            </p:cNvSpPr>
            <p:nvPr/>
          </p:nvSpPr>
          <p:spPr bwMode="auto">
            <a:xfrm>
              <a:off x="2376" y="1554"/>
              <a:ext cx="47" cy="4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59113" y="3182938"/>
            <a:ext cx="3863976" cy="2197100"/>
            <a:chOff x="1927" y="2005"/>
            <a:chExt cx="2434" cy="1384"/>
          </a:xfrm>
        </p:grpSpPr>
        <p:sp>
          <p:nvSpPr>
            <p:cNvPr id="21649" name="Oval 15"/>
            <p:cNvSpPr>
              <a:spLocks noChangeArrowheads="1"/>
            </p:cNvSpPr>
            <p:nvPr/>
          </p:nvSpPr>
          <p:spPr bwMode="auto">
            <a:xfrm>
              <a:off x="1927" y="2005"/>
              <a:ext cx="47" cy="47"/>
            </a:xfrm>
            <a:prstGeom prst="ellipse">
              <a:avLst/>
            </a:pr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0" name="Oval 16"/>
            <p:cNvSpPr>
              <a:spLocks noChangeArrowheads="1"/>
            </p:cNvSpPr>
            <p:nvPr/>
          </p:nvSpPr>
          <p:spPr bwMode="auto">
            <a:xfrm>
              <a:off x="4314" y="3342"/>
              <a:ext cx="47" cy="47"/>
            </a:xfrm>
            <a:prstGeom prst="ellipse">
              <a:avLst/>
            </a:pr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1" name="Oval 17"/>
            <p:cNvSpPr>
              <a:spLocks noChangeArrowheads="1"/>
            </p:cNvSpPr>
            <p:nvPr/>
          </p:nvSpPr>
          <p:spPr bwMode="auto">
            <a:xfrm>
              <a:off x="2766" y="2479"/>
              <a:ext cx="47" cy="47"/>
            </a:xfrm>
            <a:prstGeom prst="ellipse">
              <a:avLst/>
            </a:pr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676650" y="2449513"/>
            <a:ext cx="2751138" cy="2036762"/>
            <a:chOff x="2316" y="1543"/>
            <a:chExt cx="1733" cy="1283"/>
          </a:xfrm>
        </p:grpSpPr>
        <p:sp>
          <p:nvSpPr>
            <p:cNvPr id="21529" name="Oval 19"/>
            <p:cNvSpPr>
              <a:spLocks noChangeArrowheads="1"/>
            </p:cNvSpPr>
            <p:nvPr/>
          </p:nvSpPr>
          <p:spPr bwMode="auto">
            <a:xfrm>
              <a:off x="2454" y="193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Oval 20"/>
            <p:cNvSpPr>
              <a:spLocks noChangeArrowheads="1"/>
            </p:cNvSpPr>
            <p:nvPr/>
          </p:nvSpPr>
          <p:spPr bwMode="auto">
            <a:xfrm>
              <a:off x="2412" y="20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Oval 21"/>
            <p:cNvSpPr>
              <a:spLocks noChangeArrowheads="1"/>
            </p:cNvSpPr>
            <p:nvPr/>
          </p:nvSpPr>
          <p:spPr bwMode="auto">
            <a:xfrm>
              <a:off x="2364" y="19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Oval 22"/>
            <p:cNvSpPr>
              <a:spLocks noChangeArrowheads="1"/>
            </p:cNvSpPr>
            <p:nvPr/>
          </p:nvSpPr>
          <p:spPr bwMode="auto">
            <a:xfrm>
              <a:off x="2448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Oval 23"/>
            <p:cNvSpPr>
              <a:spLocks noChangeArrowheads="1"/>
            </p:cNvSpPr>
            <p:nvPr/>
          </p:nvSpPr>
          <p:spPr bwMode="auto">
            <a:xfrm>
              <a:off x="2406" y="23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Oval 24"/>
            <p:cNvSpPr>
              <a:spLocks noChangeArrowheads="1"/>
            </p:cNvSpPr>
            <p:nvPr/>
          </p:nvSpPr>
          <p:spPr bwMode="auto">
            <a:xfrm>
              <a:off x="2460" y="20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5" name="Oval 25"/>
            <p:cNvSpPr>
              <a:spLocks noChangeArrowheads="1"/>
            </p:cNvSpPr>
            <p:nvPr/>
          </p:nvSpPr>
          <p:spPr bwMode="auto">
            <a:xfrm>
              <a:off x="2448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Oval 26"/>
            <p:cNvSpPr>
              <a:spLocks noChangeArrowheads="1"/>
            </p:cNvSpPr>
            <p:nvPr/>
          </p:nvSpPr>
          <p:spPr bwMode="auto">
            <a:xfrm>
              <a:off x="2406" y="23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7" name="Oval 27"/>
            <p:cNvSpPr>
              <a:spLocks noChangeArrowheads="1"/>
            </p:cNvSpPr>
            <p:nvPr/>
          </p:nvSpPr>
          <p:spPr bwMode="auto">
            <a:xfrm>
              <a:off x="2460" y="20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8" name="Oval 28"/>
            <p:cNvSpPr>
              <a:spLocks noChangeArrowheads="1"/>
            </p:cNvSpPr>
            <p:nvPr/>
          </p:nvSpPr>
          <p:spPr bwMode="auto">
            <a:xfrm>
              <a:off x="2544" y="23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Oval 29"/>
            <p:cNvSpPr>
              <a:spLocks noChangeArrowheads="1"/>
            </p:cNvSpPr>
            <p:nvPr/>
          </p:nvSpPr>
          <p:spPr bwMode="auto">
            <a:xfrm>
              <a:off x="2502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Oval 30"/>
            <p:cNvSpPr>
              <a:spLocks noChangeArrowheads="1"/>
            </p:cNvSpPr>
            <p:nvPr/>
          </p:nvSpPr>
          <p:spPr bwMode="auto">
            <a:xfrm>
              <a:off x="2454" y="235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1" name="Oval 31"/>
            <p:cNvSpPr>
              <a:spLocks noChangeArrowheads="1"/>
            </p:cNvSpPr>
            <p:nvPr/>
          </p:nvSpPr>
          <p:spPr bwMode="auto">
            <a:xfrm>
              <a:off x="2448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Oval 32"/>
            <p:cNvSpPr>
              <a:spLocks noChangeArrowheads="1"/>
            </p:cNvSpPr>
            <p:nvPr/>
          </p:nvSpPr>
          <p:spPr bwMode="auto">
            <a:xfrm>
              <a:off x="2406" y="23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Oval 33"/>
            <p:cNvSpPr>
              <a:spLocks noChangeArrowheads="1"/>
            </p:cNvSpPr>
            <p:nvPr/>
          </p:nvSpPr>
          <p:spPr bwMode="auto">
            <a:xfrm>
              <a:off x="2460" y="20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Oval 34"/>
            <p:cNvSpPr>
              <a:spLocks noChangeArrowheads="1"/>
            </p:cNvSpPr>
            <p:nvPr/>
          </p:nvSpPr>
          <p:spPr bwMode="auto">
            <a:xfrm>
              <a:off x="2544" y="23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Oval 35"/>
            <p:cNvSpPr>
              <a:spLocks noChangeArrowheads="1"/>
            </p:cNvSpPr>
            <p:nvPr/>
          </p:nvSpPr>
          <p:spPr bwMode="auto">
            <a:xfrm>
              <a:off x="2502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6" name="Oval 36"/>
            <p:cNvSpPr>
              <a:spLocks noChangeArrowheads="1"/>
            </p:cNvSpPr>
            <p:nvPr/>
          </p:nvSpPr>
          <p:spPr bwMode="auto">
            <a:xfrm>
              <a:off x="2454" y="235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7" name="Oval 37"/>
            <p:cNvSpPr>
              <a:spLocks noChangeArrowheads="1"/>
            </p:cNvSpPr>
            <p:nvPr/>
          </p:nvSpPr>
          <p:spPr bwMode="auto">
            <a:xfrm>
              <a:off x="2544" y="23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8" name="Oval 38"/>
            <p:cNvSpPr>
              <a:spLocks noChangeArrowheads="1"/>
            </p:cNvSpPr>
            <p:nvPr/>
          </p:nvSpPr>
          <p:spPr bwMode="auto">
            <a:xfrm>
              <a:off x="2502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9" name="Oval 39"/>
            <p:cNvSpPr>
              <a:spLocks noChangeArrowheads="1"/>
            </p:cNvSpPr>
            <p:nvPr/>
          </p:nvSpPr>
          <p:spPr bwMode="auto">
            <a:xfrm>
              <a:off x="2454" y="235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0" name="Oval 40"/>
            <p:cNvSpPr>
              <a:spLocks noChangeArrowheads="1"/>
            </p:cNvSpPr>
            <p:nvPr/>
          </p:nvSpPr>
          <p:spPr bwMode="auto">
            <a:xfrm>
              <a:off x="2976" y="251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1" name="Oval 41"/>
            <p:cNvSpPr>
              <a:spLocks noChangeArrowheads="1"/>
            </p:cNvSpPr>
            <p:nvPr/>
          </p:nvSpPr>
          <p:spPr bwMode="auto">
            <a:xfrm>
              <a:off x="2934" y="260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Oval 42"/>
            <p:cNvSpPr>
              <a:spLocks noChangeArrowheads="1"/>
            </p:cNvSpPr>
            <p:nvPr/>
          </p:nvSpPr>
          <p:spPr bwMode="auto">
            <a:xfrm>
              <a:off x="2550" y="24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3" name="Oval 43"/>
            <p:cNvSpPr>
              <a:spLocks noChangeArrowheads="1"/>
            </p:cNvSpPr>
            <p:nvPr/>
          </p:nvSpPr>
          <p:spPr bwMode="auto">
            <a:xfrm>
              <a:off x="2736" y="244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Oval 44"/>
            <p:cNvSpPr>
              <a:spLocks noChangeArrowheads="1"/>
            </p:cNvSpPr>
            <p:nvPr/>
          </p:nvSpPr>
          <p:spPr bwMode="auto">
            <a:xfrm>
              <a:off x="2694" y="253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Oval 45"/>
            <p:cNvSpPr>
              <a:spLocks noChangeArrowheads="1"/>
            </p:cNvSpPr>
            <p:nvPr/>
          </p:nvSpPr>
          <p:spPr bwMode="auto">
            <a:xfrm>
              <a:off x="2646" y="24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Oval 46"/>
            <p:cNvSpPr>
              <a:spLocks noChangeArrowheads="1"/>
            </p:cNvSpPr>
            <p:nvPr/>
          </p:nvSpPr>
          <p:spPr bwMode="auto">
            <a:xfrm>
              <a:off x="2742" y="25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Oval 47"/>
            <p:cNvSpPr>
              <a:spLocks noChangeArrowheads="1"/>
            </p:cNvSpPr>
            <p:nvPr/>
          </p:nvSpPr>
          <p:spPr bwMode="auto">
            <a:xfrm>
              <a:off x="2742" y="25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8" name="Oval 48"/>
            <p:cNvSpPr>
              <a:spLocks noChangeArrowheads="1"/>
            </p:cNvSpPr>
            <p:nvPr/>
          </p:nvSpPr>
          <p:spPr bwMode="auto">
            <a:xfrm>
              <a:off x="2742" y="25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9" name="Oval 49"/>
            <p:cNvSpPr>
              <a:spLocks noChangeArrowheads="1"/>
            </p:cNvSpPr>
            <p:nvPr/>
          </p:nvSpPr>
          <p:spPr bwMode="auto">
            <a:xfrm>
              <a:off x="3390" y="252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0" name="Oval 50"/>
            <p:cNvSpPr>
              <a:spLocks noChangeArrowheads="1"/>
            </p:cNvSpPr>
            <p:nvPr/>
          </p:nvSpPr>
          <p:spPr bwMode="auto">
            <a:xfrm>
              <a:off x="3348" y="261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1" name="Oval 51"/>
            <p:cNvSpPr>
              <a:spLocks noChangeArrowheads="1"/>
            </p:cNvSpPr>
            <p:nvPr/>
          </p:nvSpPr>
          <p:spPr bwMode="auto">
            <a:xfrm>
              <a:off x="3300" y="253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Oval 52"/>
            <p:cNvSpPr>
              <a:spLocks noChangeArrowheads="1"/>
            </p:cNvSpPr>
            <p:nvPr/>
          </p:nvSpPr>
          <p:spPr bwMode="auto">
            <a:xfrm>
              <a:off x="3396" y="26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Oval 53"/>
            <p:cNvSpPr>
              <a:spLocks noChangeArrowheads="1"/>
            </p:cNvSpPr>
            <p:nvPr/>
          </p:nvSpPr>
          <p:spPr bwMode="auto">
            <a:xfrm>
              <a:off x="3396" y="26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4" name="Oval 54"/>
            <p:cNvSpPr>
              <a:spLocks noChangeArrowheads="1"/>
            </p:cNvSpPr>
            <p:nvPr/>
          </p:nvSpPr>
          <p:spPr bwMode="auto">
            <a:xfrm>
              <a:off x="3396" y="26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5" name="Oval 55"/>
            <p:cNvSpPr>
              <a:spLocks noChangeArrowheads="1"/>
            </p:cNvSpPr>
            <p:nvPr/>
          </p:nvSpPr>
          <p:spPr bwMode="auto">
            <a:xfrm>
              <a:off x="2412" y="211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6" name="Oval 56"/>
            <p:cNvSpPr>
              <a:spLocks noChangeArrowheads="1"/>
            </p:cNvSpPr>
            <p:nvPr/>
          </p:nvSpPr>
          <p:spPr bwMode="auto">
            <a:xfrm>
              <a:off x="2370" y="220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7" name="Oval 57"/>
            <p:cNvSpPr>
              <a:spLocks noChangeArrowheads="1"/>
            </p:cNvSpPr>
            <p:nvPr/>
          </p:nvSpPr>
          <p:spPr bwMode="auto">
            <a:xfrm>
              <a:off x="2322" y="211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8" name="Oval 58"/>
            <p:cNvSpPr>
              <a:spLocks noChangeArrowheads="1"/>
            </p:cNvSpPr>
            <p:nvPr/>
          </p:nvSpPr>
          <p:spPr bwMode="auto">
            <a:xfrm>
              <a:off x="2418" y="221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9" name="Oval 59"/>
            <p:cNvSpPr>
              <a:spLocks noChangeArrowheads="1"/>
            </p:cNvSpPr>
            <p:nvPr/>
          </p:nvSpPr>
          <p:spPr bwMode="auto">
            <a:xfrm>
              <a:off x="2418" y="221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0" name="Oval 60"/>
            <p:cNvSpPr>
              <a:spLocks noChangeArrowheads="1"/>
            </p:cNvSpPr>
            <p:nvPr/>
          </p:nvSpPr>
          <p:spPr bwMode="auto">
            <a:xfrm>
              <a:off x="2418" y="221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1" name="Oval 61"/>
            <p:cNvSpPr>
              <a:spLocks noChangeArrowheads="1"/>
            </p:cNvSpPr>
            <p:nvPr/>
          </p:nvSpPr>
          <p:spPr bwMode="auto">
            <a:xfrm>
              <a:off x="3636" y="255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2" name="Oval 62"/>
            <p:cNvSpPr>
              <a:spLocks noChangeArrowheads="1"/>
            </p:cNvSpPr>
            <p:nvPr/>
          </p:nvSpPr>
          <p:spPr bwMode="auto">
            <a:xfrm>
              <a:off x="3594" y="26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3" name="Oval 63"/>
            <p:cNvSpPr>
              <a:spLocks noChangeArrowheads="1"/>
            </p:cNvSpPr>
            <p:nvPr/>
          </p:nvSpPr>
          <p:spPr bwMode="auto">
            <a:xfrm>
              <a:off x="3546" y="256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4" name="Oval 64"/>
            <p:cNvSpPr>
              <a:spLocks noChangeArrowheads="1"/>
            </p:cNvSpPr>
            <p:nvPr/>
          </p:nvSpPr>
          <p:spPr bwMode="auto">
            <a:xfrm>
              <a:off x="3642" y="265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5" name="Oval 65"/>
            <p:cNvSpPr>
              <a:spLocks noChangeArrowheads="1"/>
            </p:cNvSpPr>
            <p:nvPr/>
          </p:nvSpPr>
          <p:spPr bwMode="auto">
            <a:xfrm>
              <a:off x="3642" y="265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6" name="Oval 66"/>
            <p:cNvSpPr>
              <a:spLocks noChangeArrowheads="1"/>
            </p:cNvSpPr>
            <p:nvPr/>
          </p:nvSpPr>
          <p:spPr bwMode="auto">
            <a:xfrm>
              <a:off x="3642" y="265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7" name="Oval 67"/>
            <p:cNvSpPr>
              <a:spLocks noChangeArrowheads="1"/>
            </p:cNvSpPr>
            <p:nvPr/>
          </p:nvSpPr>
          <p:spPr bwMode="auto">
            <a:xfrm>
              <a:off x="3204" y="25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8" name="Oval 68"/>
            <p:cNvSpPr>
              <a:spLocks noChangeArrowheads="1"/>
            </p:cNvSpPr>
            <p:nvPr/>
          </p:nvSpPr>
          <p:spPr bwMode="auto">
            <a:xfrm>
              <a:off x="3162" y="263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9" name="Oval 69"/>
            <p:cNvSpPr>
              <a:spLocks noChangeArrowheads="1"/>
            </p:cNvSpPr>
            <p:nvPr/>
          </p:nvSpPr>
          <p:spPr bwMode="auto">
            <a:xfrm>
              <a:off x="3114" y="25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Oval 70"/>
            <p:cNvSpPr>
              <a:spLocks noChangeArrowheads="1"/>
            </p:cNvSpPr>
            <p:nvPr/>
          </p:nvSpPr>
          <p:spPr bwMode="auto">
            <a:xfrm>
              <a:off x="3210" y="26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Oval 71"/>
            <p:cNvSpPr>
              <a:spLocks noChangeArrowheads="1"/>
            </p:cNvSpPr>
            <p:nvPr/>
          </p:nvSpPr>
          <p:spPr bwMode="auto">
            <a:xfrm>
              <a:off x="3210" y="26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2" name="Oval 72"/>
            <p:cNvSpPr>
              <a:spLocks noChangeArrowheads="1"/>
            </p:cNvSpPr>
            <p:nvPr/>
          </p:nvSpPr>
          <p:spPr bwMode="auto">
            <a:xfrm>
              <a:off x="3210" y="26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3" name="Oval 73"/>
            <p:cNvSpPr>
              <a:spLocks noChangeArrowheads="1"/>
            </p:cNvSpPr>
            <p:nvPr/>
          </p:nvSpPr>
          <p:spPr bwMode="auto">
            <a:xfrm>
              <a:off x="3450" y="257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4" name="Oval 74"/>
            <p:cNvSpPr>
              <a:spLocks noChangeArrowheads="1"/>
            </p:cNvSpPr>
            <p:nvPr/>
          </p:nvSpPr>
          <p:spPr bwMode="auto">
            <a:xfrm>
              <a:off x="3408" y="266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5" name="Oval 75"/>
            <p:cNvSpPr>
              <a:spLocks noChangeArrowheads="1"/>
            </p:cNvSpPr>
            <p:nvPr/>
          </p:nvSpPr>
          <p:spPr bwMode="auto">
            <a:xfrm>
              <a:off x="3360" y="258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6" name="Oval 76"/>
            <p:cNvSpPr>
              <a:spLocks noChangeArrowheads="1"/>
            </p:cNvSpPr>
            <p:nvPr/>
          </p:nvSpPr>
          <p:spPr bwMode="auto">
            <a:xfrm>
              <a:off x="3456" y="267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7" name="Oval 77"/>
            <p:cNvSpPr>
              <a:spLocks noChangeArrowheads="1"/>
            </p:cNvSpPr>
            <p:nvPr/>
          </p:nvSpPr>
          <p:spPr bwMode="auto">
            <a:xfrm>
              <a:off x="3456" y="267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8" name="Oval 78"/>
            <p:cNvSpPr>
              <a:spLocks noChangeArrowheads="1"/>
            </p:cNvSpPr>
            <p:nvPr/>
          </p:nvSpPr>
          <p:spPr bwMode="auto">
            <a:xfrm>
              <a:off x="3456" y="267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9" name="Oval 79"/>
            <p:cNvSpPr>
              <a:spLocks noChangeArrowheads="1"/>
            </p:cNvSpPr>
            <p:nvPr/>
          </p:nvSpPr>
          <p:spPr bwMode="auto">
            <a:xfrm>
              <a:off x="2634" y="259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0" name="Oval 80"/>
            <p:cNvSpPr>
              <a:spLocks noChangeArrowheads="1"/>
            </p:cNvSpPr>
            <p:nvPr/>
          </p:nvSpPr>
          <p:spPr bwMode="auto">
            <a:xfrm>
              <a:off x="2592" y="268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1" name="Oval 81"/>
            <p:cNvSpPr>
              <a:spLocks noChangeArrowheads="1"/>
            </p:cNvSpPr>
            <p:nvPr/>
          </p:nvSpPr>
          <p:spPr bwMode="auto">
            <a:xfrm>
              <a:off x="2544" y="259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2" name="Oval 82"/>
            <p:cNvSpPr>
              <a:spLocks noChangeArrowheads="1"/>
            </p:cNvSpPr>
            <p:nvPr/>
          </p:nvSpPr>
          <p:spPr bwMode="auto">
            <a:xfrm>
              <a:off x="2640" y="269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3" name="Oval 83"/>
            <p:cNvSpPr>
              <a:spLocks noChangeArrowheads="1"/>
            </p:cNvSpPr>
            <p:nvPr/>
          </p:nvSpPr>
          <p:spPr bwMode="auto">
            <a:xfrm>
              <a:off x="2640" y="269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4" name="Oval 84"/>
            <p:cNvSpPr>
              <a:spLocks noChangeArrowheads="1"/>
            </p:cNvSpPr>
            <p:nvPr/>
          </p:nvSpPr>
          <p:spPr bwMode="auto">
            <a:xfrm>
              <a:off x="2640" y="269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5" name="Oval 85"/>
            <p:cNvSpPr>
              <a:spLocks noChangeArrowheads="1"/>
            </p:cNvSpPr>
            <p:nvPr/>
          </p:nvSpPr>
          <p:spPr bwMode="auto">
            <a:xfrm>
              <a:off x="2880" y="262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6" name="Oval 86"/>
            <p:cNvSpPr>
              <a:spLocks noChangeArrowheads="1"/>
            </p:cNvSpPr>
            <p:nvPr/>
          </p:nvSpPr>
          <p:spPr bwMode="auto">
            <a:xfrm>
              <a:off x="2838" y="271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7" name="Oval 87"/>
            <p:cNvSpPr>
              <a:spLocks noChangeArrowheads="1"/>
            </p:cNvSpPr>
            <p:nvPr/>
          </p:nvSpPr>
          <p:spPr bwMode="auto">
            <a:xfrm>
              <a:off x="2790" y="26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8" name="Oval 88"/>
            <p:cNvSpPr>
              <a:spLocks noChangeArrowheads="1"/>
            </p:cNvSpPr>
            <p:nvPr/>
          </p:nvSpPr>
          <p:spPr bwMode="auto">
            <a:xfrm>
              <a:off x="2886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9" name="Oval 89"/>
            <p:cNvSpPr>
              <a:spLocks noChangeArrowheads="1"/>
            </p:cNvSpPr>
            <p:nvPr/>
          </p:nvSpPr>
          <p:spPr bwMode="auto">
            <a:xfrm>
              <a:off x="2886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0" name="Oval 90"/>
            <p:cNvSpPr>
              <a:spLocks noChangeArrowheads="1"/>
            </p:cNvSpPr>
            <p:nvPr/>
          </p:nvSpPr>
          <p:spPr bwMode="auto">
            <a:xfrm>
              <a:off x="2886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1" name="Oval 91"/>
            <p:cNvSpPr>
              <a:spLocks noChangeArrowheads="1"/>
            </p:cNvSpPr>
            <p:nvPr/>
          </p:nvSpPr>
          <p:spPr bwMode="auto">
            <a:xfrm>
              <a:off x="3066" y="264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2" name="Oval 92"/>
            <p:cNvSpPr>
              <a:spLocks noChangeArrowheads="1"/>
            </p:cNvSpPr>
            <p:nvPr/>
          </p:nvSpPr>
          <p:spPr bwMode="auto">
            <a:xfrm>
              <a:off x="3024" y="27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3" name="Oval 93"/>
            <p:cNvSpPr>
              <a:spLocks noChangeArrowheads="1"/>
            </p:cNvSpPr>
            <p:nvPr/>
          </p:nvSpPr>
          <p:spPr bwMode="auto">
            <a:xfrm>
              <a:off x="2976" y="265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4" name="Oval 94"/>
            <p:cNvSpPr>
              <a:spLocks noChangeArrowheads="1"/>
            </p:cNvSpPr>
            <p:nvPr/>
          </p:nvSpPr>
          <p:spPr bwMode="auto">
            <a:xfrm>
              <a:off x="3072" y="27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5" name="Oval 95"/>
            <p:cNvSpPr>
              <a:spLocks noChangeArrowheads="1"/>
            </p:cNvSpPr>
            <p:nvPr/>
          </p:nvSpPr>
          <p:spPr bwMode="auto">
            <a:xfrm>
              <a:off x="3072" y="27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" name="Oval 96"/>
            <p:cNvSpPr>
              <a:spLocks noChangeArrowheads="1"/>
            </p:cNvSpPr>
            <p:nvPr/>
          </p:nvSpPr>
          <p:spPr bwMode="auto">
            <a:xfrm>
              <a:off x="3072" y="27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" name="Oval 97"/>
            <p:cNvSpPr>
              <a:spLocks noChangeArrowheads="1"/>
            </p:cNvSpPr>
            <p:nvPr/>
          </p:nvSpPr>
          <p:spPr bwMode="auto">
            <a:xfrm>
              <a:off x="3312" y="267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8" name="Oval 98"/>
            <p:cNvSpPr>
              <a:spLocks noChangeArrowheads="1"/>
            </p:cNvSpPr>
            <p:nvPr/>
          </p:nvSpPr>
          <p:spPr bwMode="auto">
            <a:xfrm>
              <a:off x="3270" y="276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9" name="Oval 99"/>
            <p:cNvSpPr>
              <a:spLocks noChangeArrowheads="1"/>
            </p:cNvSpPr>
            <p:nvPr/>
          </p:nvSpPr>
          <p:spPr bwMode="auto">
            <a:xfrm>
              <a:off x="3222" y="268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0" name="Oval 100"/>
            <p:cNvSpPr>
              <a:spLocks noChangeArrowheads="1"/>
            </p:cNvSpPr>
            <p:nvPr/>
          </p:nvSpPr>
          <p:spPr bwMode="auto">
            <a:xfrm>
              <a:off x="3318" y="277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" name="Oval 101"/>
            <p:cNvSpPr>
              <a:spLocks noChangeArrowheads="1"/>
            </p:cNvSpPr>
            <p:nvPr/>
          </p:nvSpPr>
          <p:spPr bwMode="auto">
            <a:xfrm>
              <a:off x="3318" y="277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2" name="Oval 102"/>
            <p:cNvSpPr>
              <a:spLocks noChangeArrowheads="1"/>
            </p:cNvSpPr>
            <p:nvPr/>
          </p:nvSpPr>
          <p:spPr bwMode="auto">
            <a:xfrm>
              <a:off x="3318" y="277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3" name="Oval 103"/>
            <p:cNvSpPr>
              <a:spLocks noChangeArrowheads="1"/>
            </p:cNvSpPr>
            <p:nvPr/>
          </p:nvSpPr>
          <p:spPr bwMode="auto">
            <a:xfrm rot="5400000">
              <a:off x="2448" y="172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4" name="Oval 104"/>
            <p:cNvSpPr>
              <a:spLocks noChangeArrowheads="1"/>
            </p:cNvSpPr>
            <p:nvPr/>
          </p:nvSpPr>
          <p:spPr bwMode="auto">
            <a:xfrm rot="5400000">
              <a:off x="2406" y="181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5" name="Oval 105"/>
            <p:cNvSpPr>
              <a:spLocks noChangeArrowheads="1"/>
            </p:cNvSpPr>
            <p:nvPr/>
          </p:nvSpPr>
          <p:spPr bwMode="auto">
            <a:xfrm rot="5400000">
              <a:off x="2358" y="173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6" name="Oval 106"/>
            <p:cNvSpPr>
              <a:spLocks noChangeArrowheads="1"/>
            </p:cNvSpPr>
            <p:nvPr/>
          </p:nvSpPr>
          <p:spPr bwMode="auto">
            <a:xfrm rot="5400000">
              <a:off x="2454" y="183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7" name="Oval 107"/>
            <p:cNvSpPr>
              <a:spLocks noChangeArrowheads="1"/>
            </p:cNvSpPr>
            <p:nvPr/>
          </p:nvSpPr>
          <p:spPr bwMode="auto">
            <a:xfrm rot="5400000">
              <a:off x="2454" y="183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8" name="Oval 108"/>
            <p:cNvSpPr>
              <a:spLocks noChangeArrowheads="1"/>
            </p:cNvSpPr>
            <p:nvPr/>
          </p:nvSpPr>
          <p:spPr bwMode="auto">
            <a:xfrm rot="5400000">
              <a:off x="2454" y="183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9" name="Oval 109"/>
            <p:cNvSpPr>
              <a:spLocks noChangeArrowheads="1"/>
            </p:cNvSpPr>
            <p:nvPr/>
          </p:nvSpPr>
          <p:spPr bwMode="auto">
            <a:xfrm rot="5400000">
              <a:off x="2406" y="154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0" name="Oval 110"/>
            <p:cNvSpPr>
              <a:spLocks noChangeArrowheads="1"/>
            </p:cNvSpPr>
            <p:nvPr/>
          </p:nvSpPr>
          <p:spPr bwMode="auto">
            <a:xfrm rot="5400000">
              <a:off x="2364" y="163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1" name="Oval 111"/>
            <p:cNvSpPr>
              <a:spLocks noChangeArrowheads="1"/>
            </p:cNvSpPr>
            <p:nvPr/>
          </p:nvSpPr>
          <p:spPr bwMode="auto">
            <a:xfrm rot="5400000">
              <a:off x="2316" y="15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2" name="Oval 112"/>
            <p:cNvSpPr>
              <a:spLocks noChangeArrowheads="1"/>
            </p:cNvSpPr>
            <p:nvPr/>
          </p:nvSpPr>
          <p:spPr bwMode="auto">
            <a:xfrm rot="5400000">
              <a:off x="2412" y="16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3" name="Oval 113"/>
            <p:cNvSpPr>
              <a:spLocks noChangeArrowheads="1"/>
            </p:cNvSpPr>
            <p:nvPr/>
          </p:nvSpPr>
          <p:spPr bwMode="auto">
            <a:xfrm rot="5400000">
              <a:off x="2412" y="16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4" name="Oval 114"/>
            <p:cNvSpPr>
              <a:spLocks noChangeArrowheads="1"/>
            </p:cNvSpPr>
            <p:nvPr/>
          </p:nvSpPr>
          <p:spPr bwMode="auto">
            <a:xfrm rot="5400000">
              <a:off x="2412" y="164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5" name="Oval 115"/>
            <p:cNvSpPr>
              <a:spLocks noChangeArrowheads="1"/>
            </p:cNvSpPr>
            <p:nvPr/>
          </p:nvSpPr>
          <p:spPr bwMode="auto">
            <a:xfrm>
              <a:off x="2646" y="214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6" name="Oval 116"/>
            <p:cNvSpPr>
              <a:spLocks noChangeArrowheads="1"/>
            </p:cNvSpPr>
            <p:nvPr/>
          </p:nvSpPr>
          <p:spPr bwMode="auto">
            <a:xfrm>
              <a:off x="2604" y="223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7" name="Oval 117"/>
            <p:cNvSpPr>
              <a:spLocks noChangeArrowheads="1"/>
            </p:cNvSpPr>
            <p:nvPr/>
          </p:nvSpPr>
          <p:spPr bwMode="auto">
            <a:xfrm>
              <a:off x="2556" y="215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8" name="Oval 118"/>
            <p:cNvSpPr>
              <a:spLocks noChangeArrowheads="1"/>
            </p:cNvSpPr>
            <p:nvPr/>
          </p:nvSpPr>
          <p:spPr bwMode="auto">
            <a:xfrm>
              <a:off x="2652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9" name="Oval 119"/>
            <p:cNvSpPr>
              <a:spLocks noChangeArrowheads="1"/>
            </p:cNvSpPr>
            <p:nvPr/>
          </p:nvSpPr>
          <p:spPr bwMode="auto">
            <a:xfrm>
              <a:off x="2652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0" name="Oval 120"/>
            <p:cNvSpPr>
              <a:spLocks noChangeArrowheads="1"/>
            </p:cNvSpPr>
            <p:nvPr/>
          </p:nvSpPr>
          <p:spPr bwMode="auto">
            <a:xfrm>
              <a:off x="2652" y="225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1" name="Oval 121"/>
            <p:cNvSpPr>
              <a:spLocks noChangeArrowheads="1"/>
            </p:cNvSpPr>
            <p:nvPr/>
          </p:nvSpPr>
          <p:spPr bwMode="auto">
            <a:xfrm>
              <a:off x="2892" y="233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2" name="Oval 122"/>
            <p:cNvSpPr>
              <a:spLocks noChangeArrowheads="1"/>
            </p:cNvSpPr>
            <p:nvPr/>
          </p:nvSpPr>
          <p:spPr bwMode="auto">
            <a:xfrm>
              <a:off x="2850" y="24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3" name="Oval 123"/>
            <p:cNvSpPr>
              <a:spLocks noChangeArrowheads="1"/>
            </p:cNvSpPr>
            <p:nvPr/>
          </p:nvSpPr>
          <p:spPr bwMode="auto">
            <a:xfrm>
              <a:off x="2802" y="234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4" name="Oval 124"/>
            <p:cNvSpPr>
              <a:spLocks noChangeArrowheads="1"/>
            </p:cNvSpPr>
            <p:nvPr/>
          </p:nvSpPr>
          <p:spPr bwMode="auto">
            <a:xfrm>
              <a:off x="2898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5" name="Oval 125"/>
            <p:cNvSpPr>
              <a:spLocks noChangeArrowheads="1"/>
            </p:cNvSpPr>
            <p:nvPr/>
          </p:nvSpPr>
          <p:spPr bwMode="auto">
            <a:xfrm>
              <a:off x="2898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6" name="Oval 126"/>
            <p:cNvSpPr>
              <a:spLocks noChangeArrowheads="1"/>
            </p:cNvSpPr>
            <p:nvPr/>
          </p:nvSpPr>
          <p:spPr bwMode="auto">
            <a:xfrm>
              <a:off x="2898" y="243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7" name="Oval 127"/>
            <p:cNvSpPr>
              <a:spLocks noChangeArrowheads="1"/>
            </p:cNvSpPr>
            <p:nvPr/>
          </p:nvSpPr>
          <p:spPr bwMode="auto">
            <a:xfrm>
              <a:off x="3486" y="262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8" name="Oval 128"/>
            <p:cNvSpPr>
              <a:spLocks noChangeArrowheads="1"/>
            </p:cNvSpPr>
            <p:nvPr/>
          </p:nvSpPr>
          <p:spPr bwMode="auto">
            <a:xfrm>
              <a:off x="4002" y="2617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9" name="Oval 129"/>
            <p:cNvSpPr>
              <a:spLocks noChangeArrowheads="1"/>
            </p:cNvSpPr>
            <p:nvPr/>
          </p:nvSpPr>
          <p:spPr bwMode="auto">
            <a:xfrm>
              <a:off x="3876" y="2665"/>
              <a:ext cx="53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0" name="Oval 130"/>
            <p:cNvSpPr>
              <a:spLocks noChangeArrowheads="1"/>
            </p:cNvSpPr>
            <p:nvPr/>
          </p:nvSpPr>
          <p:spPr bwMode="auto">
            <a:xfrm>
              <a:off x="3492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1" name="Oval 131"/>
            <p:cNvSpPr>
              <a:spLocks noChangeArrowheads="1"/>
            </p:cNvSpPr>
            <p:nvPr/>
          </p:nvSpPr>
          <p:spPr bwMode="auto">
            <a:xfrm>
              <a:off x="3492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2" name="Oval 132"/>
            <p:cNvSpPr>
              <a:spLocks noChangeArrowheads="1"/>
            </p:cNvSpPr>
            <p:nvPr/>
          </p:nvSpPr>
          <p:spPr bwMode="auto">
            <a:xfrm>
              <a:off x="3492" y="2725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3" name="Oval 133"/>
            <p:cNvSpPr>
              <a:spLocks noChangeArrowheads="1"/>
            </p:cNvSpPr>
            <p:nvPr/>
          </p:nvSpPr>
          <p:spPr bwMode="auto">
            <a:xfrm>
              <a:off x="3732" y="2653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4" name="Oval 134"/>
            <p:cNvSpPr>
              <a:spLocks noChangeArrowheads="1"/>
            </p:cNvSpPr>
            <p:nvPr/>
          </p:nvSpPr>
          <p:spPr bwMode="auto">
            <a:xfrm>
              <a:off x="3840" y="256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5" name="Oval 135"/>
            <p:cNvSpPr>
              <a:spLocks noChangeArrowheads="1"/>
            </p:cNvSpPr>
            <p:nvPr/>
          </p:nvSpPr>
          <p:spPr bwMode="auto">
            <a:xfrm>
              <a:off x="3642" y="2659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6" name="Oval 136"/>
            <p:cNvSpPr>
              <a:spLocks noChangeArrowheads="1"/>
            </p:cNvSpPr>
            <p:nvPr/>
          </p:nvSpPr>
          <p:spPr bwMode="auto">
            <a:xfrm>
              <a:off x="3888" y="258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7" name="Oval 137"/>
            <p:cNvSpPr>
              <a:spLocks noChangeArrowheads="1"/>
            </p:cNvSpPr>
            <p:nvPr/>
          </p:nvSpPr>
          <p:spPr bwMode="auto">
            <a:xfrm>
              <a:off x="3888" y="258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8" name="Oval 138"/>
            <p:cNvSpPr>
              <a:spLocks noChangeArrowheads="1"/>
            </p:cNvSpPr>
            <p:nvPr/>
          </p:nvSpPr>
          <p:spPr bwMode="auto">
            <a:xfrm>
              <a:off x="3888" y="2581"/>
              <a:ext cx="47" cy="47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4" name="Text Box 139"/>
          <p:cNvSpPr txBox="1">
            <a:spLocks noChangeArrowheads="1"/>
          </p:cNvSpPr>
          <p:nvPr/>
        </p:nvSpPr>
        <p:spPr bwMode="auto">
          <a:xfrm>
            <a:off x="1612900" y="1974850"/>
            <a:ext cx="191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mean diffusivity</a:t>
            </a:r>
          </a:p>
        </p:txBody>
      </p:sp>
      <p:sp>
        <p:nvSpPr>
          <p:cNvPr id="21515" name="Text Box 140"/>
          <p:cNvSpPr txBox="1">
            <a:spLocks noChangeArrowheads="1"/>
          </p:cNvSpPr>
          <p:nvPr/>
        </p:nvSpPr>
        <p:spPr bwMode="auto">
          <a:xfrm>
            <a:off x="6965950" y="43561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anisotropy</a:t>
            </a:r>
          </a:p>
        </p:txBody>
      </p:sp>
      <p:grpSp>
        <p:nvGrpSpPr>
          <p:cNvPr id="6" name="Group 141"/>
          <p:cNvGrpSpPr>
            <a:grpSpLocks/>
          </p:cNvGrpSpPr>
          <p:nvPr/>
        </p:nvGrpSpPr>
        <p:grpSpPr bwMode="auto">
          <a:xfrm>
            <a:off x="3543300" y="2141538"/>
            <a:ext cx="3117850" cy="2325687"/>
            <a:chOff x="2232" y="1349"/>
            <a:chExt cx="1964" cy="1465"/>
          </a:xfrm>
        </p:grpSpPr>
        <p:grpSp>
          <p:nvGrpSpPr>
            <p:cNvPr id="7" name="Group 142"/>
            <p:cNvGrpSpPr>
              <a:grpSpLocks/>
            </p:cNvGrpSpPr>
            <p:nvPr/>
          </p:nvGrpSpPr>
          <p:grpSpPr bwMode="auto">
            <a:xfrm>
              <a:off x="3312" y="2093"/>
              <a:ext cx="884" cy="721"/>
              <a:chOff x="3312" y="2093"/>
              <a:chExt cx="884" cy="721"/>
            </a:xfrm>
          </p:grpSpPr>
          <p:sp>
            <p:nvSpPr>
              <p:cNvPr id="21527" name="Oval 143"/>
              <p:cNvSpPr>
                <a:spLocks noChangeArrowheads="1"/>
              </p:cNvSpPr>
              <p:nvPr/>
            </p:nvSpPr>
            <p:spPr bwMode="auto">
              <a:xfrm>
                <a:off x="3312" y="2442"/>
                <a:ext cx="696" cy="372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8" name="Text Box 144"/>
              <p:cNvSpPr txBox="1">
                <a:spLocks noChangeArrowheads="1"/>
              </p:cNvSpPr>
              <p:nvPr/>
            </p:nvSpPr>
            <p:spPr bwMode="auto">
              <a:xfrm>
                <a:off x="3710" y="2093"/>
                <a:ext cx="48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FF00"/>
                    </a:solidFill>
                    <a:latin typeface="Comic Sans MS" pitchFamily="66" charset="0"/>
                  </a:rPr>
                  <a:t>WM</a:t>
                </a:r>
              </a:p>
            </p:txBody>
          </p:sp>
        </p:grpSp>
        <p:grpSp>
          <p:nvGrpSpPr>
            <p:cNvPr id="8" name="Group 145"/>
            <p:cNvGrpSpPr>
              <a:grpSpLocks/>
            </p:cNvGrpSpPr>
            <p:nvPr/>
          </p:nvGrpSpPr>
          <p:grpSpPr bwMode="auto">
            <a:xfrm>
              <a:off x="2406" y="2033"/>
              <a:ext cx="857" cy="763"/>
              <a:chOff x="2406" y="2033"/>
              <a:chExt cx="857" cy="763"/>
            </a:xfrm>
          </p:grpSpPr>
          <p:sp>
            <p:nvSpPr>
              <p:cNvPr id="21525" name="Oval 146"/>
              <p:cNvSpPr>
                <a:spLocks noChangeArrowheads="1"/>
              </p:cNvSpPr>
              <p:nvPr/>
            </p:nvSpPr>
            <p:spPr bwMode="auto">
              <a:xfrm>
                <a:off x="2406" y="2334"/>
                <a:ext cx="486" cy="462"/>
              </a:xfrm>
              <a:prstGeom prst="ellips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6" name="Text Box 147"/>
              <p:cNvSpPr txBox="1">
                <a:spLocks noChangeArrowheads="1"/>
              </p:cNvSpPr>
              <p:nvPr/>
            </p:nvSpPr>
            <p:spPr bwMode="auto">
              <a:xfrm>
                <a:off x="2846" y="2033"/>
                <a:ext cx="4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66FF33"/>
                    </a:solidFill>
                    <a:latin typeface="Comic Sans MS" pitchFamily="66" charset="0"/>
                  </a:rPr>
                  <a:t>GM</a:t>
                </a:r>
              </a:p>
            </p:txBody>
          </p:sp>
        </p:grpSp>
        <p:grpSp>
          <p:nvGrpSpPr>
            <p:cNvPr id="9" name="Group 148"/>
            <p:cNvGrpSpPr>
              <a:grpSpLocks/>
            </p:cNvGrpSpPr>
            <p:nvPr/>
          </p:nvGrpSpPr>
          <p:grpSpPr bwMode="auto">
            <a:xfrm>
              <a:off x="2232" y="1349"/>
              <a:ext cx="1012" cy="643"/>
              <a:chOff x="2232" y="1349"/>
              <a:chExt cx="1012" cy="643"/>
            </a:xfrm>
          </p:grpSpPr>
          <p:sp>
            <p:nvSpPr>
              <p:cNvPr id="21523" name="Oval 149"/>
              <p:cNvSpPr>
                <a:spLocks noChangeArrowheads="1"/>
              </p:cNvSpPr>
              <p:nvPr/>
            </p:nvSpPr>
            <p:spPr bwMode="auto">
              <a:xfrm>
                <a:off x="2232" y="1440"/>
                <a:ext cx="480" cy="5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349"/>
                <a:ext cx="48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0000"/>
                    </a:solidFill>
                    <a:latin typeface="Comic Sans MS" pitchFamily="66" charset="0"/>
                  </a:rPr>
                  <a:t>CSF</a:t>
                </a:r>
              </a:p>
            </p:txBody>
          </p:sp>
        </p:grpSp>
      </p:grpSp>
      <p:sp>
        <p:nvSpPr>
          <p:cNvPr id="21517" name="Rettangolo 1"/>
          <p:cNvSpPr>
            <a:spLocks noChangeArrowheads="1"/>
          </p:cNvSpPr>
          <p:nvPr/>
        </p:nvSpPr>
        <p:spPr bwMode="auto">
          <a:xfrm>
            <a:off x="2720636" y="356809"/>
            <a:ext cx="3320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sz="2000" dirty="0"/>
          </a:p>
        </p:txBody>
      </p:sp>
      <p:sp>
        <p:nvSpPr>
          <p:cNvPr id="21518" name="CasellaDiTesto 152"/>
          <p:cNvSpPr txBox="1">
            <a:spLocks noChangeArrowheads="1"/>
          </p:cNvSpPr>
          <p:nvPr/>
        </p:nvSpPr>
        <p:spPr bwMode="auto">
          <a:xfrm>
            <a:off x="357188" y="785813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MD and FA</a:t>
            </a:r>
          </a:p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Quantitative images</a:t>
            </a:r>
          </a:p>
        </p:txBody>
      </p:sp>
      <p:sp>
        <p:nvSpPr>
          <p:cNvPr id="21519" name="Text Box 140"/>
          <p:cNvSpPr txBox="1">
            <a:spLocks noChangeArrowheads="1"/>
          </p:cNvSpPr>
          <p:nvPr/>
        </p:nvSpPr>
        <p:spPr bwMode="auto">
          <a:xfrm>
            <a:off x="4140200" y="50847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anisotropy</a:t>
            </a:r>
          </a:p>
        </p:txBody>
      </p:sp>
      <p:grpSp>
        <p:nvGrpSpPr>
          <p:cNvPr id="155" name="Gruppo 15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5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6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7" name="Gruppo 15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5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5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4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274638"/>
            <a:ext cx="6357392" cy="11430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F6960A"/>
                </a:solidFill>
                <a:latin typeface="Comic Sans MS" pitchFamily="66" charset="0"/>
              </a:rPr>
              <a:t>FA + color</a:t>
            </a:r>
            <a:r>
              <a:rPr lang="en-US" sz="2800" dirty="0">
                <a:solidFill>
                  <a:srgbClr val="F6960A"/>
                </a:solidFill>
                <a:latin typeface="Comic Sans MS" pitchFamily="66" charset="0"/>
              </a:rPr>
              <a:t> </a:t>
            </a:r>
            <a:br>
              <a:rPr lang="en-US" sz="2800" dirty="0">
                <a:solidFill>
                  <a:srgbClr val="F6960A"/>
                </a:solidFill>
                <a:latin typeface="Comic Sans MS" pitchFamily="66" charset="0"/>
              </a:rPr>
            </a:br>
            <a:r>
              <a:rPr lang="en-US" sz="2800" dirty="0">
                <a:solidFill>
                  <a:srgbClr val="F6960A"/>
                </a:solidFill>
                <a:latin typeface="Comic Sans MS" pitchFamily="66" charset="0"/>
              </a:rPr>
              <a:t>(largest diffusion direction)</a:t>
            </a:r>
          </a:p>
        </p:txBody>
      </p:sp>
      <p:pic>
        <p:nvPicPr>
          <p:cNvPr id="273412" name="Picture 4" descr="rgb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270" y="1628800"/>
            <a:ext cx="3503330" cy="3503330"/>
          </a:xfrm>
          <a:prstGeom prst="rect">
            <a:avLst/>
          </a:prstGeom>
          <a:noFill/>
        </p:spPr>
      </p:pic>
      <p:pic>
        <p:nvPicPr>
          <p:cNvPr id="273413" name="Picture 5" descr="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446" y="1705000"/>
            <a:ext cx="3383353" cy="3383353"/>
          </a:xfrm>
          <a:prstGeom prst="rect">
            <a:avLst/>
          </a:prstGeom>
          <a:noFill/>
        </p:spPr>
      </p:pic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105400" y="5373216"/>
            <a:ext cx="31678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red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= right – left</a:t>
            </a:r>
          </a:p>
          <a:p>
            <a:pPr eaLnBrk="0" hangingPunct="0"/>
            <a:r>
              <a:rPr lang="en-US" dirty="0">
                <a:solidFill>
                  <a:srgbClr val="00CC00"/>
                </a:solidFill>
                <a:latin typeface="Comic Sans MS" pitchFamily="66" charset="0"/>
              </a:rPr>
              <a:t>green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= anterior – posterior</a:t>
            </a:r>
          </a:p>
          <a:p>
            <a:pPr eaLnBrk="0" hangingPunct="0"/>
            <a:r>
              <a:rPr lang="en-US" dirty="0">
                <a:solidFill>
                  <a:srgbClr val="00B0F0"/>
                </a:solidFill>
                <a:latin typeface="Comic Sans MS" pitchFamily="66" charset="0"/>
              </a:rPr>
              <a:t>blue =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superior - inferior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1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7239000" y="35052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FA map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4114800" y="35052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MD Map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477000" y="1066800"/>
            <a:ext cx="2333625" cy="2520950"/>
            <a:chOff x="2895600" y="1066800"/>
            <a:chExt cx="2478671" cy="2678415"/>
          </a:xfrm>
        </p:grpSpPr>
        <p:pic>
          <p:nvPicPr>
            <p:cNvPr id="1332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1066800"/>
              <a:ext cx="2413000" cy="2557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1447800"/>
              <a:ext cx="92075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9" name="Text Box 13"/>
            <p:cNvSpPr txBox="1">
              <a:spLocks noChangeArrowheads="1"/>
            </p:cNvSpPr>
            <p:nvPr/>
          </p:nvSpPr>
          <p:spPr bwMode="auto">
            <a:xfrm>
              <a:off x="4572000" y="3352800"/>
              <a:ext cx="802271" cy="39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Calibri" pitchFamily="34" charset="0"/>
                </a:rPr>
                <a:t>FA = 0</a:t>
              </a:r>
            </a:p>
          </p:txBody>
        </p:sp>
        <p:sp>
          <p:nvSpPr>
            <p:cNvPr id="13330" name="Text Box 14"/>
            <p:cNvSpPr txBox="1">
              <a:spLocks noChangeArrowheads="1"/>
            </p:cNvSpPr>
            <p:nvPr/>
          </p:nvSpPr>
          <p:spPr bwMode="auto">
            <a:xfrm>
              <a:off x="4572000" y="1066800"/>
              <a:ext cx="802271" cy="39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Calibri" pitchFamily="34" charset="0"/>
                </a:rPr>
                <a:t>FA = 1</a:t>
              </a:r>
            </a:p>
          </p:txBody>
        </p:sp>
      </p:grpSp>
      <p:pic>
        <p:nvPicPr>
          <p:cNvPr id="1332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066800"/>
            <a:ext cx="202882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5496" y="228600"/>
            <a:ext cx="6789440" cy="868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mic Sans MS" pitchFamily="66" charset="0"/>
              </a:rPr>
              <a:t>DTI-based images and maps</a:t>
            </a:r>
            <a:endParaRPr lang="en-US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42391" y="1299374"/>
            <a:ext cx="3872409" cy="1807467"/>
            <a:chOff x="242391" y="1299374"/>
            <a:chExt cx="3872409" cy="1807467"/>
          </a:xfrm>
        </p:grpSpPr>
        <p:pic>
          <p:nvPicPr>
            <p:cNvPr id="19" name="Picture 76" descr="D_par.tif"/>
            <p:cNvPicPr>
              <a:picLocks noChangeAspect="1"/>
            </p:cNvPicPr>
            <p:nvPr/>
          </p:nvPicPr>
          <p:blipFill>
            <a:blip r:embed="rId6" cstate="print"/>
            <a:srcRect l="27344" t="13049" r="46094" b="19769"/>
            <a:stretch>
              <a:fillRect/>
            </a:stretch>
          </p:blipFill>
          <p:spPr bwMode="auto">
            <a:xfrm>
              <a:off x="242391" y="1603059"/>
              <a:ext cx="1208207" cy="14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7" descr="D_ort.tif"/>
            <p:cNvPicPr>
              <a:picLocks noChangeAspect="1"/>
            </p:cNvPicPr>
            <p:nvPr/>
          </p:nvPicPr>
          <p:blipFill>
            <a:blip r:embed="rId7" cstate="print"/>
            <a:srcRect l="34375" t="13049" r="39063" b="19769"/>
            <a:stretch>
              <a:fillRect/>
            </a:stretch>
          </p:blipFill>
          <p:spPr bwMode="auto">
            <a:xfrm>
              <a:off x="1450598" y="1603059"/>
              <a:ext cx="1208207" cy="14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8" descr="MD.tif"/>
            <p:cNvPicPr>
              <a:picLocks noChangeAspect="1"/>
            </p:cNvPicPr>
            <p:nvPr/>
          </p:nvPicPr>
          <p:blipFill>
            <a:blip r:embed="rId8" cstate="print"/>
            <a:srcRect l="34375" t="13049" r="39063" b="19769"/>
            <a:stretch>
              <a:fillRect/>
            </a:stretch>
          </p:blipFill>
          <p:spPr bwMode="auto">
            <a:xfrm>
              <a:off x="2658805" y="1603059"/>
              <a:ext cx="1208207" cy="14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4" descr="K_par.jpg"/>
            <p:cNvPicPr>
              <a:picLocks noChangeAspect="1"/>
            </p:cNvPicPr>
            <p:nvPr/>
          </p:nvPicPr>
          <p:blipFill>
            <a:blip r:embed="rId9" cstate="print"/>
            <a:srcRect l="68900" t="13892" r="28018" b="21790"/>
            <a:stretch>
              <a:fillRect/>
            </a:stretch>
          </p:blipFill>
          <p:spPr bwMode="auto">
            <a:xfrm rot="10800000" flipV="1">
              <a:off x="3896840" y="1558112"/>
              <a:ext cx="217960" cy="154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57"/>
            <p:cNvSpPr txBox="1">
              <a:spLocks noChangeArrowheads="1"/>
            </p:cNvSpPr>
            <p:nvPr/>
          </p:nvSpPr>
          <p:spPr bwMode="auto">
            <a:xfrm>
              <a:off x="654839" y="1299374"/>
              <a:ext cx="353794" cy="303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  <a:latin typeface="Calibri" pitchFamily="34" charset="0"/>
                </a:rPr>
                <a:t>LD</a:t>
              </a:r>
            </a:p>
          </p:txBody>
        </p:sp>
        <p:sp>
          <p:nvSpPr>
            <p:cNvPr id="24" name="TextBox 58"/>
            <p:cNvSpPr txBox="1">
              <a:spLocks noChangeArrowheads="1"/>
            </p:cNvSpPr>
            <p:nvPr/>
          </p:nvSpPr>
          <p:spPr bwMode="auto">
            <a:xfrm>
              <a:off x="1837634" y="1299374"/>
              <a:ext cx="380276" cy="303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FF00"/>
                  </a:solidFill>
                  <a:latin typeface="Calibri" pitchFamily="34" charset="0"/>
                </a:rPr>
                <a:t>RD</a:t>
              </a:r>
            </a:p>
          </p:txBody>
        </p:sp>
        <p:sp>
          <p:nvSpPr>
            <p:cNvPr id="25" name="TextBox 59"/>
            <p:cNvSpPr txBox="1">
              <a:spLocks noChangeArrowheads="1"/>
            </p:cNvSpPr>
            <p:nvPr/>
          </p:nvSpPr>
          <p:spPr bwMode="auto">
            <a:xfrm>
              <a:off x="3026962" y="1299374"/>
              <a:ext cx="439860" cy="303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FF00"/>
                  </a:solidFill>
                  <a:latin typeface="Calibri" pitchFamily="34" charset="0"/>
                </a:rPr>
                <a:t>MD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744" y="3218405"/>
            <a:ext cx="3621882" cy="1672900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9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33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" name="Gruppo 29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31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32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259555" y="3167210"/>
            <a:ext cx="8427245" cy="3374322"/>
            <a:chOff x="259555" y="3167210"/>
            <a:chExt cx="8427245" cy="3374322"/>
          </a:xfrm>
        </p:grpSpPr>
        <p:sp>
          <p:nvSpPr>
            <p:cNvPr id="13314" name="Text Box 2"/>
            <p:cNvSpPr txBox="1">
              <a:spLocks noChangeArrowheads="1"/>
            </p:cNvSpPr>
            <p:nvPr/>
          </p:nvSpPr>
          <p:spPr bwMode="auto">
            <a:xfrm>
              <a:off x="4876800" y="5867400"/>
              <a:ext cx="1122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Axial view</a:t>
              </a:r>
            </a:p>
          </p:txBody>
        </p:sp>
        <p:pic>
          <p:nvPicPr>
            <p:cNvPr id="13317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77000" y="3886200"/>
              <a:ext cx="2209800" cy="190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8" name="Rectangle 8"/>
            <p:cNvSpPr>
              <a:spLocks noChangeArrowheads="1"/>
            </p:cNvSpPr>
            <p:nvPr/>
          </p:nvSpPr>
          <p:spPr bwMode="auto">
            <a:xfrm>
              <a:off x="7162800" y="5791200"/>
              <a:ext cx="13906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Sagittal View</a:t>
              </a:r>
            </a:p>
          </p:txBody>
        </p:sp>
        <p:sp>
          <p:nvSpPr>
            <p:cNvPr id="13321" name="Rectangle 12"/>
            <p:cNvSpPr>
              <a:spLocks noChangeArrowheads="1"/>
            </p:cNvSpPr>
            <p:nvPr/>
          </p:nvSpPr>
          <p:spPr bwMode="auto">
            <a:xfrm>
              <a:off x="5257800" y="6172200"/>
              <a:ext cx="32956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Preferred Direction of Diffusion</a:t>
              </a:r>
            </a:p>
          </p:txBody>
        </p:sp>
        <p:sp>
          <p:nvSpPr>
            <p:cNvPr id="13326" name="TextBox 20"/>
            <p:cNvSpPr txBox="1">
              <a:spLocks noChangeArrowheads="1"/>
            </p:cNvSpPr>
            <p:nvPr/>
          </p:nvSpPr>
          <p:spPr bwMode="auto">
            <a:xfrm>
              <a:off x="1038983" y="6119909"/>
              <a:ext cx="1730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Calibri" pitchFamily="34" charset="0"/>
                </a:rPr>
                <a:t>Vector field map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259555" y="3167210"/>
              <a:ext cx="5968629" cy="2885134"/>
              <a:chOff x="259555" y="3167210"/>
              <a:chExt cx="5968629" cy="2885134"/>
            </a:xfrm>
          </p:grpSpPr>
          <p:pic>
            <p:nvPicPr>
              <p:cNvPr id="13315" name="Picture 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712121" y="3886200"/>
                <a:ext cx="1516063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16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896839" y="4995208"/>
                <a:ext cx="754063" cy="854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25" name="Picture 3" descr="monkey_verctor_field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r="20755" b="21170"/>
              <a:stretch>
                <a:fillRect/>
              </a:stretch>
            </p:blipFill>
            <p:spPr bwMode="auto">
              <a:xfrm>
                <a:off x="259555" y="3167210"/>
                <a:ext cx="3598070" cy="2885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74927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</a:rPr>
              <a:t>NMR: diffusione tensoriale</a:t>
            </a:r>
            <a:endParaRPr lang="en-US" sz="3200"/>
          </a:p>
        </p:txBody>
      </p:sp>
      <p:pic>
        <p:nvPicPr>
          <p:cNvPr id="68611" name="Picture 3" descr="C:\Documenti\presentazione_baleani_290502\DTIfield_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295400"/>
            <a:ext cx="4892675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48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</a:rPr>
              <a:t>NMR: diffusione tensoriale</a:t>
            </a:r>
            <a:endParaRPr lang="en-US" sz="3200"/>
          </a:p>
        </p:txBody>
      </p:sp>
      <p:pic>
        <p:nvPicPr>
          <p:cNvPr id="69635" name="Picture 3" descr="C:\Documenti\presentazione_baleani_290502\DTIfield_zoo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295400"/>
            <a:ext cx="4892675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59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</a:rPr>
              <a:t>NMR: diffusione tensoriale</a:t>
            </a:r>
            <a:endParaRPr lang="en-US" sz="3200"/>
          </a:p>
        </p:txBody>
      </p:sp>
      <p:pic>
        <p:nvPicPr>
          <p:cNvPr id="70659" name="Picture 3" descr="C:\Documenti\presentazione_baleani_290502\DTIfield_zoo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371600"/>
            <a:ext cx="492601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31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</a:rPr>
              <a:t>NMR: diffusione tensoriale</a:t>
            </a:r>
            <a:endParaRPr lang="en-US" sz="3200"/>
          </a:p>
        </p:txBody>
      </p:sp>
      <p:pic>
        <p:nvPicPr>
          <p:cNvPr id="71683" name="Picture 3" descr="C:\Documenti\presentazione_baleani_290502\DTIfield_zoom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371600"/>
            <a:ext cx="492601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</a:t>
            </a:r>
            <a:endParaRPr lang="en-US" sz="36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" y="2590800"/>
            <a:ext cx="8077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>
                <a:solidFill>
                  <a:srgbClr val="FFFF66"/>
                </a:solidFill>
                <a:sym typeface="Symbol" pitchFamily="18" charset="2"/>
              </a:rPr>
              <a:t>c/  t </a:t>
            </a:r>
            <a:r>
              <a:rPr lang="en-US" sz="8000">
                <a:solidFill>
                  <a:srgbClr val="FFFF66"/>
                </a:solidFill>
              </a:rPr>
              <a:t>= </a:t>
            </a:r>
            <a:r>
              <a:rPr lang="en-US" sz="8000" u="sng">
                <a:solidFill>
                  <a:srgbClr val="FFFF66"/>
                </a:solidFill>
                <a:sym typeface="Symbol" pitchFamily="18" charset="2"/>
              </a:rPr>
              <a:t></a:t>
            </a:r>
            <a:r>
              <a:rPr lang="en-US" sz="8000">
                <a:solidFill>
                  <a:srgbClr val="FFFF66"/>
                </a:solidFill>
                <a:sym typeface="Symbol" pitchFamily="18" charset="2"/>
              </a:rPr>
              <a:t> (D</a:t>
            </a:r>
            <a:r>
              <a:rPr lang="en-US" sz="8000" u="sng">
                <a:solidFill>
                  <a:srgbClr val="FFFF66"/>
                </a:solidFill>
                <a:sym typeface="Symbol" pitchFamily="18" charset="2"/>
              </a:rPr>
              <a:t></a:t>
            </a:r>
            <a:r>
              <a:rPr lang="en-US" sz="8000">
                <a:solidFill>
                  <a:srgbClr val="FFFF66"/>
                </a:solidFill>
                <a:sym typeface="Symbol" pitchFamily="18" charset="2"/>
              </a:rPr>
              <a:t>c)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590800" y="4343400"/>
            <a:ext cx="426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</a:rPr>
              <a:t>Equazione della diffusione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281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tr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425575"/>
            <a:ext cx="5029200" cy="5003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819400" y="3352800"/>
            <a:ext cx="2895600" cy="2895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6628" name="Picture 4" descr="tract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524125"/>
            <a:ext cx="4191000" cy="4191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581400" y="2971800"/>
            <a:ext cx="1752600" cy="167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6630" name="Picture 6" descr="tract_zoo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459038"/>
            <a:ext cx="3200400" cy="31845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5429250" y="785813"/>
            <a:ext cx="3357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noProof="1">
                <a:solidFill>
                  <a:schemeClr val="bg1"/>
                </a:solidFill>
                <a:latin typeface="Comic Sans MS" pitchFamily="66" charset="0"/>
              </a:rPr>
              <a:t>Principal directions of diffusion</a:t>
            </a:r>
            <a:endParaRPr lang="en-GB" sz="1600" b="1" noProof="1">
              <a:solidFill>
                <a:schemeClr val="bg1"/>
              </a:solidFill>
            </a:endParaRPr>
          </a:p>
          <a:p>
            <a:pPr algn="ctr"/>
            <a:r>
              <a:rPr lang="en-GB" sz="1600" i="1" noProof="1">
                <a:solidFill>
                  <a:srgbClr val="FF9933"/>
                </a:solidFill>
                <a:latin typeface="Comic Sans MS" pitchFamily="66" charset="0"/>
              </a:rPr>
              <a:t>fiber orientation</a:t>
            </a:r>
            <a:endParaRPr lang="en-GB" sz="1600" b="1" noProof="1">
              <a:solidFill>
                <a:srgbClr val="FFFF00"/>
              </a:solidFill>
            </a:endParaRPr>
          </a:p>
        </p:txBody>
      </p:sp>
      <p:sp>
        <p:nvSpPr>
          <p:cNvPr id="80904" name="Rettangolo 1"/>
          <p:cNvSpPr>
            <a:spLocks noChangeArrowheads="1"/>
          </p:cNvSpPr>
          <p:nvPr/>
        </p:nvSpPr>
        <p:spPr bwMode="auto">
          <a:xfrm>
            <a:off x="2555776" y="427013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dirty="0"/>
          </a:p>
        </p:txBody>
      </p:sp>
      <p:sp>
        <p:nvSpPr>
          <p:cNvPr id="80905" name="Rettangolo 8"/>
          <p:cNvSpPr>
            <a:spLocks noChangeArrowheads="1"/>
          </p:cNvSpPr>
          <p:nvPr/>
        </p:nvSpPr>
        <p:spPr bwMode="auto">
          <a:xfrm>
            <a:off x="357188" y="785813"/>
            <a:ext cx="1579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noProof="1">
                <a:solidFill>
                  <a:schemeClr val="bg1"/>
                </a:solidFill>
                <a:latin typeface="Comic Sans MS" pitchFamily="66" charset="0"/>
              </a:rPr>
              <a:t>Eigenvectors</a:t>
            </a:r>
            <a:endParaRPr lang="en-US"/>
          </a:p>
        </p:txBody>
      </p:sp>
      <p:grpSp>
        <p:nvGrpSpPr>
          <p:cNvPr id="10" name="Gruppo 9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1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5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3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4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3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80974" y="1346034"/>
            <a:ext cx="5429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noProof="1">
                <a:solidFill>
                  <a:schemeClr val="bg1"/>
                </a:solidFill>
                <a:latin typeface="Comic Sans MS" pitchFamily="66" charset="0"/>
              </a:rPr>
              <a:t>From the eigenvectors to white matter tracts:</a:t>
            </a:r>
          </a:p>
          <a:p>
            <a:pPr algn="ctr"/>
            <a:r>
              <a:rPr lang="en-GB" b="1" noProof="1">
                <a:solidFill>
                  <a:schemeClr val="bg1"/>
                </a:solidFill>
                <a:latin typeface="Comic Sans MS" pitchFamily="66" charset="0"/>
              </a:rPr>
              <a:t>Fibers tractography</a:t>
            </a:r>
            <a:endParaRPr lang="en-GB" b="1" noProof="1">
              <a:solidFill>
                <a:schemeClr val="bg1"/>
              </a:solidFill>
            </a:endParaRPr>
          </a:p>
        </p:txBody>
      </p:sp>
      <p:sp>
        <p:nvSpPr>
          <p:cNvPr id="81923" name="Rectangle 3" descr="25%"/>
          <p:cNvSpPr>
            <a:spLocks noChangeArrowheads="1"/>
          </p:cNvSpPr>
          <p:nvPr/>
        </p:nvSpPr>
        <p:spPr bwMode="auto">
          <a:xfrm>
            <a:off x="2895600" y="2366963"/>
            <a:ext cx="3467100" cy="3133725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4038600" y="2343150"/>
            <a:ext cx="0" cy="3105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4648200" y="2343150"/>
            <a:ext cx="0" cy="3105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5181600" y="2343150"/>
            <a:ext cx="0" cy="3105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5791200" y="2343150"/>
            <a:ext cx="0" cy="3105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>
            <a:off x="3448050" y="2343150"/>
            <a:ext cx="0" cy="3105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rot="5400000">
            <a:off x="4605337" y="1109663"/>
            <a:ext cx="9525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 rot="5400000">
            <a:off x="4605337" y="1643063"/>
            <a:ext cx="9525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 rot="5400000">
            <a:off x="4605337" y="2176463"/>
            <a:ext cx="9525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rot="5400000">
            <a:off x="4605337" y="2709863"/>
            <a:ext cx="9525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rot="5400000">
            <a:off x="4605337" y="3243263"/>
            <a:ext cx="9525" cy="3429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895600" y="4953000"/>
            <a:ext cx="533400" cy="533400"/>
            <a:chOff x="1824" y="3120"/>
            <a:chExt cx="336" cy="336"/>
          </a:xfrm>
        </p:grpSpPr>
        <p:sp>
          <p:nvSpPr>
            <p:cNvPr id="81957" name="Rectangle 15"/>
            <p:cNvSpPr>
              <a:spLocks noChangeArrowheads="1"/>
            </p:cNvSpPr>
            <p:nvPr/>
          </p:nvSpPr>
          <p:spPr bwMode="auto">
            <a:xfrm>
              <a:off x="1824" y="3120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58" name="Line 16"/>
            <p:cNvSpPr>
              <a:spLocks noChangeShapeType="1"/>
            </p:cNvSpPr>
            <p:nvPr/>
          </p:nvSpPr>
          <p:spPr bwMode="auto">
            <a:xfrm rot="20139534" flipV="1">
              <a:off x="1920" y="3168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5600" y="4419600"/>
            <a:ext cx="533400" cy="533400"/>
            <a:chOff x="1824" y="2784"/>
            <a:chExt cx="336" cy="336"/>
          </a:xfrm>
        </p:grpSpPr>
        <p:sp>
          <p:nvSpPr>
            <p:cNvPr id="81955" name="Rectangle 18"/>
            <p:cNvSpPr>
              <a:spLocks noChangeArrowheads="1"/>
            </p:cNvSpPr>
            <p:nvPr/>
          </p:nvSpPr>
          <p:spPr bwMode="auto">
            <a:xfrm>
              <a:off x="1824" y="2784"/>
              <a:ext cx="33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56" name="Line 19"/>
            <p:cNvSpPr>
              <a:spLocks noChangeShapeType="1"/>
            </p:cNvSpPr>
            <p:nvPr/>
          </p:nvSpPr>
          <p:spPr bwMode="auto">
            <a:xfrm rot="174881" flipV="1">
              <a:off x="1979" y="2832"/>
              <a:ext cx="108" cy="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487738" y="3863975"/>
            <a:ext cx="550862" cy="555625"/>
            <a:chOff x="2197" y="2434"/>
            <a:chExt cx="347" cy="350"/>
          </a:xfrm>
        </p:grpSpPr>
        <p:sp>
          <p:nvSpPr>
            <p:cNvPr id="81953" name="Rectangle 21"/>
            <p:cNvSpPr>
              <a:spLocks noChangeArrowheads="1"/>
            </p:cNvSpPr>
            <p:nvPr/>
          </p:nvSpPr>
          <p:spPr bwMode="auto">
            <a:xfrm>
              <a:off x="2208" y="2448"/>
              <a:ext cx="33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54" name="Line 22"/>
            <p:cNvSpPr>
              <a:spLocks noChangeShapeType="1"/>
            </p:cNvSpPr>
            <p:nvPr/>
          </p:nvSpPr>
          <p:spPr bwMode="auto">
            <a:xfrm rot="21171484" flipV="1">
              <a:off x="2197" y="243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543300" y="3333750"/>
            <a:ext cx="533400" cy="533400"/>
            <a:chOff x="2232" y="2100"/>
            <a:chExt cx="336" cy="336"/>
          </a:xfrm>
        </p:grpSpPr>
        <p:sp>
          <p:nvSpPr>
            <p:cNvPr id="81951" name="Rectangle 24"/>
            <p:cNvSpPr>
              <a:spLocks noChangeArrowheads="1"/>
            </p:cNvSpPr>
            <p:nvPr/>
          </p:nvSpPr>
          <p:spPr bwMode="auto">
            <a:xfrm>
              <a:off x="2232" y="2100"/>
              <a:ext cx="33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52" name="Line 25"/>
            <p:cNvSpPr>
              <a:spLocks noChangeShapeType="1"/>
            </p:cNvSpPr>
            <p:nvPr/>
          </p:nvSpPr>
          <p:spPr bwMode="auto">
            <a:xfrm rot="21055915" flipV="1">
              <a:off x="2304" y="2149"/>
              <a:ext cx="166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76700" y="2819400"/>
            <a:ext cx="533400" cy="533400"/>
            <a:chOff x="2568" y="1776"/>
            <a:chExt cx="336" cy="336"/>
          </a:xfrm>
        </p:grpSpPr>
        <p:sp>
          <p:nvSpPr>
            <p:cNvPr id="81949" name="Rectangle 27"/>
            <p:cNvSpPr>
              <a:spLocks noChangeArrowheads="1"/>
            </p:cNvSpPr>
            <p:nvPr/>
          </p:nvSpPr>
          <p:spPr bwMode="auto">
            <a:xfrm>
              <a:off x="2568" y="1776"/>
              <a:ext cx="33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50" name="Line 28"/>
            <p:cNvSpPr>
              <a:spLocks noChangeShapeType="1"/>
            </p:cNvSpPr>
            <p:nvPr/>
          </p:nvSpPr>
          <p:spPr bwMode="auto">
            <a:xfrm flipV="1">
              <a:off x="2616" y="1824"/>
              <a:ext cx="192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4667250" y="2305050"/>
            <a:ext cx="495300" cy="495300"/>
            <a:chOff x="2940" y="1452"/>
            <a:chExt cx="312" cy="312"/>
          </a:xfrm>
        </p:grpSpPr>
        <p:sp>
          <p:nvSpPr>
            <p:cNvPr id="81947" name="Rectangle 30"/>
            <p:cNvSpPr>
              <a:spLocks noChangeArrowheads="1"/>
            </p:cNvSpPr>
            <p:nvPr/>
          </p:nvSpPr>
          <p:spPr bwMode="auto">
            <a:xfrm>
              <a:off x="2940" y="1452"/>
              <a:ext cx="312" cy="31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48" name="Line 31"/>
            <p:cNvSpPr>
              <a:spLocks noChangeShapeType="1"/>
            </p:cNvSpPr>
            <p:nvPr/>
          </p:nvSpPr>
          <p:spPr bwMode="auto">
            <a:xfrm flipV="1">
              <a:off x="3005" y="1557"/>
              <a:ext cx="206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2914650" y="3886200"/>
            <a:ext cx="544513" cy="533400"/>
            <a:chOff x="780" y="3204"/>
            <a:chExt cx="343" cy="336"/>
          </a:xfrm>
        </p:grpSpPr>
        <p:sp>
          <p:nvSpPr>
            <p:cNvPr id="81945" name="Rectangle 33"/>
            <p:cNvSpPr>
              <a:spLocks noChangeArrowheads="1"/>
            </p:cNvSpPr>
            <p:nvPr/>
          </p:nvSpPr>
          <p:spPr bwMode="auto">
            <a:xfrm>
              <a:off x="780" y="3204"/>
              <a:ext cx="33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46" name="Line 34"/>
            <p:cNvSpPr>
              <a:spLocks noChangeShapeType="1"/>
            </p:cNvSpPr>
            <p:nvPr/>
          </p:nvSpPr>
          <p:spPr bwMode="auto">
            <a:xfrm rot="20139534" flipV="1">
              <a:off x="1001" y="3409"/>
              <a:ext cx="122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683" name="Arc 35"/>
          <p:cNvSpPr>
            <a:spLocks/>
          </p:cNvSpPr>
          <p:nvPr/>
        </p:nvSpPr>
        <p:spPr bwMode="auto">
          <a:xfrm rot="10800000" flipV="1">
            <a:off x="3067050" y="2438400"/>
            <a:ext cx="3409950" cy="3011488"/>
          </a:xfrm>
          <a:custGeom>
            <a:avLst/>
            <a:gdLst>
              <a:gd name="T0" fmla="*/ 2147483647 w 21600"/>
              <a:gd name="T1" fmla="*/ 0 h 19774"/>
              <a:gd name="T2" fmla="*/ 2147483647 w 21600"/>
              <a:gd name="T3" fmla="*/ 2147483647 h 19774"/>
              <a:gd name="T4" fmla="*/ 0 w 21600"/>
              <a:gd name="T5" fmla="*/ 2147483647 h 19774"/>
              <a:gd name="T6" fmla="*/ 0 60000 65536"/>
              <a:gd name="T7" fmla="*/ 0 60000 65536"/>
              <a:gd name="T8" fmla="*/ 0 60000 65536"/>
              <a:gd name="T9" fmla="*/ 0 w 21600"/>
              <a:gd name="T10" fmla="*/ 0 h 19774"/>
              <a:gd name="T11" fmla="*/ 21600 w 21600"/>
              <a:gd name="T12" fmla="*/ 19774 h 197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774" fill="none" extrusionOk="0">
                <a:moveTo>
                  <a:pt x="8691" y="0"/>
                </a:moveTo>
                <a:cubicBezTo>
                  <a:pt x="16535" y="3447"/>
                  <a:pt x="21600" y="11205"/>
                  <a:pt x="21600" y="19774"/>
                </a:cubicBezTo>
              </a:path>
              <a:path w="21600" h="19774" stroke="0" extrusionOk="0">
                <a:moveTo>
                  <a:pt x="8691" y="0"/>
                </a:moveTo>
                <a:cubicBezTo>
                  <a:pt x="16535" y="3447"/>
                  <a:pt x="21600" y="11205"/>
                  <a:pt x="21600" y="19774"/>
                </a:cubicBezTo>
                <a:lnTo>
                  <a:pt x="0" y="19774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42" name="Text Box 36"/>
          <p:cNvSpPr txBox="1">
            <a:spLocks noChangeArrowheads="1"/>
          </p:cNvSpPr>
          <p:nvPr/>
        </p:nvSpPr>
        <p:spPr bwMode="auto">
          <a:xfrm>
            <a:off x="593725" y="6027738"/>
            <a:ext cx="6127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hlink"/>
                </a:solidFill>
                <a:latin typeface="Comic Sans MS" pitchFamily="66" charset="0"/>
              </a:rPr>
              <a:t>Modified from: Mori S, et al., Ann. Neurol. </a:t>
            </a:r>
            <a:r>
              <a:rPr lang="en-US" sz="1600" b="1">
                <a:solidFill>
                  <a:schemeClr val="hlink"/>
                </a:solidFill>
                <a:latin typeface="Comic Sans MS" pitchFamily="66" charset="0"/>
              </a:rPr>
              <a:t>45</a:t>
            </a:r>
            <a:r>
              <a:rPr lang="en-US" sz="1600">
                <a:solidFill>
                  <a:schemeClr val="hlink"/>
                </a:solidFill>
                <a:latin typeface="Comic Sans MS" pitchFamily="66" charset="0"/>
              </a:rPr>
              <a:t>: 265-269 (1999)</a:t>
            </a:r>
          </a:p>
        </p:txBody>
      </p:sp>
      <p:sp>
        <p:nvSpPr>
          <p:cNvPr id="81943" name="Text Box 37"/>
          <p:cNvSpPr txBox="1">
            <a:spLocks noChangeArrowheads="1"/>
          </p:cNvSpPr>
          <p:nvPr/>
        </p:nvSpPr>
        <p:spPr bwMode="auto">
          <a:xfrm>
            <a:off x="1603375" y="5070475"/>
            <a:ext cx="1220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9900"/>
                </a:solidFill>
                <a:latin typeface="Comic Sans MS" pitchFamily="66" charset="0"/>
              </a:rPr>
              <a:t>seedpoint</a:t>
            </a:r>
          </a:p>
        </p:txBody>
      </p:sp>
      <p:sp>
        <p:nvSpPr>
          <p:cNvPr id="81944" name="Rettangolo 1"/>
          <p:cNvSpPr>
            <a:spLocks noChangeArrowheads="1"/>
          </p:cNvSpPr>
          <p:nvPr/>
        </p:nvSpPr>
        <p:spPr bwMode="auto">
          <a:xfrm>
            <a:off x="2841625" y="823561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dirty="0"/>
          </a:p>
        </p:txBody>
      </p:sp>
      <p:grpSp>
        <p:nvGrpSpPr>
          <p:cNvPr id="39" name="Gruppo 38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40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44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40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42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43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1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990600" y="0"/>
            <a:ext cx="7162800" cy="68278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47" name="Rectangle 3"/>
          <p:cNvSpPr>
            <a:spLocks noChangeAspect="1" noChangeArrowheads="1"/>
          </p:cNvSpPr>
          <p:nvPr/>
        </p:nvSpPr>
        <p:spPr bwMode="auto">
          <a:xfrm>
            <a:off x="1062038" y="65088"/>
            <a:ext cx="7038975" cy="6705600"/>
          </a:xfrm>
          <a:prstGeom prst="rect">
            <a:avLst/>
          </a:prstGeom>
          <a:solidFill>
            <a:srgbClr val="00000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2948" name="Picture 4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2106" t="3514" r="87381" b="83388"/>
          <a:stretch>
            <a:fillRect/>
          </a:stretch>
        </p:blipFill>
        <p:spPr bwMode="auto">
          <a:xfrm>
            <a:off x="1079500" y="69850"/>
            <a:ext cx="995363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49" name="Picture 5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16580" t="3514" r="72855" b="83388"/>
          <a:stretch>
            <a:fillRect/>
          </a:stretch>
        </p:blipFill>
        <p:spPr bwMode="auto">
          <a:xfrm>
            <a:off x="2090738" y="69850"/>
            <a:ext cx="998537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0" name="Picture 6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30966" t="3514" r="58777" b="83388"/>
          <a:stretch>
            <a:fillRect/>
          </a:stretch>
        </p:blipFill>
        <p:spPr bwMode="auto">
          <a:xfrm>
            <a:off x="3105150" y="69850"/>
            <a:ext cx="969963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1" name="Picture 7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45049" t="3514" r="44539" b="83388"/>
          <a:stretch>
            <a:fillRect/>
          </a:stretch>
        </p:blipFill>
        <p:spPr bwMode="auto">
          <a:xfrm>
            <a:off x="4090988" y="69850"/>
            <a:ext cx="984250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2" name="Picture 8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59431" t="3514" r="30003" b="83388"/>
          <a:stretch>
            <a:fillRect/>
          </a:stretch>
        </p:blipFill>
        <p:spPr bwMode="auto">
          <a:xfrm>
            <a:off x="5091113" y="69850"/>
            <a:ext cx="998537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3" name="Picture 9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73819" t="3516" r="15923" b="83321"/>
          <a:stretch>
            <a:fillRect/>
          </a:stretch>
        </p:blipFill>
        <p:spPr bwMode="auto">
          <a:xfrm>
            <a:off x="6105525" y="65088"/>
            <a:ext cx="969963" cy="9540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4" name="Picture 10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87897" t="3514" r="1691" b="83388"/>
          <a:stretch>
            <a:fillRect/>
          </a:stretch>
        </p:blipFill>
        <p:spPr bwMode="auto">
          <a:xfrm>
            <a:off x="7075488" y="69850"/>
            <a:ext cx="985837" cy="94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5" name="Picture 11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2106" t="34076" r="87381" b="50291"/>
          <a:stretch>
            <a:fillRect/>
          </a:stretch>
        </p:blipFill>
        <p:spPr bwMode="auto">
          <a:xfrm>
            <a:off x="1079500" y="2170113"/>
            <a:ext cx="995363" cy="11350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6" name="Picture 12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16580" t="34082" r="72855" b="2379"/>
          <a:stretch>
            <a:fillRect/>
          </a:stretch>
        </p:blipFill>
        <p:spPr bwMode="auto">
          <a:xfrm>
            <a:off x="2085975" y="2170113"/>
            <a:ext cx="998538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7" name="Picture 13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30966" t="34074" r="58777" b="50087"/>
          <a:stretch>
            <a:fillRect/>
          </a:stretch>
        </p:blipFill>
        <p:spPr bwMode="auto">
          <a:xfrm>
            <a:off x="3105150" y="2170113"/>
            <a:ext cx="969963" cy="1149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8" name="Picture 14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45049" t="34082" r="44539" b="2379"/>
          <a:stretch>
            <a:fillRect/>
          </a:stretch>
        </p:blipFill>
        <p:spPr bwMode="auto">
          <a:xfrm>
            <a:off x="4090988" y="2170113"/>
            <a:ext cx="984250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59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59431" t="34082" r="30003" b="2379"/>
          <a:stretch>
            <a:fillRect/>
          </a:stretch>
        </p:blipFill>
        <p:spPr bwMode="auto">
          <a:xfrm>
            <a:off x="5091113" y="2170113"/>
            <a:ext cx="998537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0" name="Picture 16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73819" t="34082" r="15923" b="2379"/>
          <a:stretch>
            <a:fillRect/>
          </a:stretch>
        </p:blipFill>
        <p:spPr bwMode="auto">
          <a:xfrm>
            <a:off x="6105525" y="2170113"/>
            <a:ext cx="969963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1" name="Picture 17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87897" t="34082" r="1691" b="2379"/>
          <a:stretch>
            <a:fillRect/>
          </a:stretch>
        </p:blipFill>
        <p:spPr bwMode="auto">
          <a:xfrm>
            <a:off x="7075488" y="2170113"/>
            <a:ext cx="985837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2" name="Picture 18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2106" t="17419" r="87381" b="67154"/>
          <a:stretch>
            <a:fillRect/>
          </a:stretch>
        </p:blipFill>
        <p:spPr bwMode="auto">
          <a:xfrm>
            <a:off x="1079500" y="1035050"/>
            <a:ext cx="995363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3" name="Picture 19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16580" t="17419" r="72855" b="67154"/>
          <a:stretch>
            <a:fillRect/>
          </a:stretch>
        </p:blipFill>
        <p:spPr bwMode="auto">
          <a:xfrm>
            <a:off x="2085975" y="1035050"/>
            <a:ext cx="998538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4" name="Picture 20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30966" t="17419" r="58777" b="67154"/>
          <a:stretch>
            <a:fillRect/>
          </a:stretch>
        </p:blipFill>
        <p:spPr bwMode="auto">
          <a:xfrm>
            <a:off x="3105150" y="1035050"/>
            <a:ext cx="969963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5" name="Picture 21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45049" t="17419" r="44539" b="67154"/>
          <a:stretch>
            <a:fillRect/>
          </a:stretch>
        </p:blipFill>
        <p:spPr bwMode="auto">
          <a:xfrm>
            <a:off x="4090988" y="1035050"/>
            <a:ext cx="984250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6" name="Picture 22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59431" t="17419" r="30003" b="67154"/>
          <a:stretch>
            <a:fillRect/>
          </a:stretch>
        </p:blipFill>
        <p:spPr bwMode="auto">
          <a:xfrm>
            <a:off x="5091113" y="1035050"/>
            <a:ext cx="998537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7" name="Picture 23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73819" t="17419" r="15923" b="67154"/>
          <a:stretch>
            <a:fillRect/>
          </a:stretch>
        </p:blipFill>
        <p:spPr bwMode="auto">
          <a:xfrm>
            <a:off x="6105525" y="1035050"/>
            <a:ext cx="969963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8" name="Picture 24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87897" t="17419" r="1691" b="67154"/>
          <a:stretch>
            <a:fillRect/>
          </a:stretch>
        </p:blipFill>
        <p:spPr bwMode="auto">
          <a:xfrm>
            <a:off x="7075488" y="1035050"/>
            <a:ext cx="985837" cy="1120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69" name="Picture 25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2106" t="49913" r="87381" b="2550"/>
          <a:stretch>
            <a:fillRect/>
          </a:stretch>
        </p:blipFill>
        <p:spPr bwMode="auto">
          <a:xfrm>
            <a:off x="1079500" y="3319463"/>
            <a:ext cx="995363" cy="3451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70" name="Picture 26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30966" t="34074" r="58777" b="50087"/>
          <a:stretch>
            <a:fillRect/>
          </a:stretch>
        </p:blipFill>
        <p:spPr bwMode="auto">
          <a:xfrm>
            <a:off x="3105150" y="2170113"/>
            <a:ext cx="969963" cy="1149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71" name="Picture 27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30966" t="34082" r="58777" b="2379"/>
          <a:stretch>
            <a:fillRect/>
          </a:stretch>
        </p:blipFill>
        <p:spPr bwMode="auto">
          <a:xfrm>
            <a:off x="3105150" y="2170113"/>
            <a:ext cx="969963" cy="4613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2972" name="Picture 28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16580" t="34074" r="72855" b="50087"/>
          <a:stretch>
            <a:fillRect/>
          </a:stretch>
        </p:blipFill>
        <p:spPr bwMode="auto">
          <a:xfrm>
            <a:off x="2085975" y="2170113"/>
            <a:ext cx="998538" cy="1149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8701" name="Picture 29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 l="73819" t="3516" r="15923" b="83321"/>
          <a:stretch>
            <a:fillRect/>
          </a:stretch>
        </p:blipFill>
        <p:spPr bwMode="auto">
          <a:xfrm>
            <a:off x="1762125" y="692150"/>
            <a:ext cx="5619750" cy="55086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8702" name="Rectangle 30"/>
          <p:cNvSpPr>
            <a:spLocks noChangeArrowheads="1"/>
          </p:cNvSpPr>
          <p:nvPr/>
        </p:nvSpPr>
        <p:spPr bwMode="auto">
          <a:xfrm rot="-2901987">
            <a:off x="4675982" y="2669381"/>
            <a:ext cx="215900" cy="71437"/>
          </a:xfrm>
          <a:prstGeom prst="rect">
            <a:avLst/>
          </a:prstGeom>
          <a:solidFill>
            <a:srgbClr val="FFFF99">
              <a:alpha val="3098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 rot="-2771030">
            <a:off x="4749007" y="2724944"/>
            <a:ext cx="215900" cy="71437"/>
          </a:xfrm>
          <a:prstGeom prst="rect">
            <a:avLst/>
          </a:pr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 rot="-2569277">
            <a:off x="4813300" y="2797175"/>
            <a:ext cx="215900" cy="71438"/>
          </a:xfrm>
          <a:prstGeom prst="rect">
            <a:avLst/>
          </a:prstGeom>
          <a:solidFill>
            <a:srgbClr val="00FF00">
              <a:alpha val="21176"/>
            </a:srgbClr>
          </a:solidFill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 rot="-2700000">
            <a:off x="4884738" y="2876550"/>
            <a:ext cx="215900" cy="71438"/>
          </a:xfrm>
          <a:prstGeom prst="rect">
            <a:avLst/>
          </a:prstGeom>
          <a:solidFill>
            <a:srgbClr val="FF00FF">
              <a:alpha val="41960"/>
            </a:srgbClr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973839"/>
      </p:ext>
    </p:extLst>
  </p:cSld>
  <p:clrMapOvr>
    <a:masterClrMapping/>
  </p:clrMapOvr>
  <p:transition advTm="13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92 -0.4095 L 0.0 4.8148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2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2" grpId="0" animBg="1"/>
      <p:bldP spid="28703" grpId="0" animBg="1"/>
      <p:bldP spid="28704" grpId="0" animBg="1"/>
      <p:bldP spid="2870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571500" y="415925"/>
            <a:ext cx="1781175" cy="584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FFFF00"/>
                </a:solidFill>
              </a:rPr>
              <a:t> </a:t>
            </a:r>
            <a:r>
              <a:rPr lang="en-GB" b="1">
                <a:solidFill>
                  <a:schemeClr val="bg1"/>
                </a:solidFill>
                <a:latin typeface="Comic Sans MS" pitchFamily="66" charset="0"/>
              </a:rPr>
              <a:t>Tractography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292725" y="5949950"/>
            <a:ext cx="3443288" cy="4603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FC0128"/>
                </a:solidFill>
              </a:rPr>
              <a:t>Derek Jones, Cardiff (UK)</a:t>
            </a:r>
          </a:p>
        </p:txBody>
      </p:sp>
      <p:pic>
        <p:nvPicPr>
          <p:cNvPr id="30724" name="CUT7A5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100" y="1125538"/>
            <a:ext cx="64658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ttangolo 1"/>
          <p:cNvSpPr>
            <a:spLocks noChangeArrowheads="1"/>
          </p:cNvSpPr>
          <p:nvPr/>
        </p:nvSpPr>
        <p:spPr bwMode="auto">
          <a:xfrm>
            <a:off x="2771800" y="523081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7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1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9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0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775457"/>
      </p:ext>
    </p:extLst>
  </p:cSld>
  <p:clrMapOvr>
    <a:masterClrMapping/>
  </p:clrMapOvr>
  <p:transition advTm="6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6" name="Group 2"/>
          <p:cNvGrpSpPr>
            <a:grpSpLocks/>
          </p:cNvGrpSpPr>
          <p:nvPr/>
        </p:nvGrpSpPr>
        <p:grpSpPr bwMode="auto">
          <a:xfrm>
            <a:off x="2592388" y="0"/>
            <a:ext cx="2214562" cy="1917700"/>
            <a:chOff x="486" y="42"/>
            <a:chExt cx="1680" cy="1610"/>
          </a:xfrm>
        </p:grpSpPr>
        <p:graphicFrame>
          <p:nvGraphicFramePr>
            <p:cNvPr id="19474" name="Object 18"/>
            <p:cNvGraphicFramePr>
              <a:graphicFrameLocks noChangeAspect="1"/>
            </p:cNvGraphicFramePr>
            <p:nvPr/>
          </p:nvGraphicFramePr>
          <p:xfrm>
            <a:off x="592" y="167"/>
            <a:ext cx="1406" cy="1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48" name="Photo Editor Photo" r:id="rId4" imgW="2762636" imgH="2133898" progId="">
                    <p:embed/>
                  </p:oleObj>
                </mc:Choice>
                <mc:Fallback>
                  <p:oleObj name="Photo Editor Photo" r:id="rId4" imgW="2762636" imgH="21338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" y="167"/>
                          <a:ext cx="1406" cy="1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5" name="Object 19"/>
            <p:cNvGraphicFramePr>
              <a:graphicFrameLocks noChangeAspect="1"/>
            </p:cNvGraphicFramePr>
            <p:nvPr/>
          </p:nvGraphicFramePr>
          <p:xfrm>
            <a:off x="486" y="42"/>
            <a:ext cx="1680" cy="1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49" name="Photo Editor Photo" r:id="rId6" imgW="8345065" imgH="7992591" progId="">
                    <p:embed/>
                  </p:oleObj>
                </mc:Choice>
                <mc:Fallback>
                  <p:oleObj name="Photo Editor Photo" r:id="rId6" imgW="8345065" imgH="79925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" y="42"/>
                          <a:ext cx="1680" cy="16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92388" y="1793875"/>
          <a:ext cx="1854200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50" name="Photo Editor Photo" r:id="rId8" imgW="2762636" imgH="2133898" progId="">
                  <p:embed/>
                </p:oleObj>
              </mc:Choice>
              <mc:Fallback>
                <p:oleObj name="Photo Editor Photo" r:id="rId8" imgW="2762636" imgH="21338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 contrast="-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1793875"/>
                        <a:ext cx="1854200" cy="1293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419350" y="1608138"/>
          <a:ext cx="2127250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51" name="Photo Editor Photo" r:id="rId9" imgW="9752381" imgH="7942857" progId="">
                  <p:embed/>
                </p:oleObj>
              </mc:Choice>
              <mc:Fallback>
                <p:oleObj name="Photo Editor Photo" r:id="rId9" imgW="9752381" imgH="79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1608138"/>
                        <a:ext cx="2127250" cy="1500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77" name="Group 7"/>
          <p:cNvGrpSpPr>
            <a:grpSpLocks/>
          </p:cNvGrpSpPr>
          <p:nvPr/>
        </p:nvGrpSpPr>
        <p:grpSpPr bwMode="auto">
          <a:xfrm>
            <a:off x="5265738" y="171450"/>
            <a:ext cx="1900237" cy="1360488"/>
            <a:chOff x="2448" y="3946"/>
            <a:chExt cx="1440" cy="1142"/>
          </a:xfrm>
        </p:grpSpPr>
        <p:graphicFrame>
          <p:nvGraphicFramePr>
            <p:cNvPr id="19472" name="Object 16"/>
            <p:cNvGraphicFramePr>
              <a:graphicFrameLocks noChangeAspect="1"/>
            </p:cNvGraphicFramePr>
            <p:nvPr/>
          </p:nvGraphicFramePr>
          <p:xfrm>
            <a:off x="2448" y="3946"/>
            <a:ext cx="1440" cy="1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2" name="Photo Editor Photo" r:id="rId11" imgW="2838846" imgH="1971950" progId="">
                    <p:embed/>
                  </p:oleObj>
                </mc:Choice>
                <mc:Fallback>
                  <p:oleObj name="Photo Editor Photo" r:id="rId11" imgW="2838846" imgH="19719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3946"/>
                          <a:ext cx="1440" cy="11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3" name="Object 17"/>
            <p:cNvGraphicFramePr>
              <a:graphicFrameLocks noChangeAspect="1"/>
            </p:cNvGraphicFramePr>
            <p:nvPr/>
          </p:nvGraphicFramePr>
          <p:xfrm>
            <a:off x="2736" y="4267"/>
            <a:ext cx="787" cy="7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3" name="Photo Editor Photo" r:id="rId13" imgW="10600000" imgH="10057143" progId="">
                    <p:embed/>
                  </p:oleObj>
                </mc:Choice>
                <mc:Fallback>
                  <p:oleObj name="Photo Editor Photo" r:id="rId13" imgW="10600000" imgH="1005714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4267"/>
                          <a:ext cx="787" cy="7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478" name="Group 10"/>
          <p:cNvGrpSpPr>
            <a:grpSpLocks/>
          </p:cNvGrpSpPr>
          <p:nvPr/>
        </p:nvGrpSpPr>
        <p:grpSpPr bwMode="auto">
          <a:xfrm>
            <a:off x="5265738" y="1704975"/>
            <a:ext cx="2025650" cy="1482725"/>
            <a:chOff x="2448" y="1528"/>
            <a:chExt cx="1536" cy="1245"/>
          </a:xfrm>
        </p:grpSpPr>
        <p:graphicFrame>
          <p:nvGraphicFramePr>
            <p:cNvPr id="19470" name="Object 14"/>
            <p:cNvGraphicFramePr>
              <a:graphicFrameLocks noChangeAspect="1"/>
            </p:cNvGraphicFramePr>
            <p:nvPr/>
          </p:nvGraphicFramePr>
          <p:xfrm>
            <a:off x="2448" y="1528"/>
            <a:ext cx="1440" cy="1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4" name="Photo Editor Photo" r:id="rId15" imgW="2838846" imgH="1971950" progId="">
                    <p:embed/>
                  </p:oleObj>
                </mc:Choice>
                <mc:Fallback>
                  <p:oleObj name="Photo Editor Photo" r:id="rId15" imgW="2838846" imgH="19719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1528"/>
                          <a:ext cx="1440" cy="11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1" name="Object 15"/>
            <p:cNvGraphicFramePr>
              <a:graphicFrameLocks noChangeAspect="1"/>
            </p:cNvGraphicFramePr>
            <p:nvPr/>
          </p:nvGraphicFramePr>
          <p:xfrm>
            <a:off x="2714" y="1701"/>
            <a:ext cx="1270" cy="1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5" name="Photo Editor Photo" r:id="rId16" imgW="9771429" imgH="8257143" progId="">
                    <p:embed/>
                  </p:oleObj>
                </mc:Choice>
                <mc:Fallback>
                  <p:oleObj name="Photo Editor Photo" r:id="rId16" imgW="9771429" imgH="825714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4" y="1701"/>
                          <a:ext cx="1270" cy="10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479" name="Group 13"/>
          <p:cNvGrpSpPr>
            <a:grpSpLocks/>
          </p:cNvGrpSpPr>
          <p:nvPr/>
        </p:nvGrpSpPr>
        <p:grpSpPr bwMode="auto">
          <a:xfrm>
            <a:off x="5013325" y="4743450"/>
            <a:ext cx="2278063" cy="1946275"/>
            <a:chOff x="2400" y="4080"/>
            <a:chExt cx="1728" cy="1635"/>
          </a:xfrm>
        </p:grpSpPr>
        <p:graphicFrame>
          <p:nvGraphicFramePr>
            <p:cNvPr id="19468" name="Object 12"/>
            <p:cNvGraphicFramePr>
              <a:graphicFrameLocks noChangeAspect="1"/>
            </p:cNvGraphicFramePr>
            <p:nvPr/>
          </p:nvGraphicFramePr>
          <p:xfrm>
            <a:off x="2592" y="4388"/>
            <a:ext cx="1406" cy="1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6" name="Photo Editor Photo" r:id="rId18" imgW="2762636" imgH="2133898" progId="">
                    <p:embed/>
                  </p:oleObj>
                </mc:Choice>
                <mc:Fallback>
                  <p:oleObj name="Photo Editor Photo" r:id="rId18" imgW="2762636" imgH="21338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4388"/>
                          <a:ext cx="1406" cy="1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9" name="Object 13"/>
            <p:cNvGraphicFramePr>
              <a:graphicFrameLocks noChangeAspect="1"/>
            </p:cNvGraphicFramePr>
            <p:nvPr/>
          </p:nvGraphicFramePr>
          <p:xfrm>
            <a:off x="2400" y="4080"/>
            <a:ext cx="1728" cy="1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7" name="Photo Editor Photo" r:id="rId19" imgW="10552381" imgH="9993120" progId="">
                    <p:embed/>
                  </p:oleObj>
                </mc:Choice>
                <mc:Fallback>
                  <p:oleObj name="Photo Editor Photo" r:id="rId19" imgW="10552381" imgH="99931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4080"/>
                          <a:ext cx="1728" cy="16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480" name="Group 16"/>
          <p:cNvGrpSpPr>
            <a:grpSpLocks/>
          </p:cNvGrpSpPr>
          <p:nvPr/>
        </p:nvGrpSpPr>
        <p:grpSpPr bwMode="auto">
          <a:xfrm>
            <a:off x="2544763" y="5157788"/>
            <a:ext cx="1854200" cy="1293812"/>
            <a:chOff x="528" y="4433"/>
            <a:chExt cx="1406" cy="1087"/>
          </a:xfrm>
        </p:grpSpPr>
        <p:graphicFrame>
          <p:nvGraphicFramePr>
            <p:cNvPr id="19466" name="Object 10"/>
            <p:cNvGraphicFramePr>
              <a:graphicFrameLocks noChangeAspect="1"/>
            </p:cNvGraphicFramePr>
            <p:nvPr/>
          </p:nvGraphicFramePr>
          <p:xfrm>
            <a:off x="528" y="4433"/>
            <a:ext cx="1406" cy="1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8" name="Photo Editor Photo" r:id="rId21" imgW="2762636" imgH="2133898" progId="">
                    <p:embed/>
                  </p:oleObj>
                </mc:Choice>
                <mc:Fallback>
                  <p:oleObj name="Photo Editor Photo" r:id="rId21" imgW="2762636" imgH="21338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4433"/>
                          <a:ext cx="1406" cy="1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7" name="Object 11"/>
            <p:cNvGraphicFramePr>
              <a:graphicFrameLocks noChangeAspect="1"/>
            </p:cNvGraphicFramePr>
            <p:nvPr/>
          </p:nvGraphicFramePr>
          <p:xfrm>
            <a:off x="749" y="5057"/>
            <a:ext cx="49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59" name="Photo Editor Photo" r:id="rId22" imgW="7876190" imgH="5838095" progId="">
                    <p:embed/>
                  </p:oleObj>
                </mc:Choice>
                <mc:Fallback>
                  <p:oleObj name="Photo Editor Photo" r:id="rId22" imgW="7876190" imgH="583809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5057"/>
                          <a:ext cx="499" cy="3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81" name="Rectangle 19"/>
          <p:cNvSpPr>
            <a:spLocks noChangeArrowheads="1"/>
          </p:cNvSpPr>
          <p:nvPr/>
        </p:nvSpPr>
        <p:spPr bwMode="auto">
          <a:xfrm>
            <a:off x="2419350" y="3357563"/>
            <a:ext cx="4872038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82" name="Rectangle 20"/>
          <p:cNvSpPr>
            <a:spLocks noChangeArrowheads="1"/>
          </p:cNvSpPr>
          <p:nvPr/>
        </p:nvSpPr>
        <p:spPr bwMode="auto">
          <a:xfrm>
            <a:off x="2419350" y="1773238"/>
            <a:ext cx="4872038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83" name="Text Box 21"/>
          <p:cNvSpPr txBox="1">
            <a:spLocks noChangeArrowheads="1"/>
          </p:cNvSpPr>
          <p:nvPr/>
        </p:nvSpPr>
        <p:spPr bwMode="auto">
          <a:xfrm>
            <a:off x="284163" y="692150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00"/>
                </a:solidFill>
              </a:rPr>
              <a:t>PROJECTION</a:t>
            </a:r>
          </a:p>
        </p:txBody>
      </p:sp>
      <p:sp>
        <p:nvSpPr>
          <p:cNvPr id="19484" name="Text Box 22"/>
          <p:cNvSpPr txBox="1">
            <a:spLocks noChangeArrowheads="1"/>
          </p:cNvSpPr>
          <p:nvPr/>
        </p:nvSpPr>
        <p:spPr bwMode="auto">
          <a:xfrm>
            <a:off x="284163" y="2349500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00"/>
                </a:solidFill>
              </a:rPr>
              <a:t>COMMISSURAL</a:t>
            </a:r>
          </a:p>
        </p:txBody>
      </p:sp>
      <p:sp>
        <p:nvSpPr>
          <p:cNvPr id="19485" name="Text Box 23"/>
          <p:cNvSpPr txBox="1">
            <a:spLocks noChangeArrowheads="1"/>
          </p:cNvSpPr>
          <p:nvPr/>
        </p:nvSpPr>
        <p:spPr bwMode="auto">
          <a:xfrm>
            <a:off x="220663" y="4652963"/>
            <a:ext cx="204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FF00"/>
                </a:solidFill>
              </a:rPr>
              <a:t>ASSOCIATION</a:t>
            </a:r>
          </a:p>
        </p:txBody>
      </p:sp>
      <p:sp>
        <p:nvSpPr>
          <p:cNvPr id="19486" name="Text Box 24"/>
          <p:cNvSpPr txBox="1">
            <a:spLocks noChangeArrowheads="1"/>
          </p:cNvSpPr>
          <p:nvPr/>
        </p:nvSpPr>
        <p:spPr bwMode="auto">
          <a:xfrm>
            <a:off x="2330450" y="1412875"/>
            <a:ext cx="221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Corona radiata</a:t>
            </a:r>
          </a:p>
        </p:txBody>
      </p:sp>
      <p:sp>
        <p:nvSpPr>
          <p:cNvPr id="19487" name="Text Box 25"/>
          <p:cNvSpPr txBox="1">
            <a:spLocks noChangeArrowheads="1"/>
          </p:cNvSpPr>
          <p:nvPr/>
        </p:nvSpPr>
        <p:spPr bwMode="auto">
          <a:xfrm>
            <a:off x="5213350" y="1412875"/>
            <a:ext cx="177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Fornix</a:t>
            </a:r>
          </a:p>
        </p:txBody>
      </p:sp>
      <p:sp>
        <p:nvSpPr>
          <p:cNvPr id="19488" name="Text Box 26"/>
          <p:cNvSpPr txBox="1">
            <a:spLocks noChangeArrowheads="1"/>
          </p:cNvSpPr>
          <p:nvPr/>
        </p:nvSpPr>
        <p:spPr bwMode="auto">
          <a:xfrm>
            <a:off x="2671763" y="2978150"/>
            <a:ext cx="177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Corpus callosum</a:t>
            </a:r>
          </a:p>
        </p:txBody>
      </p:sp>
      <p:grpSp>
        <p:nvGrpSpPr>
          <p:cNvPr id="19489" name="Group 27"/>
          <p:cNvGrpSpPr>
            <a:grpSpLocks/>
          </p:cNvGrpSpPr>
          <p:nvPr/>
        </p:nvGrpSpPr>
        <p:grpSpPr bwMode="auto">
          <a:xfrm>
            <a:off x="3873500" y="4286250"/>
            <a:ext cx="1854200" cy="1293813"/>
            <a:chOff x="1536" y="3696"/>
            <a:chExt cx="1406" cy="1087"/>
          </a:xfrm>
        </p:grpSpPr>
        <p:graphicFrame>
          <p:nvGraphicFramePr>
            <p:cNvPr id="19464" name="Object 8"/>
            <p:cNvGraphicFramePr>
              <a:graphicFrameLocks noChangeAspect="1"/>
            </p:cNvGraphicFramePr>
            <p:nvPr/>
          </p:nvGraphicFramePr>
          <p:xfrm>
            <a:off x="1536" y="3696"/>
            <a:ext cx="1406" cy="1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60" name="Photo Editor Photo" r:id="rId24" imgW="2762636" imgH="2133898" progId="">
                    <p:embed/>
                  </p:oleObj>
                </mc:Choice>
                <mc:Fallback>
                  <p:oleObj name="Photo Editor Photo" r:id="rId24" imgW="2762636" imgH="21338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3696"/>
                          <a:ext cx="1406" cy="1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5" name="Object 9"/>
            <p:cNvGraphicFramePr>
              <a:graphicFrameLocks noChangeAspect="1"/>
            </p:cNvGraphicFramePr>
            <p:nvPr/>
          </p:nvGraphicFramePr>
          <p:xfrm>
            <a:off x="1766" y="3801"/>
            <a:ext cx="1037" cy="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61" name="Photo Editor Photo" r:id="rId25" imgW="10552381" imgH="10000000" progId="">
                    <p:embed/>
                  </p:oleObj>
                </mc:Choice>
                <mc:Fallback>
                  <p:oleObj name="Photo Editor Photo" r:id="rId25" imgW="10552381" imgH="100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6" y="3801"/>
                          <a:ext cx="1037" cy="9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2544763" y="3279775"/>
          <a:ext cx="189865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62" name="Photo Editor Photo" r:id="rId27" imgW="2838846" imgH="1971950" progId="">
                  <p:embed/>
                </p:oleObj>
              </mc:Choice>
              <mc:Fallback>
                <p:oleObj name="Photo Editor Photo" r:id="rId27" imgW="2838846" imgH="19719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20000" contrast="-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3279775"/>
                        <a:ext cx="189865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2266950" y="3101975"/>
          <a:ext cx="2239963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63" name="Photo Editor Photo" r:id="rId28" imgW="11069595" imgH="10259857" progId="">
                  <p:embed/>
                </p:oleObj>
              </mc:Choice>
              <mc:Fallback>
                <p:oleObj name="Photo Editor Photo" r:id="rId28" imgW="11069595" imgH="10259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101975"/>
                        <a:ext cx="2239963" cy="172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90" name="Group 32"/>
          <p:cNvGrpSpPr>
            <a:grpSpLocks/>
          </p:cNvGrpSpPr>
          <p:nvPr/>
        </p:nvGrpSpPr>
        <p:grpSpPr bwMode="auto">
          <a:xfrm>
            <a:off x="5311775" y="3368675"/>
            <a:ext cx="2106613" cy="1316038"/>
            <a:chOff x="2626" y="2925"/>
            <a:chExt cx="1598" cy="1105"/>
          </a:xfrm>
        </p:grpSpPr>
        <p:graphicFrame>
          <p:nvGraphicFramePr>
            <p:cNvPr id="19462" name="Object 6"/>
            <p:cNvGraphicFramePr>
              <a:graphicFrameLocks noChangeAspect="1"/>
            </p:cNvGraphicFramePr>
            <p:nvPr/>
          </p:nvGraphicFramePr>
          <p:xfrm>
            <a:off x="2626" y="2925"/>
            <a:ext cx="1406" cy="1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64" name="Photo Editor Photo" r:id="rId30" imgW="2762636" imgH="2133898" progId="">
                    <p:embed/>
                  </p:oleObj>
                </mc:Choice>
                <mc:Fallback>
                  <p:oleObj name="Photo Editor Photo" r:id="rId30" imgW="2762636" imgH="21338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 contrast="-4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6" y="2925"/>
                          <a:ext cx="1406" cy="1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2960" y="3122"/>
            <a:ext cx="1264" cy="9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365" name="Photo Editor Photo" r:id="rId31" imgW="9742857" imgH="6990476" progId="">
                    <p:embed/>
                  </p:oleObj>
                </mc:Choice>
                <mc:Fallback>
                  <p:oleObj name="Photo Editor Photo" r:id="rId31" imgW="9742857" imgH="699047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0" y="3122"/>
                          <a:ext cx="1264" cy="9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5084763" y="2852738"/>
            <a:ext cx="20177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Anterior commissure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2544763" y="4514850"/>
            <a:ext cx="177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Cingulum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5595938" y="4581525"/>
            <a:ext cx="1773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Inferior longitudinal</a:t>
            </a:r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4000500" y="5543550"/>
            <a:ext cx="177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Arcuate</a:t>
            </a:r>
          </a:p>
        </p:txBody>
      </p:sp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2608263" y="6400800"/>
            <a:ext cx="177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Uncinate</a:t>
            </a:r>
          </a:p>
        </p:txBody>
      </p:sp>
      <p:sp>
        <p:nvSpPr>
          <p:cNvPr id="19496" name="Text Box 40"/>
          <p:cNvSpPr txBox="1">
            <a:spLocks noChangeArrowheads="1"/>
          </p:cNvSpPr>
          <p:nvPr/>
        </p:nvSpPr>
        <p:spPr bwMode="auto">
          <a:xfrm>
            <a:off x="4716463" y="6405563"/>
            <a:ext cx="2574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FF00"/>
                </a:solidFill>
              </a:rPr>
              <a:t>Inferior fronto-occipital</a:t>
            </a:r>
          </a:p>
        </p:txBody>
      </p:sp>
      <p:sp>
        <p:nvSpPr>
          <p:cNvPr id="19497" name="Rectangle 41"/>
          <p:cNvSpPr>
            <a:spLocks noChangeArrowheads="1"/>
          </p:cNvSpPr>
          <p:nvPr/>
        </p:nvSpPr>
        <p:spPr bwMode="auto">
          <a:xfrm>
            <a:off x="2413000" y="120650"/>
            <a:ext cx="4881563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98" name="Rectangle 42"/>
          <p:cNvSpPr>
            <a:spLocks noChangeArrowheads="1"/>
          </p:cNvSpPr>
          <p:nvPr/>
        </p:nvSpPr>
        <p:spPr bwMode="auto">
          <a:xfrm>
            <a:off x="7664450" y="5661025"/>
            <a:ext cx="1300163" cy="8223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rgbClr val="FC0128"/>
                </a:solidFill>
              </a:rPr>
              <a:t>Marco Catani</a:t>
            </a:r>
            <a:endParaRPr lang="en-US" i="1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081088"/>
            <a:ext cx="37147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CasellaDiTesto 5"/>
          <p:cNvSpPr txBox="1">
            <a:spLocks noChangeArrowheads="1"/>
          </p:cNvSpPr>
          <p:nvPr/>
        </p:nvSpPr>
        <p:spPr bwMode="auto">
          <a:xfrm>
            <a:off x="5072063" y="2357438"/>
            <a:ext cx="350043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1400">
                <a:solidFill>
                  <a:schemeClr val="bg1"/>
                </a:solidFill>
              </a:rPr>
              <a:t>Axial T2w</a:t>
            </a:r>
          </a:p>
          <a:p>
            <a:pPr marL="342900" indent="-342900">
              <a:buFontTx/>
              <a:buAutoNum type="alphaLcParenR" startAt="2"/>
            </a:pPr>
            <a:r>
              <a:rPr lang="en-US" sz="1400">
                <a:solidFill>
                  <a:schemeClr val="bg1"/>
                </a:solidFill>
              </a:rPr>
              <a:t>Axial T1w</a:t>
            </a:r>
          </a:p>
          <a:p>
            <a:pPr marL="342900" indent="-342900">
              <a:buFontTx/>
              <a:buAutoNum type="alphaLcParenR" startAt="3"/>
            </a:pPr>
            <a:r>
              <a:rPr lang="en-US" sz="1400">
                <a:solidFill>
                  <a:schemeClr val="bg1"/>
                </a:solidFill>
              </a:rPr>
              <a:t>Axial FA map</a:t>
            </a:r>
          </a:p>
          <a:p>
            <a:pPr marL="342900" indent="-342900">
              <a:buFontTx/>
              <a:buAutoNum type="alphaLcParenR" startAt="4"/>
            </a:pPr>
            <a:r>
              <a:rPr lang="en-US" sz="1400">
                <a:solidFill>
                  <a:schemeClr val="bg1"/>
                </a:solidFill>
              </a:rPr>
              <a:t>Axial FA colour coded map</a:t>
            </a:r>
          </a:p>
          <a:p>
            <a:pPr marL="342900" indent="-342900">
              <a:buFontTx/>
              <a:buAutoNum type="alphaLcParenR" startAt="5"/>
            </a:pPr>
            <a:r>
              <a:rPr lang="en-US" sz="1400">
                <a:solidFill>
                  <a:schemeClr val="bg1"/>
                </a:solidFill>
              </a:rPr>
              <a:t>DTI tractography coregistred with T2w image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f)	DTI tractography coregistred with T1w image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 </a:t>
            </a:r>
          </a:p>
          <a:p>
            <a:pPr marL="342900" indent="-342900"/>
            <a:r>
              <a:rPr lang="en-US" sz="1400">
                <a:solidFill>
                  <a:schemeClr val="bg1"/>
                </a:solidFill>
              </a:rPr>
              <a:t>blue=genu and splenium, green=sensorimotor tracts</a:t>
            </a:r>
          </a:p>
        </p:txBody>
      </p:sp>
      <p:sp>
        <p:nvSpPr>
          <p:cNvPr id="79876" name="CasellaDiTesto 7"/>
          <p:cNvSpPr txBox="1">
            <a:spLocks noChangeArrowheads="1"/>
          </p:cNvSpPr>
          <p:nvPr/>
        </p:nvSpPr>
        <p:spPr bwMode="auto">
          <a:xfrm>
            <a:off x="5214938" y="1143000"/>
            <a:ext cx="3357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In utero </a:t>
            </a:r>
            <a:r>
              <a:rPr lang="en-US">
                <a:solidFill>
                  <a:schemeClr val="bg1"/>
                </a:solidFill>
              </a:rPr>
              <a:t>tractography of fetal white matter development</a:t>
            </a:r>
          </a:p>
        </p:txBody>
      </p:sp>
      <p:sp>
        <p:nvSpPr>
          <p:cNvPr id="79877" name="CasellaDiTesto 8"/>
          <p:cNvSpPr txBox="1">
            <a:spLocks noChangeArrowheads="1"/>
          </p:cNvSpPr>
          <p:nvPr/>
        </p:nvSpPr>
        <p:spPr bwMode="auto">
          <a:xfrm>
            <a:off x="3500439" y="6081713"/>
            <a:ext cx="143160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Neuroimage</a:t>
            </a:r>
            <a:r>
              <a:rPr lang="en-US" sz="1200" dirty="0">
                <a:solidFill>
                  <a:schemeClr val="bg1"/>
                </a:solidFill>
              </a:rPr>
              <a:t> 2008</a:t>
            </a:r>
          </a:p>
        </p:txBody>
      </p:sp>
      <p:sp>
        <p:nvSpPr>
          <p:cNvPr id="79878" name="Rettangolo 1"/>
          <p:cNvSpPr>
            <a:spLocks noChangeArrowheads="1"/>
          </p:cNvSpPr>
          <p:nvPr/>
        </p:nvSpPr>
        <p:spPr bwMode="auto">
          <a:xfrm>
            <a:off x="2771800" y="500858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66"/>
                </a:solidFill>
                <a:latin typeface="Comic Sans MS" pitchFamily="66" charset="0"/>
              </a:rPr>
              <a:t>Diffusion Tensor Imaging</a:t>
            </a:r>
            <a:endParaRPr lang="en-US" dirty="0"/>
          </a:p>
        </p:txBody>
      </p:sp>
      <p:grpSp>
        <p:nvGrpSpPr>
          <p:cNvPr id="7" name="Gruppo 6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8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2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0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1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9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642938"/>
            <a:ext cx="68818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7788" y="3357563"/>
            <a:ext cx="6207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5241954" cy="569950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2" name="CasellaDiTesto 1"/>
          <p:cNvSpPr txBox="1"/>
          <p:nvPr/>
        </p:nvSpPr>
        <p:spPr>
          <a:xfrm>
            <a:off x="6372200" y="2132856"/>
            <a:ext cx="237626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Diffusion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parameters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depend</a:t>
            </a:r>
            <a:r>
              <a:rPr lang="it-IT" dirty="0" smtClean="0">
                <a:solidFill>
                  <a:srgbClr val="FF0000"/>
                </a:solidFill>
              </a:rPr>
              <a:t> on S/N   !</a:t>
            </a:r>
          </a:p>
        </p:txBody>
      </p:sp>
    </p:spTree>
    <p:extLst>
      <p:ext uri="{BB962C8B-B14F-4D97-AF65-F5344CB8AC3E}">
        <p14:creationId xmlns:p14="http://schemas.microsoft.com/office/powerpoint/2010/main" val="16510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614363" y="561975"/>
            <a:ext cx="7843837" cy="5694363"/>
          </a:xfrm>
          <a:prstGeom prst="rect">
            <a:avLst/>
          </a:prstGeom>
          <a:solidFill>
            <a:srgbClr val="02020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7" name="Rettangolo 46"/>
          <p:cNvSpPr/>
          <p:nvPr/>
        </p:nvSpPr>
        <p:spPr>
          <a:xfrm>
            <a:off x="811213" y="4365625"/>
            <a:ext cx="1008062" cy="15446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488" name="Picture 16" descr="mri1"/>
          <p:cNvPicPr>
            <a:picLocks noChangeAspect="1" noChangeArrowheads="1"/>
          </p:cNvPicPr>
          <p:nvPr/>
        </p:nvPicPr>
        <p:blipFill>
          <a:blip r:embed="rId5" cstate="print"/>
          <a:srcRect l="3584" t="7767" b="4141"/>
          <a:stretch>
            <a:fillRect/>
          </a:stretch>
        </p:blipFill>
        <p:spPr bwMode="auto">
          <a:xfrm>
            <a:off x="827088" y="4402138"/>
            <a:ext cx="968375" cy="1111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684213" y="5545138"/>
            <a:ext cx="1108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>
                <a:solidFill>
                  <a:schemeClr val="bg1"/>
                </a:solidFill>
                <a:latin typeface="Trebuchet MS" pitchFamily="34" charset="0"/>
              </a:rPr>
              <a:t>  MR scanner</a:t>
            </a:r>
          </a:p>
        </p:txBody>
      </p:sp>
      <p:grpSp>
        <p:nvGrpSpPr>
          <p:cNvPr id="2" name="Gruppo 117"/>
          <p:cNvGrpSpPr>
            <a:grpSpLocks/>
          </p:cNvGrpSpPr>
          <p:nvPr/>
        </p:nvGrpSpPr>
        <p:grpSpPr bwMode="auto">
          <a:xfrm>
            <a:off x="1779588" y="1219200"/>
            <a:ext cx="4276725" cy="1406525"/>
            <a:chOff x="1779643" y="1219196"/>
            <a:chExt cx="4277263" cy="1406683"/>
          </a:xfrm>
        </p:grpSpPr>
        <p:sp>
          <p:nvSpPr>
            <p:cNvPr id="20532" name="CasellaDiTesto 48"/>
            <p:cNvSpPr txBox="1">
              <a:spLocks noChangeArrowheads="1"/>
            </p:cNvSpPr>
            <p:nvPr/>
          </p:nvSpPr>
          <p:spPr bwMode="auto">
            <a:xfrm>
              <a:off x="1779643" y="2348880"/>
              <a:ext cx="10232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Lesions</a:t>
              </a:r>
            </a:p>
          </p:txBody>
        </p:sp>
        <p:pic>
          <p:nvPicPr>
            <p:cNvPr id="2053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45335" t="46921" r="46077" b="38791"/>
            <a:stretch>
              <a:fillRect/>
            </a:stretch>
          </p:blipFill>
          <p:spPr bwMode="auto">
            <a:xfrm>
              <a:off x="1916107" y="1379713"/>
              <a:ext cx="774251" cy="96647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20534" name="Immagine 55" descr="paomat_ad_FILmdeft.png"/>
            <p:cNvPicPr>
              <a:picLocks noChangeAspect="1"/>
            </p:cNvPicPr>
            <p:nvPr/>
          </p:nvPicPr>
          <p:blipFill>
            <a:blip r:embed="rId7" cstate="print"/>
            <a:srcRect l="43849" t="17949" r="35445" b="32771"/>
            <a:stretch>
              <a:fillRect/>
            </a:stretch>
          </p:blipFill>
          <p:spPr bwMode="auto">
            <a:xfrm>
              <a:off x="2842689" y="1403924"/>
              <a:ext cx="1007520" cy="91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5" name="Picture 28" descr="mod_gm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2734" y="1219196"/>
              <a:ext cx="1410212" cy="1314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6" name="AutoShape 30"/>
            <p:cNvSpPr>
              <a:spLocks noChangeArrowheads="1"/>
            </p:cNvSpPr>
            <p:nvPr/>
          </p:nvSpPr>
          <p:spPr bwMode="auto">
            <a:xfrm>
              <a:off x="3933084" y="1737202"/>
              <a:ext cx="777009" cy="196842"/>
            </a:xfrm>
            <a:prstGeom prst="curvedDownArrow">
              <a:avLst>
                <a:gd name="adj1" fmla="val 120157"/>
                <a:gd name="adj2" fmla="val 240296"/>
                <a:gd name="adj3" fmla="val 3333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37" name="CasellaDiTesto 59"/>
            <p:cNvSpPr txBox="1">
              <a:spLocks noChangeArrowheads="1"/>
            </p:cNvSpPr>
            <p:nvPr/>
          </p:nvSpPr>
          <p:spPr bwMode="auto">
            <a:xfrm>
              <a:off x="3591198" y="2296645"/>
              <a:ext cx="1574738" cy="26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Volumetrics</a:t>
              </a:r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1819335" y="1354149"/>
              <a:ext cx="943094" cy="123203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2844989" y="1363675"/>
              <a:ext cx="3211917" cy="123362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" name="Gruppo 118"/>
          <p:cNvGrpSpPr>
            <a:grpSpLocks/>
          </p:cNvGrpSpPr>
          <p:nvPr/>
        </p:nvGrpSpPr>
        <p:grpSpPr bwMode="auto">
          <a:xfrm>
            <a:off x="6813550" y="1052513"/>
            <a:ext cx="1636713" cy="1522412"/>
            <a:chOff x="6814200" y="1052736"/>
            <a:chExt cx="1636794" cy="1522936"/>
          </a:xfrm>
        </p:grpSpPr>
        <p:graphicFrame>
          <p:nvGraphicFramePr>
            <p:cNvPr id="49283" name="Object 131"/>
            <p:cNvGraphicFramePr>
              <a:graphicFrameLocks noChangeAspect="1"/>
            </p:cNvGraphicFramePr>
            <p:nvPr/>
          </p:nvGraphicFramePr>
          <p:xfrm>
            <a:off x="7021386" y="1124744"/>
            <a:ext cx="1151014" cy="1003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7" name="Immagine bitmap" r:id="rId9" imgW="4382112" imgH="3343742" progId="PBrush">
                    <p:embed/>
                  </p:oleObj>
                </mc:Choice>
                <mc:Fallback>
                  <p:oleObj name="Immagine bitmap" r:id="rId9" imgW="4382112" imgH="3343742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21386" y="1124744"/>
                          <a:ext cx="1151014" cy="1003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30" name="CasellaDiTesto 67"/>
            <p:cNvSpPr txBox="1">
              <a:spLocks noChangeArrowheads="1"/>
            </p:cNvSpPr>
            <p:nvPr/>
          </p:nvSpPr>
          <p:spPr bwMode="auto">
            <a:xfrm>
              <a:off x="6876256" y="2132856"/>
              <a:ext cx="1574738" cy="439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Macroscopic information</a:t>
              </a:r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6814200" y="1052736"/>
              <a:ext cx="1501849" cy="152293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cxnSp>
        <p:nvCxnSpPr>
          <p:cNvPr id="70" name="Connettore 2 69"/>
          <p:cNvCxnSpPr/>
          <p:nvPr/>
        </p:nvCxnSpPr>
        <p:spPr>
          <a:xfrm>
            <a:off x="6067425" y="1871663"/>
            <a:ext cx="736600" cy="15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120"/>
          <p:cNvGrpSpPr>
            <a:grpSpLocks/>
          </p:cNvGrpSpPr>
          <p:nvPr/>
        </p:nvGrpSpPr>
        <p:grpSpPr bwMode="auto">
          <a:xfrm>
            <a:off x="6835775" y="2708275"/>
            <a:ext cx="1574800" cy="1524000"/>
            <a:chOff x="6835570" y="2708920"/>
            <a:chExt cx="1574738" cy="1522936"/>
          </a:xfrm>
        </p:grpSpPr>
        <p:pic>
          <p:nvPicPr>
            <p:cNvPr id="20527" name="Picture 7" descr="neurons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23603" y="2852936"/>
              <a:ext cx="1120805" cy="91576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71" name="Rettangolo 70"/>
            <p:cNvSpPr/>
            <p:nvPr/>
          </p:nvSpPr>
          <p:spPr>
            <a:xfrm>
              <a:off x="6980027" y="2708920"/>
              <a:ext cx="1336622" cy="152293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529" name="CasellaDiTesto 71"/>
            <p:cNvSpPr txBox="1">
              <a:spLocks noChangeArrowheads="1"/>
            </p:cNvSpPr>
            <p:nvPr/>
          </p:nvSpPr>
          <p:spPr bwMode="auto">
            <a:xfrm>
              <a:off x="6835570" y="3789040"/>
              <a:ext cx="1574738" cy="439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Microscopic information</a:t>
              </a:r>
            </a:p>
          </p:txBody>
        </p:sp>
      </p:grpSp>
      <p:grpSp>
        <p:nvGrpSpPr>
          <p:cNvPr id="5" name="Gruppo 119"/>
          <p:cNvGrpSpPr>
            <a:grpSpLocks/>
          </p:cNvGrpSpPr>
          <p:nvPr/>
        </p:nvGrpSpPr>
        <p:grpSpPr bwMode="auto">
          <a:xfrm>
            <a:off x="1651000" y="2720975"/>
            <a:ext cx="5186363" cy="1503363"/>
            <a:chOff x="1650995" y="2721412"/>
            <a:chExt cx="5187036" cy="1502213"/>
          </a:xfrm>
        </p:grpSpPr>
        <p:pic>
          <p:nvPicPr>
            <p:cNvPr id="20514" name="Immagine 53" descr="Fig3.tif"/>
            <p:cNvPicPr>
              <a:picLocks noChangeAspect="1"/>
            </p:cNvPicPr>
            <p:nvPr/>
          </p:nvPicPr>
          <p:blipFill>
            <a:blip r:embed="rId12" cstate="print"/>
            <a:srcRect t="52861" r="52354"/>
            <a:stretch>
              <a:fillRect/>
            </a:stretch>
          </p:blipFill>
          <p:spPr bwMode="auto">
            <a:xfrm>
              <a:off x="1939028" y="2907246"/>
              <a:ext cx="1008112" cy="1115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5" name="Picture 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1612604">
              <a:off x="5405060" y="2835373"/>
              <a:ext cx="1169845" cy="77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16" name="Group 11"/>
            <p:cNvGrpSpPr>
              <a:grpSpLocks/>
            </p:cNvGrpSpPr>
            <p:nvPr/>
          </p:nvGrpSpPr>
          <p:grpSpPr bwMode="auto">
            <a:xfrm>
              <a:off x="6144057" y="2995989"/>
              <a:ext cx="197671" cy="700003"/>
              <a:chOff x="3921" y="3205"/>
              <a:chExt cx="232" cy="644"/>
            </a:xfrm>
          </p:grpSpPr>
          <p:sp>
            <p:nvSpPr>
              <p:cNvPr id="20523" name="Freeform 12"/>
              <p:cNvSpPr>
                <a:spLocks/>
              </p:cNvSpPr>
              <p:nvPr/>
            </p:nvSpPr>
            <p:spPr bwMode="auto">
              <a:xfrm rot="767908">
                <a:off x="4028" y="3205"/>
                <a:ext cx="125" cy="368"/>
              </a:xfrm>
              <a:custGeom>
                <a:avLst/>
                <a:gdLst>
                  <a:gd name="T0" fmla="*/ 133 w 133"/>
                  <a:gd name="T1" fmla="*/ 403 h 403"/>
                  <a:gd name="T2" fmla="*/ 82 w 133"/>
                  <a:gd name="T3" fmla="*/ 367 h 403"/>
                  <a:gd name="T4" fmla="*/ 17 w 133"/>
                  <a:gd name="T5" fmla="*/ 72 h 403"/>
                  <a:gd name="T6" fmla="*/ 3 w 133"/>
                  <a:gd name="T7" fmla="*/ 0 h 4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3"/>
                  <a:gd name="T13" fmla="*/ 0 h 403"/>
                  <a:gd name="T14" fmla="*/ 133 w 133"/>
                  <a:gd name="T15" fmla="*/ 403 h 4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3" h="403">
                    <a:moveTo>
                      <a:pt x="133" y="403"/>
                    </a:moveTo>
                    <a:cubicBezTo>
                      <a:pt x="114" y="386"/>
                      <a:pt x="107" y="375"/>
                      <a:pt x="82" y="367"/>
                    </a:cubicBezTo>
                    <a:cubicBezTo>
                      <a:pt x="47" y="259"/>
                      <a:pt x="106" y="155"/>
                      <a:pt x="17" y="72"/>
                    </a:cubicBezTo>
                    <a:cubicBezTo>
                      <a:pt x="0" y="20"/>
                      <a:pt x="3" y="44"/>
                      <a:pt x="3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4" name="Freeform 13"/>
              <p:cNvSpPr>
                <a:spLocks/>
              </p:cNvSpPr>
              <p:nvPr/>
            </p:nvSpPr>
            <p:spPr bwMode="auto">
              <a:xfrm rot="767908">
                <a:off x="3921" y="3223"/>
                <a:ext cx="203" cy="335"/>
              </a:xfrm>
              <a:custGeom>
                <a:avLst/>
                <a:gdLst>
                  <a:gd name="T0" fmla="*/ 216 w 216"/>
                  <a:gd name="T1" fmla="*/ 367 h 367"/>
                  <a:gd name="T2" fmla="*/ 137 w 216"/>
                  <a:gd name="T3" fmla="*/ 353 h 367"/>
                  <a:gd name="T4" fmla="*/ 101 w 216"/>
                  <a:gd name="T5" fmla="*/ 324 h 367"/>
                  <a:gd name="T6" fmla="*/ 79 w 216"/>
                  <a:gd name="T7" fmla="*/ 79 h 367"/>
                  <a:gd name="T8" fmla="*/ 0 w 216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367"/>
                  <a:gd name="T17" fmla="*/ 216 w 216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367">
                    <a:moveTo>
                      <a:pt x="216" y="367"/>
                    </a:moveTo>
                    <a:cubicBezTo>
                      <a:pt x="214" y="367"/>
                      <a:pt x="143" y="356"/>
                      <a:pt x="137" y="353"/>
                    </a:cubicBezTo>
                    <a:cubicBezTo>
                      <a:pt x="123" y="347"/>
                      <a:pt x="114" y="333"/>
                      <a:pt x="101" y="324"/>
                    </a:cubicBezTo>
                    <a:cubicBezTo>
                      <a:pt x="60" y="208"/>
                      <a:pt x="101" y="338"/>
                      <a:pt x="79" y="79"/>
                    </a:cubicBezTo>
                    <a:cubicBezTo>
                      <a:pt x="75" y="36"/>
                      <a:pt x="43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5" name="Freeform 14"/>
              <p:cNvSpPr>
                <a:spLocks/>
              </p:cNvSpPr>
              <p:nvPr/>
            </p:nvSpPr>
            <p:spPr bwMode="auto">
              <a:xfrm rot="767908">
                <a:off x="3988" y="3323"/>
                <a:ext cx="129" cy="263"/>
              </a:xfrm>
              <a:custGeom>
                <a:avLst/>
                <a:gdLst>
                  <a:gd name="T0" fmla="*/ 138 w 138"/>
                  <a:gd name="T1" fmla="*/ 288 h 288"/>
                  <a:gd name="T2" fmla="*/ 109 w 138"/>
                  <a:gd name="T3" fmla="*/ 259 h 288"/>
                  <a:gd name="T4" fmla="*/ 73 w 138"/>
                  <a:gd name="T5" fmla="*/ 201 h 288"/>
                  <a:gd name="T6" fmla="*/ 52 w 138"/>
                  <a:gd name="T7" fmla="*/ 65 h 288"/>
                  <a:gd name="T8" fmla="*/ 8 w 138"/>
                  <a:gd name="T9" fmla="*/ 36 h 288"/>
                  <a:gd name="T10" fmla="*/ 1 w 138"/>
                  <a:gd name="T11" fmla="*/ 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"/>
                  <a:gd name="T19" fmla="*/ 0 h 288"/>
                  <a:gd name="T20" fmla="*/ 138 w 138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" h="288">
                    <a:moveTo>
                      <a:pt x="138" y="288"/>
                    </a:moveTo>
                    <a:cubicBezTo>
                      <a:pt x="129" y="278"/>
                      <a:pt x="118" y="270"/>
                      <a:pt x="109" y="259"/>
                    </a:cubicBezTo>
                    <a:cubicBezTo>
                      <a:pt x="93" y="239"/>
                      <a:pt x="91" y="219"/>
                      <a:pt x="73" y="201"/>
                    </a:cubicBezTo>
                    <a:cubicBezTo>
                      <a:pt x="65" y="93"/>
                      <a:pt x="76" y="138"/>
                      <a:pt x="52" y="65"/>
                    </a:cubicBezTo>
                    <a:cubicBezTo>
                      <a:pt x="47" y="48"/>
                      <a:pt x="8" y="36"/>
                      <a:pt x="8" y="36"/>
                    </a:cubicBezTo>
                    <a:cubicBezTo>
                      <a:pt x="0" y="10"/>
                      <a:pt x="1" y="22"/>
                      <a:pt x="1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6" name="Freeform 15"/>
              <p:cNvSpPr>
                <a:spLocks/>
              </p:cNvSpPr>
              <p:nvPr/>
            </p:nvSpPr>
            <p:spPr bwMode="auto">
              <a:xfrm rot="767908">
                <a:off x="3997" y="3671"/>
                <a:ext cx="39" cy="178"/>
              </a:xfrm>
              <a:custGeom>
                <a:avLst/>
                <a:gdLst>
                  <a:gd name="T0" fmla="*/ 15 w 42"/>
                  <a:gd name="T1" fmla="*/ 0 h 195"/>
                  <a:gd name="T2" fmla="*/ 0 w 42"/>
                  <a:gd name="T3" fmla="*/ 195 h 195"/>
                  <a:gd name="T4" fmla="*/ 0 60000 65536"/>
                  <a:gd name="T5" fmla="*/ 0 60000 65536"/>
                  <a:gd name="T6" fmla="*/ 0 w 42"/>
                  <a:gd name="T7" fmla="*/ 0 h 195"/>
                  <a:gd name="T8" fmla="*/ 42 w 42"/>
                  <a:gd name="T9" fmla="*/ 195 h 1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2" h="195">
                    <a:moveTo>
                      <a:pt x="15" y="0"/>
                    </a:moveTo>
                    <a:cubicBezTo>
                      <a:pt x="17" y="30"/>
                      <a:pt x="42" y="153"/>
                      <a:pt x="0" y="195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517" name="CasellaDiTesto 60"/>
            <p:cNvSpPr txBox="1">
              <a:spLocks noChangeArrowheads="1"/>
            </p:cNvSpPr>
            <p:nvPr/>
          </p:nvSpPr>
          <p:spPr bwMode="auto">
            <a:xfrm>
              <a:off x="1650995" y="3928362"/>
              <a:ext cx="1647254" cy="26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Diffusion-map</a:t>
              </a:r>
            </a:p>
          </p:txBody>
        </p:sp>
        <p:pic>
          <p:nvPicPr>
            <p:cNvPr id="20518" name="Immagine 61" descr="Fig1.tif"/>
            <p:cNvPicPr>
              <a:picLocks noChangeAspect="1"/>
            </p:cNvPicPr>
            <p:nvPr/>
          </p:nvPicPr>
          <p:blipFill>
            <a:blip r:embed="rId14" cstate="print"/>
            <a:srcRect l="25854" t="26657" r="49541" b="53560"/>
            <a:stretch>
              <a:fillRect/>
            </a:stretch>
          </p:blipFill>
          <p:spPr bwMode="auto">
            <a:xfrm>
              <a:off x="4243283" y="2731771"/>
              <a:ext cx="1136505" cy="11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9" name="Immagine 62" descr="Fig3.tif"/>
            <p:cNvPicPr>
              <a:picLocks noChangeAspect="1"/>
            </p:cNvPicPr>
            <p:nvPr/>
          </p:nvPicPr>
          <p:blipFill>
            <a:blip r:embed="rId15" cstate="print"/>
            <a:srcRect l="50133" t="51926" r="719" b="951"/>
            <a:stretch>
              <a:fillRect/>
            </a:stretch>
          </p:blipFill>
          <p:spPr bwMode="auto">
            <a:xfrm>
              <a:off x="3163162" y="2904007"/>
              <a:ext cx="929452" cy="914836"/>
            </a:xfrm>
            <a:prstGeom prst="rect">
              <a:avLst/>
            </a:prstGeom>
            <a:noFill/>
            <a:ln w="15875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20520" name="CasellaDiTesto 63"/>
            <p:cNvSpPr txBox="1">
              <a:spLocks noChangeArrowheads="1"/>
            </p:cNvSpPr>
            <p:nvPr/>
          </p:nvSpPr>
          <p:spPr bwMode="auto">
            <a:xfrm>
              <a:off x="3244101" y="3928362"/>
              <a:ext cx="1647254" cy="26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Fibre orientation</a:t>
              </a:r>
            </a:p>
          </p:txBody>
        </p:sp>
        <p:sp>
          <p:nvSpPr>
            <p:cNvPr id="20521" name="CasellaDiTesto 64"/>
            <p:cNvSpPr txBox="1">
              <a:spLocks noChangeArrowheads="1"/>
            </p:cNvSpPr>
            <p:nvPr/>
          </p:nvSpPr>
          <p:spPr bwMode="auto">
            <a:xfrm>
              <a:off x="5035370" y="3717032"/>
              <a:ext cx="18026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Fibre </a:t>
              </a:r>
            </a:p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reconstruction</a:t>
              </a:r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1819292" y="2721412"/>
              <a:ext cx="4734539" cy="150221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cxnSp>
        <p:nvCxnSpPr>
          <p:cNvPr id="74" name="Connettore 2 73"/>
          <p:cNvCxnSpPr>
            <a:endCxn id="66" idx="1"/>
          </p:cNvCxnSpPr>
          <p:nvPr/>
        </p:nvCxnSpPr>
        <p:spPr>
          <a:xfrm rot="5400000" flipH="1" flipV="1">
            <a:off x="1397000" y="2019301"/>
            <a:ext cx="471487" cy="373062"/>
          </a:xfrm>
          <a:prstGeom prst="straightConnector1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>
            <a:endCxn id="73" idx="1"/>
          </p:cNvCxnSpPr>
          <p:nvPr/>
        </p:nvCxnSpPr>
        <p:spPr>
          <a:xfrm rot="16200000" flipH="1">
            <a:off x="1133475" y="2786063"/>
            <a:ext cx="998538" cy="373062"/>
          </a:xfrm>
          <a:prstGeom prst="straightConnector1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0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7875" y="1720850"/>
            <a:ext cx="546100" cy="5603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9" name="Picture 10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8838" y="2000250"/>
            <a:ext cx="544512" cy="5603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0" name="Picture 10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47738" y="2274888"/>
            <a:ext cx="544512" cy="5603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00" name="Text Box 17"/>
          <p:cNvSpPr txBox="1">
            <a:spLocks noChangeArrowheads="1"/>
          </p:cNvSpPr>
          <p:nvPr/>
        </p:nvSpPr>
        <p:spPr bwMode="auto">
          <a:xfrm>
            <a:off x="2373313" y="622300"/>
            <a:ext cx="4114800" cy="369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 b="1">
                <a:solidFill>
                  <a:schemeClr val="bg1"/>
                </a:solidFill>
                <a:latin typeface="Trebuchet MS" pitchFamily="34" charset="0"/>
              </a:rPr>
              <a:t>Neuroimaging</a:t>
            </a:r>
          </a:p>
        </p:txBody>
      </p:sp>
      <p:sp>
        <p:nvSpPr>
          <p:cNvPr id="104" name="Freccia in giù 103"/>
          <p:cNvSpPr/>
          <p:nvPr/>
        </p:nvSpPr>
        <p:spPr bwMode="auto">
          <a:xfrm rot="10800000">
            <a:off x="1166813" y="2924175"/>
            <a:ext cx="236537" cy="1441450"/>
          </a:xfrm>
          <a:prstGeom prst="downArrow">
            <a:avLst>
              <a:gd name="adj1" fmla="val 50000"/>
              <a:gd name="adj2" fmla="val 75198"/>
            </a:avLst>
          </a:prstGeom>
          <a:solidFill>
            <a:schemeClr val="accent3"/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800">
              <a:latin typeface="Book Antiqua" pitchFamily="-96" charset="0"/>
            </a:endParaRPr>
          </a:p>
        </p:txBody>
      </p:sp>
      <p:cxnSp>
        <p:nvCxnSpPr>
          <p:cNvPr id="106" name="Connettore 2 105"/>
          <p:cNvCxnSpPr/>
          <p:nvPr/>
        </p:nvCxnSpPr>
        <p:spPr>
          <a:xfrm>
            <a:off x="6553200" y="3502025"/>
            <a:ext cx="427038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03" name="Gruppo 121"/>
          <p:cNvGrpSpPr>
            <a:grpSpLocks/>
          </p:cNvGrpSpPr>
          <p:nvPr/>
        </p:nvGrpSpPr>
        <p:grpSpPr bwMode="auto">
          <a:xfrm>
            <a:off x="6154738" y="4437063"/>
            <a:ext cx="2447925" cy="1712912"/>
            <a:chOff x="6155427" y="4437112"/>
            <a:chExt cx="2447967" cy="1712862"/>
          </a:xfrm>
        </p:grpSpPr>
        <p:grpSp>
          <p:nvGrpSpPr>
            <p:cNvPr id="20510" name="Gruppo 110"/>
            <p:cNvGrpSpPr>
              <a:grpSpLocks/>
            </p:cNvGrpSpPr>
            <p:nvPr/>
          </p:nvGrpSpPr>
          <p:grpSpPr bwMode="auto">
            <a:xfrm>
              <a:off x="6155427" y="4437112"/>
              <a:ext cx="2232997" cy="1712862"/>
              <a:chOff x="4355227" y="4437112"/>
              <a:chExt cx="2232997" cy="1712862"/>
            </a:xfrm>
          </p:grpSpPr>
          <p:pic>
            <p:nvPicPr>
              <p:cNvPr id="20512" name="CUT7A5.AVI">
                <a:hlinkClick r:id="" action="ppaction://media"/>
              </p:cNvPr>
              <p:cNvPicPr>
                <a:picLocks noRot="1" noChangeAspect="1" noChangeArrowheads="1"/>
              </p:cNvPicPr>
              <p:nvPr>
                <a:videoFile r:link="rId2"/>
              </p:nvPr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355227" y="4437112"/>
                <a:ext cx="2232997" cy="1690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0" name="Rettangolo 109"/>
              <p:cNvSpPr/>
              <p:nvPr/>
            </p:nvSpPr>
            <p:spPr>
              <a:xfrm>
                <a:off x="4533030" y="4573633"/>
                <a:ext cx="2020921" cy="1576341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0511" name="CasellaDiTesto 113"/>
            <p:cNvSpPr txBox="1">
              <a:spLocks noChangeArrowheads="1"/>
            </p:cNvSpPr>
            <p:nvPr/>
          </p:nvSpPr>
          <p:spPr bwMode="auto">
            <a:xfrm>
              <a:off x="6332934" y="5805264"/>
              <a:ext cx="2270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Brain connections</a:t>
              </a:r>
            </a:p>
          </p:txBody>
        </p:sp>
      </p:grpSp>
      <p:cxnSp>
        <p:nvCxnSpPr>
          <p:cNvPr id="112" name="Connettore 2 111"/>
          <p:cNvCxnSpPr/>
          <p:nvPr/>
        </p:nvCxnSpPr>
        <p:spPr>
          <a:xfrm>
            <a:off x="6553200" y="4232275"/>
            <a:ext cx="417513" cy="2603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ttangolo 122"/>
          <p:cNvSpPr/>
          <p:nvPr/>
        </p:nvSpPr>
        <p:spPr>
          <a:xfrm>
            <a:off x="2373313" y="4581525"/>
            <a:ext cx="3422650" cy="15763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506" name="CasellaDiTesto 124"/>
          <p:cNvSpPr txBox="1">
            <a:spLocks noChangeArrowheads="1"/>
          </p:cNvSpPr>
          <p:nvPr/>
        </p:nvSpPr>
        <p:spPr bwMode="auto">
          <a:xfrm>
            <a:off x="4292600" y="5189538"/>
            <a:ext cx="1647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>
                <a:solidFill>
                  <a:schemeClr val="bg1"/>
                </a:solidFill>
              </a:rPr>
              <a:t>Brain  pathologies:</a:t>
            </a:r>
          </a:p>
          <a:p>
            <a:r>
              <a:rPr lang="en-GB" sz="1200" b="1">
                <a:solidFill>
                  <a:schemeClr val="bg1"/>
                </a:solidFill>
              </a:rPr>
              <a:t>Alzheimer</a:t>
            </a:r>
          </a:p>
          <a:p>
            <a:r>
              <a:rPr lang="en-GB" sz="1200" b="1">
                <a:solidFill>
                  <a:schemeClr val="bg1"/>
                </a:solidFill>
              </a:rPr>
              <a:t>Multiple Sclerosis</a:t>
            </a:r>
          </a:p>
          <a:p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20507" name="CasellaDiTesto 125"/>
          <p:cNvSpPr txBox="1">
            <a:spLocks noChangeArrowheads="1"/>
          </p:cNvSpPr>
          <p:nvPr/>
        </p:nvSpPr>
        <p:spPr bwMode="auto">
          <a:xfrm>
            <a:off x="2474913" y="5189538"/>
            <a:ext cx="16462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>
                <a:solidFill>
                  <a:schemeClr val="bg1"/>
                </a:solidFill>
              </a:rPr>
              <a:t>Brain structures:</a:t>
            </a:r>
          </a:p>
          <a:p>
            <a:r>
              <a:rPr lang="en-GB" sz="1200" b="1">
                <a:solidFill>
                  <a:schemeClr val="bg1"/>
                </a:solidFill>
              </a:rPr>
              <a:t>Anatomical regions</a:t>
            </a:r>
          </a:p>
          <a:p>
            <a:r>
              <a:rPr lang="en-GB" sz="1200" b="1">
                <a:solidFill>
                  <a:schemeClr val="bg1"/>
                </a:solidFill>
              </a:rPr>
              <a:t>Normal Aging</a:t>
            </a:r>
          </a:p>
          <a:p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20508" name="CasellaDiTesto 126"/>
          <p:cNvSpPr txBox="1">
            <a:spLocks noChangeArrowheads="1"/>
          </p:cNvSpPr>
          <p:nvPr/>
        </p:nvSpPr>
        <p:spPr bwMode="auto">
          <a:xfrm>
            <a:off x="4092575" y="5513388"/>
            <a:ext cx="184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09" name="CasellaDiTesto 127"/>
          <p:cNvSpPr txBox="1">
            <a:spLocks noChangeArrowheads="1"/>
          </p:cNvSpPr>
          <p:nvPr/>
        </p:nvSpPr>
        <p:spPr bwMode="auto">
          <a:xfrm>
            <a:off x="2890838" y="4652963"/>
            <a:ext cx="26892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Diffusion Neuroimaging</a:t>
            </a:r>
          </a:p>
          <a:p>
            <a:r>
              <a:rPr lang="en-GB" sz="1400" b="1">
                <a:solidFill>
                  <a:schemeClr val="bg1"/>
                </a:solidFill>
              </a:rPr>
              <a:t>Diffusion Tensor Imaging</a:t>
            </a:r>
          </a:p>
          <a:p>
            <a:endParaRPr lang="en-GB" sz="1400" b="1">
              <a:solidFill>
                <a:schemeClr val="bg1"/>
              </a:solidFill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2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68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3" name="Gruppo 62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64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65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6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67744" y="476672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Can probe diffusion for time scales:</a:t>
            </a:r>
          </a:p>
          <a:p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	1 ms to seconds</a:t>
            </a:r>
          </a:p>
          <a:p>
            <a:r>
              <a:rPr lang="en-GB" dirty="0" smtClean="0">
                <a:latin typeface="Comic Sans MS" pitchFamily="66" charset="0"/>
              </a:rPr>
              <a:t> length scales of displacements:</a:t>
            </a:r>
          </a:p>
          <a:p>
            <a:r>
              <a:rPr lang="en-GB" dirty="0" smtClean="0">
                <a:latin typeface="Comic Sans MS" pitchFamily="66" charset="0"/>
              </a:rPr>
              <a:t> 	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100 nm to 100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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m </a:t>
            </a:r>
            <a:endParaRPr lang="en-GB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13"/>
          <p:cNvSpPr/>
          <p:nvPr/>
        </p:nvSpPr>
        <p:spPr bwMode="auto">
          <a:xfrm>
            <a:off x="1714500" y="44624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ctangle 12"/>
          <p:cNvSpPr/>
          <p:nvPr/>
        </p:nvSpPr>
        <p:spPr bwMode="auto">
          <a:xfrm>
            <a:off x="0" y="6545263"/>
            <a:ext cx="1643063" cy="268287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ctangle 13"/>
          <p:cNvSpPr/>
          <p:nvPr/>
        </p:nvSpPr>
        <p:spPr bwMode="auto">
          <a:xfrm>
            <a:off x="1714500" y="6545263"/>
            <a:ext cx="7429500" cy="2682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324222" y="1829685"/>
            <a:ext cx="4832843" cy="3848368"/>
            <a:chOff x="395535" y="2852936"/>
            <a:chExt cx="4832843" cy="3848368"/>
          </a:xfrm>
        </p:grpSpPr>
        <p:sp>
          <p:nvSpPr>
            <p:cNvPr id="10" name="Rettangolo 9"/>
            <p:cNvSpPr/>
            <p:nvPr/>
          </p:nvSpPr>
          <p:spPr>
            <a:xfrm>
              <a:off x="467544" y="3284984"/>
              <a:ext cx="4572000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Porous Media</a:t>
              </a:r>
            </a:p>
            <a:p>
              <a:r>
                <a:rPr lang="en-US" dirty="0" smtClean="0">
                  <a:latin typeface="Comic Sans MS" pitchFamily="66" charset="0"/>
                </a:rPr>
                <a:t>• Intrinsically multiphase materials</a:t>
              </a:r>
            </a:p>
            <a:p>
              <a:r>
                <a:rPr lang="en-US" dirty="0" smtClean="0">
                  <a:latin typeface="Comic Sans MS" pitchFamily="66" charset="0"/>
                </a:rPr>
                <a:t>• Pore fluids for NMR detection</a:t>
              </a:r>
            </a:p>
            <a:p>
              <a:r>
                <a:rPr lang="en-US" dirty="0" smtClean="0">
                  <a:latin typeface="Comic Sans MS" pitchFamily="66" charset="0"/>
                </a:rPr>
                <a:t>•</a:t>
              </a:r>
              <a:r>
                <a:rPr lang="en-US" dirty="0">
                  <a:latin typeface="Comic Sans MS" pitchFamily="66" charset="0"/>
                </a:rPr>
                <a:t> </a:t>
              </a:r>
              <a:r>
                <a:rPr lang="en-US" dirty="0" smtClean="0">
                  <a:latin typeface="Comic Sans MS" pitchFamily="66" charset="0"/>
                </a:rPr>
                <a:t>Biological tissues</a:t>
              </a:r>
            </a:p>
            <a:p>
              <a:r>
                <a:rPr lang="en-US" dirty="0" smtClean="0">
                  <a:latin typeface="Comic Sans MS" pitchFamily="66" charset="0"/>
                </a:rPr>
                <a:t>Microstructure is important</a:t>
              </a:r>
            </a:p>
            <a:p>
              <a:r>
                <a:rPr lang="en-US" dirty="0" smtClean="0">
                  <a:latin typeface="Comic Sans MS" pitchFamily="66" charset="0"/>
                </a:rPr>
                <a:t>– Rocks, oil and water reservoirs</a:t>
              </a:r>
            </a:p>
            <a:p>
              <a:r>
                <a:rPr lang="en-US" dirty="0" smtClean="0">
                  <a:latin typeface="Comic Sans MS" pitchFamily="66" charset="0"/>
                </a:rPr>
                <a:t>– Soils, unconsolidated formation</a:t>
              </a:r>
            </a:p>
            <a:p>
              <a:r>
                <a:rPr lang="en-US" dirty="0" smtClean="0">
                  <a:latin typeface="Comic Sans MS" pitchFamily="66" charset="0"/>
                </a:rPr>
                <a:t>– Cement and concrete, catalysts</a:t>
              </a:r>
            </a:p>
            <a:p>
              <a:r>
                <a:rPr lang="en-US" dirty="0" smtClean="0">
                  <a:latin typeface="Comic Sans MS" pitchFamily="66" charset="0"/>
                </a:rPr>
                <a:t>– Food stuff, paper, fabric</a:t>
              </a:r>
            </a:p>
            <a:p>
              <a:r>
                <a:rPr lang="en-US" dirty="0" smtClean="0">
                  <a:latin typeface="Comic Sans MS" pitchFamily="66" charset="0"/>
                </a:rPr>
                <a:t>– Plant and animal tissues, bone</a:t>
              </a:r>
            </a:p>
            <a:p>
              <a:r>
                <a:rPr lang="en-US" dirty="0" smtClean="0">
                  <a:latin typeface="Comic Sans MS" pitchFamily="66" charset="0"/>
                </a:rPr>
                <a:t>– Human tissues </a:t>
              </a:r>
            </a:p>
            <a:p>
              <a:r>
                <a:rPr lang="en-US" dirty="0" smtClean="0">
                  <a:latin typeface="Comic Sans MS" pitchFamily="66" charset="0"/>
                </a:rPr>
                <a:t>– Brain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95535" y="2852936"/>
              <a:ext cx="4832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omic Sans MS" pitchFamily="66" charset="0"/>
                </a:rPr>
                <a:t>Conventional </a:t>
              </a:r>
              <a:r>
                <a:rPr lang="en-US" dirty="0" smtClean="0">
                  <a:solidFill>
                    <a:srgbClr val="FF0000"/>
                  </a:solidFill>
                  <a:latin typeface="Comic Sans MS" pitchFamily="66" charset="0"/>
                </a:rPr>
                <a:t>diffusion = Gaussian diffusion </a:t>
              </a:r>
              <a:endParaRPr lang="en-US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7" name="Freccia in su 16"/>
          <p:cNvSpPr/>
          <p:nvPr/>
        </p:nvSpPr>
        <p:spPr>
          <a:xfrm>
            <a:off x="6929754" y="2766946"/>
            <a:ext cx="288032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ce 17"/>
          <p:cNvSpPr/>
          <p:nvPr/>
        </p:nvSpPr>
        <p:spPr>
          <a:xfrm>
            <a:off x="4538723" y="3105797"/>
            <a:ext cx="648072" cy="648072"/>
          </a:xfrm>
          <a:prstGeom prst="plus">
            <a:avLst>
              <a:gd name="adj" fmla="val 41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o 21"/>
          <p:cNvGrpSpPr/>
          <p:nvPr/>
        </p:nvGrpSpPr>
        <p:grpSpPr>
          <a:xfrm>
            <a:off x="5292080" y="1923149"/>
            <a:ext cx="3672408" cy="2798348"/>
            <a:chOff x="5388051" y="2852936"/>
            <a:chExt cx="3672408" cy="2798348"/>
          </a:xfrm>
        </p:grpSpPr>
        <p:grpSp>
          <p:nvGrpSpPr>
            <p:cNvPr id="20" name="Gruppo 19"/>
            <p:cNvGrpSpPr/>
            <p:nvPr/>
          </p:nvGrpSpPr>
          <p:grpSpPr>
            <a:xfrm>
              <a:off x="5940152" y="2852936"/>
              <a:ext cx="2736304" cy="2086491"/>
              <a:chOff x="5940152" y="2852936"/>
              <a:chExt cx="2736304" cy="2086491"/>
            </a:xfrm>
          </p:grpSpPr>
          <p:sp>
            <p:nvSpPr>
              <p:cNvPr id="12" name="CasellaDiTesto 11"/>
              <p:cNvSpPr txBox="1"/>
              <p:nvPr/>
            </p:nvSpPr>
            <p:spPr>
              <a:xfrm>
                <a:off x="6372200" y="4293096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Comic Sans MS" pitchFamily="66" charset="0"/>
                  </a:rPr>
                  <a:t>Multiscale</a:t>
                </a:r>
                <a:endParaRPr lang="en-US" dirty="0" smtClean="0">
                  <a:latin typeface="Comic Sans MS" pitchFamily="66" charset="0"/>
                </a:endParaRPr>
              </a:p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6084168" y="3284984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Complex systems     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5940152" y="2852936"/>
                <a:ext cx="2736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Comic Sans MS" pitchFamily="66" charset="0"/>
                  </a:rPr>
                  <a:t>Anomalous  diffusion</a:t>
                </a:r>
                <a:endParaRPr lang="en-US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5388051" y="4727954"/>
              <a:ext cx="3672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system constituted by structures at very different levels of hierarchical organization</a:t>
              </a:r>
              <a:endParaRPr lang="en-US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392869" y="5219375"/>
            <a:ext cx="5049053" cy="970619"/>
            <a:chOff x="3392869" y="5219375"/>
            <a:chExt cx="5049053" cy="970619"/>
          </a:xfrm>
        </p:grpSpPr>
        <p:grpSp>
          <p:nvGrpSpPr>
            <p:cNvPr id="11" name="Gruppo 10"/>
            <p:cNvGrpSpPr/>
            <p:nvPr/>
          </p:nvGrpSpPr>
          <p:grpSpPr>
            <a:xfrm>
              <a:off x="3392869" y="5327639"/>
              <a:ext cx="1854206" cy="862355"/>
              <a:chOff x="3392869" y="5327639"/>
              <a:chExt cx="1854206" cy="862355"/>
            </a:xfrm>
          </p:grpSpPr>
          <p:sp>
            <p:nvSpPr>
              <p:cNvPr id="2" name="Freccia a destra 1"/>
              <p:cNvSpPr/>
              <p:nvPr/>
            </p:nvSpPr>
            <p:spPr>
              <a:xfrm>
                <a:off x="3392869" y="5327639"/>
                <a:ext cx="1764196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" name="CasellaDiTesto 2"/>
              <p:cNvSpPr txBox="1"/>
              <p:nvPr/>
            </p:nvSpPr>
            <p:spPr>
              <a:xfrm>
                <a:off x="3392869" y="5543663"/>
                <a:ext cx="1854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More </a:t>
                </a:r>
                <a:r>
                  <a:rPr lang="it-IT" dirty="0" err="1" smtClean="0"/>
                  <a:t>sensitivity</a:t>
                </a:r>
                <a:r>
                  <a:rPr lang="it-IT" dirty="0" smtClean="0"/>
                  <a:t> </a:t>
                </a:r>
              </a:p>
              <a:p>
                <a:r>
                  <a:rPr lang="it-IT" dirty="0"/>
                  <a:t>a</a:t>
                </a:r>
                <a:r>
                  <a:rPr lang="it-IT" dirty="0" smtClean="0"/>
                  <a:t>nd </a:t>
                </a:r>
                <a:r>
                  <a:rPr lang="it-IT" dirty="0" err="1" smtClean="0"/>
                  <a:t>specificity</a:t>
                </a:r>
                <a:r>
                  <a:rPr lang="it-IT" dirty="0" smtClean="0"/>
                  <a:t> </a:t>
                </a:r>
                <a:endParaRPr lang="it-IT" dirty="0"/>
              </a:p>
            </p:txBody>
          </p:sp>
        </p:grpSp>
        <p:sp>
          <p:nvSpPr>
            <p:cNvPr id="23" name="CasellaDiTesto 22"/>
            <p:cNvSpPr txBox="1"/>
            <p:nvPr/>
          </p:nvSpPr>
          <p:spPr>
            <a:xfrm>
              <a:off x="5705618" y="5219375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omic Sans MS" pitchFamily="66" charset="0"/>
                </a:rPr>
                <a:t>Non Gaussian diffusion</a:t>
              </a:r>
            </a:p>
            <a:p>
              <a:r>
                <a:rPr lang="en-US" dirty="0" smtClean="0">
                  <a:latin typeface="Comic Sans MS" pitchFamily="66" charset="0"/>
                </a:rPr>
                <a:t>e.g. Kurtosis</a:t>
              </a:r>
              <a:endParaRPr lang="en-US" dirty="0"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25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29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27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28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34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412776"/>
            <a:ext cx="4276725" cy="7239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2915816" y="2852936"/>
          <a:ext cx="3455988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1" name="Equazione" r:id="rId5" imgW="1765080" imgH="520560" progId="Equation.3">
                  <p:embed/>
                </p:oleObj>
              </mc:Choice>
              <mc:Fallback>
                <p:oleObj name="Equazione" r:id="rId5" imgW="17650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852936"/>
                        <a:ext cx="3455988" cy="1020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51520" y="436510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A solution of diffusion equation is a Gaussian function centered in r=0 </a:t>
            </a:r>
            <a:r>
              <a:rPr lang="en-US" sz="2000" i="1" dirty="0" smtClean="0">
                <a:solidFill>
                  <a:schemeClr val="bg1"/>
                </a:solidFill>
                <a:latin typeface="Comic Sans MS" pitchFamily="66" charset="0"/>
              </a:rPr>
              <a:t>whose width is proportional to (4Dt)</a:t>
            </a:r>
            <a:r>
              <a:rPr lang="en-US" sz="2000" i="1" baseline="30000" dirty="0" smtClean="0">
                <a:solidFill>
                  <a:schemeClr val="bg1"/>
                </a:solidFill>
                <a:latin typeface="Comic Sans MS" pitchFamily="66" charset="0"/>
              </a:rPr>
              <a:t>d/2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 , where d=spatial dimension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88641"/>
            <a:ext cx="2460526" cy="46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95536" y="548680"/>
            <a:ext cx="6644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In a isotropic and homogeneous fluid….</a:t>
            </a:r>
          </a:p>
        </p:txBody>
      </p:sp>
    </p:spTree>
    <p:extLst>
      <p:ext uri="{BB962C8B-B14F-4D97-AF65-F5344CB8AC3E}">
        <p14:creationId xmlns:p14="http://schemas.microsoft.com/office/powerpoint/2010/main" val="3213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72"/>
              <p:cNvSpPr/>
              <p:nvPr/>
            </p:nvSpPr>
            <p:spPr>
              <a:xfrm>
                <a:off x="611560" y="4941168"/>
                <a:ext cx="4647517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smtClean="0">
                    <a:solidFill>
                      <a:schemeClr val="tx1"/>
                    </a:solidFill>
                  </a:rPr>
                  <a:t>S(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,t=</a:t>
                </a:r>
                <a:r>
                  <a:rPr lang="it-IT" sz="28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) 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𝑃</m:t>
                        </m:r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𝑅</m:t>
                            </m:r>
                          </m:e>
                        </m:acc>
                      </m:e>
                    </m:nary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, </a:t>
                </a:r>
                <a:r>
                  <a:rPr lang="it-IT" sz="28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)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𝑖</m:t>
                        </m:r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𝑞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it-IT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𝑅</m:t>
                            </m:r>
                          </m:e>
                        </m:acc>
                      </m:sup>
                    </m:sSup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it-IT" sz="2800" dirty="0" smtClean="0">
                    <a:solidFill>
                      <a:schemeClr val="tx1"/>
                    </a:solidFill>
                  </a:rPr>
                  <a:t> </a:t>
                </a:r>
                <a:endParaRPr lang="it-IT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941168"/>
                <a:ext cx="4647517" cy="576064"/>
              </a:xfrm>
              <a:prstGeom prst="roundRect">
                <a:avLst/>
              </a:prstGeom>
              <a:blipFill rotWithShape="0">
                <a:blip r:embed="rId4"/>
                <a:stretch>
                  <a:fillRect t="-8163" b="-21429"/>
                </a:stretch>
              </a:blipFill>
              <a:ln>
                <a:solidFill>
                  <a:srgbClr val="FF99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55976" y="15567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319772" y="505556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C00000"/>
                </a:solidFill>
              </a:rPr>
              <a:t>Models</a:t>
            </a:r>
            <a:endParaRPr lang="it-IT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1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5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3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4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  <p:grpSp>
        <p:nvGrpSpPr>
          <p:cNvPr id="17" name="Gruppo 16"/>
          <p:cNvGrpSpPr/>
          <p:nvPr/>
        </p:nvGrpSpPr>
        <p:grpSpPr>
          <a:xfrm>
            <a:off x="3851920" y="750185"/>
            <a:ext cx="4925938" cy="2932002"/>
            <a:chOff x="3851920" y="750185"/>
            <a:chExt cx="4925938" cy="2932002"/>
          </a:xfrm>
        </p:grpSpPr>
        <p:graphicFrame>
          <p:nvGraphicFramePr>
            <p:cNvPr id="7" name="Oggetto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726223"/>
                </p:ext>
              </p:extLst>
            </p:nvPr>
          </p:nvGraphicFramePr>
          <p:xfrm>
            <a:off x="3851920" y="1559983"/>
            <a:ext cx="4925938" cy="544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66" r:id="rId5" imgW="4235354" imgH="421721" progId="">
                    <p:embed/>
                  </p:oleObj>
                </mc:Choice>
                <mc:Fallback>
                  <p:oleObj r:id="rId5" imgW="4235354" imgH="421721" progId="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1920" y="1559983"/>
                          <a:ext cx="4925938" cy="54480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8221" y="2868130"/>
              <a:ext cx="2793335" cy="814057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5053321" y="750185"/>
              <a:ext cx="3691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At </a:t>
              </a:r>
              <a:r>
                <a:rPr lang="it-IT" dirty="0" err="1" smtClean="0"/>
                <a:t>least</a:t>
              </a:r>
              <a:r>
                <a:rPr lang="it-IT" dirty="0" smtClean="0"/>
                <a:t> 15 DWI + SE</a:t>
              </a:r>
              <a:endParaRPr lang="it-IT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899371" y="565519"/>
            <a:ext cx="3186515" cy="3880011"/>
            <a:chOff x="899371" y="565519"/>
            <a:chExt cx="3186515" cy="3880011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371" y="1268760"/>
              <a:ext cx="3186515" cy="317677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1259632" y="565519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</a:rPr>
                <a:t>Diffusion</a:t>
              </a:r>
              <a:r>
                <a:rPr lang="it-IT" b="1" dirty="0" smtClean="0">
                  <a:solidFill>
                    <a:srgbClr val="FF0000"/>
                  </a:solidFill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Kurtosis</a:t>
              </a:r>
              <a:r>
                <a:rPr lang="it-IT" b="1" dirty="0" smtClean="0">
                  <a:solidFill>
                    <a:srgbClr val="FF0000"/>
                  </a:solidFill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imaging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1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298115" cy="40324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24" y="3429000"/>
            <a:ext cx="3251972" cy="14401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24312" y="5157192"/>
            <a:ext cx="585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DKI  acqua maggiormente interagente con microstrutture</a:t>
            </a:r>
          </a:p>
          <a:p>
            <a:r>
              <a:rPr lang="it-IT" dirty="0" smtClean="0"/>
              <a:t>Dinamiche </a:t>
            </a:r>
            <a:r>
              <a:rPr lang="it-IT" dirty="0" err="1" smtClean="0"/>
              <a:t>piu’</a:t>
            </a:r>
            <a:r>
              <a:rPr lang="it-IT" dirty="0" smtClean="0"/>
              <a:t> lente            b </a:t>
            </a:r>
            <a:r>
              <a:rPr lang="it-IT" dirty="0" err="1" smtClean="0"/>
              <a:t>values</a:t>
            </a:r>
            <a:r>
              <a:rPr lang="it-IT" dirty="0" smtClean="0"/>
              <a:t> </a:t>
            </a:r>
            <a:r>
              <a:rPr lang="it-IT" dirty="0" err="1" smtClean="0"/>
              <a:t>piu’</a:t>
            </a:r>
            <a:r>
              <a:rPr lang="it-IT" dirty="0" smtClean="0"/>
              <a:t> alti di 1000 s/mm2</a:t>
            </a:r>
            <a:endParaRPr lang="it-IT" dirty="0"/>
          </a:p>
        </p:txBody>
      </p:sp>
      <p:sp>
        <p:nvSpPr>
          <p:cNvPr id="7" name="Freccia a destra 6"/>
          <p:cNvSpPr/>
          <p:nvPr/>
        </p:nvSpPr>
        <p:spPr>
          <a:xfrm>
            <a:off x="3635896" y="558924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9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3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1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2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96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777840" cy="2955206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08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32" y="-24"/>
            <a:chExt cx="9144032" cy="6858024"/>
          </a:xfrm>
        </p:grpSpPr>
        <p:sp>
          <p:nvSpPr>
            <p:cNvPr id="5" name="Rectangle 4"/>
            <p:cNvSpPr/>
            <p:nvPr/>
          </p:nvSpPr>
          <p:spPr>
            <a:xfrm>
              <a:off x="-32" y="-24"/>
              <a:ext cx="9144032" cy="571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pSp>
          <p:nvGrpSpPr>
            <p:cNvPr id="229412" name="Group 18"/>
            <p:cNvGrpSpPr>
              <a:grpSpLocks/>
            </p:cNvGrpSpPr>
            <p:nvPr/>
          </p:nvGrpSpPr>
          <p:grpSpPr bwMode="auto">
            <a:xfrm>
              <a:off x="0" y="6500834"/>
              <a:ext cx="9144000" cy="357166"/>
              <a:chOff x="0" y="6286496"/>
              <a:chExt cx="9144000" cy="57150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-32" y="6286461"/>
                <a:ext cx="9144032" cy="571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-32" y="6357586"/>
                <a:ext cx="1643069" cy="429289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714474" y="6357586"/>
                <a:ext cx="7429526" cy="42928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pic>
        <p:nvPicPr>
          <p:cNvPr id="229379" name="Immagine 16" descr="logo_sapienz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357057"/>
            <a:ext cx="1493838" cy="4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Immagine 17" descr="is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4414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9"/>
          <p:cNvSpPr/>
          <p:nvPr/>
        </p:nvSpPr>
        <p:spPr>
          <a:xfrm>
            <a:off x="9525" y="908050"/>
            <a:ext cx="9134475" cy="73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29382" name="CasellaDiTesto 29"/>
          <p:cNvSpPr txBox="1">
            <a:spLocks noChangeArrowheads="1"/>
          </p:cNvSpPr>
          <p:nvPr/>
        </p:nvSpPr>
        <p:spPr bwMode="auto">
          <a:xfrm>
            <a:off x="4427538" y="404813"/>
            <a:ext cx="2665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latin typeface="Comic Sans MS" panose="030F0702030302020204" pitchFamily="66" charset="0"/>
              </a:rPr>
              <a:t>NMR Laboratory</a:t>
            </a:r>
          </a:p>
        </p:txBody>
      </p:sp>
      <p:pic>
        <p:nvPicPr>
          <p:cNvPr id="229383" name="Immagine 7" descr="corso_spettroscopia a r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71438"/>
            <a:ext cx="13017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4" name="CasellaDiTesto 28"/>
          <p:cNvSpPr txBox="1">
            <a:spLocks noChangeArrowheads="1"/>
          </p:cNvSpPr>
          <p:nvPr/>
        </p:nvSpPr>
        <p:spPr bwMode="auto">
          <a:xfrm>
            <a:off x="250825" y="1052513"/>
            <a:ext cx="3789363" cy="3294062"/>
          </a:xfrm>
          <a:prstGeom prst="rect">
            <a:avLst/>
          </a:prstGeom>
          <a:noFill/>
          <a:ln w="38100">
            <a:solidFill>
              <a:srgbClr val="96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b="1" i="1"/>
              <a:t>NMR laboratory staff</a:t>
            </a:r>
          </a:p>
          <a:p>
            <a:pPr algn="ctr" eaLnBrk="1" hangingPunct="1"/>
            <a:r>
              <a:rPr lang="it-IT" altLang="it-IT">
                <a:solidFill>
                  <a:srgbClr val="C00000"/>
                </a:solidFill>
              </a:rPr>
              <a:t>Biomedicine:</a:t>
            </a:r>
          </a:p>
          <a:p>
            <a:pPr eaLnBrk="1" hangingPunct="1"/>
            <a:r>
              <a:rPr lang="it-IT" altLang="it-IT"/>
              <a:t>   </a:t>
            </a:r>
            <a:r>
              <a:rPr lang="it-IT" altLang="it-IT" sz="1600"/>
              <a:t>Maria Giovanna Di Trani </a:t>
            </a:r>
          </a:p>
          <a:p>
            <a:pPr eaLnBrk="1" hangingPunct="1"/>
            <a:r>
              <a:rPr lang="it-IT" altLang="it-IT" sz="1600"/>
              <a:t>       (PhD student)</a:t>
            </a:r>
          </a:p>
          <a:p>
            <a:pPr eaLnBrk="1" hangingPunct="1"/>
            <a:endParaRPr lang="it-IT" altLang="it-IT" sz="1600"/>
          </a:p>
          <a:p>
            <a:pPr eaLnBrk="1" hangingPunct="1"/>
            <a:r>
              <a:rPr lang="it-IT" altLang="it-IT" sz="1600"/>
              <a:t>Michele Guerreri </a:t>
            </a:r>
          </a:p>
          <a:p>
            <a:pPr eaLnBrk="1" hangingPunct="1"/>
            <a:r>
              <a:rPr lang="it-IT" altLang="it-IT" sz="1600"/>
              <a:t>  (PhD student)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 sz="2000"/>
              <a:t>                      </a:t>
            </a:r>
            <a:r>
              <a:rPr lang="it-IT" altLang="it-IT" sz="1600"/>
              <a:t>Riccardo De Feo</a:t>
            </a:r>
          </a:p>
          <a:p>
            <a:pPr eaLnBrk="1" hangingPunct="1"/>
            <a:r>
              <a:rPr lang="it-IT" altLang="it-IT" sz="1600"/>
              <a:t>	        (rare disease project)</a:t>
            </a:r>
          </a:p>
          <a:p>
            <a:pPr eaLnBrk="1" hangingPunct="1"/>
            <a:endParaRPr lang="en-GB" altLang="it-IT"/>
          </a:p>
        </p:txBody>
      </p:sp>
      <p:grpSp>
        <p:nvGrpSpPr>
          <p:cNvPr id="229385" name="Group 6"/>
          <p:cNvGrpSpPr>
            <a:grpSpLocks/>
          </p:cNvGrpSpPr>
          <p:nvPr/>
        </p:nvGrpSpPr>
        <p:grpSpPr bwMode="auto">
          <a:xfrm>
            <a:off x="420688" y="4621213"/>
            <a:ext cx="550862" cy="536575"/>
            <a:chOff x="119" y="176"/>
            <a:chExt cx="562" cy="597"/>
          </a:xfrm>
        </p:grpSpPr>
        <p:sp>
          <p:nvSpPr>
            <p:cNvPr id="229409" name="Rectangle 7"/>
            <p:cNvSpPr>
              <a:spLocks noChangeArrowheads="1"/>
            </p:cNvSpPr>
            <p:nvPr/>
          </p:nvSpPr>
          <p:spPr bwMode="auto">
            <a:xfrm>
              <a:off x="119" y="176"/>
              <a:ext cx="562" cy="5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it-IT"/>
            </a:p>
          </p:txBody>
        </p:sp>
        <p:pic>
          <p:nvPicPr>
            <p:cNvPr id="22941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" t="12239" r="92162" b="78874"/>
            <a:stretch>
              <a:fillRect/>
            </a:stretch>
          </p:blipFill>
          <p:spPr bwMode="auto">
            <a:xfrm>
              <a:off x="155" y="204"/>
              <a:ext cx="511" cy="54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9386" name="Immagine 39" descr="TorVergata_logo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72163"/>
            <a:ext cx="13112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9387" name="Gruppo 14"/>
          <p:cNvGrpSpPr>
            <a:grpSpLocks/>
          </p:cNvGrpSpPr>
          <p:nvPr/>
        </p:nvGrpSpPr>
        <p:grpSpPr bwMode="auto">
          <a:xfrm>
            <a:off x="250825" y="4437063"/>
            <a:ext cx="8712200" cy="2052637"/>
            <a:chOff x="251520" y="4437112"/>
            <a:chExt cx="8711720" cy="2052000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251520" y="4437112"/>
              <a:ext cx="8568952" cy="2052000"/>
            </a:xfrm>
            <a:prstGeom prst="rect">
              <a:avLst/>
            </a:prstGeom>
            <a:noFill/>
            <a:ln w="38100">
              <a:solidFill>
                <a:srgbClr val="015722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it-IT" sz="1600" dirty="0">
                  <a:ln>
                    <a:solidFill>
                      <a:srgbClr val="015722"/>
                    </a:solidFill>
                  </a:ln>
                  <a:latin typeface="Trebuchet MS" pitchFamily="34" charset="0"/>
                </a:rPr>
                <a:t>		</a:t>
              </a:r>
            </a:p>
            <a:p>
              <a:pPr eaLnBrk="1" hangingPunct="1">
                <a:spcBef>
                  <a:spcPts val="0"/>
                </a:spcBef>
                <a:defRPr/>
              </a:pPr>
              <a:endParaRPr lang="it-IT" sz="1600" dirty="0">
                <a:ln>
                  <a:solidFill>
                    <a:srgbClr val="015722"/>
                  </a:solidFill>
                </a:ln>
                <a:latin typeface="Trebuchet MS" pitchFamily="34" charset="0"/>
              </a:endParaRPr>
            </a:p>
            <a:p>
              <a:pPr eaLnBrk="1" hangingPunct="1">
                <a:spcBef>
                  <a:spcPts val="0"/>
                </a:spcBef>
                <a:defRPr/>
              </a:pPr>
              <a:endParaRPr lang="it-IT" dirty="0">
                <a:ln>
                  <a:solidFill>
                    <a:srgbClr val="015722"/>
                  </a:solidFill>
                </a:ln>
              </a:endParaRPr>
            </a:p>
            <a:p>
              <a:pPr eaLnBrk="1" hangingPunct="1">
                <a:defRPr/>
              </a:pPr>
              <a:endParaRPr lang="it-IT" dirty="0">
                <a:ln>
                  <a:solidFill>
                    <a:srgbClr val="015722"/>
                  </a:solidFill>
                </a:ln>
              </a:endParaRPr>
            </a:p>
            <a:p>
              <a:pPr eaLnBrk="1" hangingPunct="1">
                <a:defRPr/>
              </a:pPr>
              <a:endParaRPr lang="it-IT" dirty="0">
                <a:ln>
                  <a:solidFill>
                    <a:srgbClr val="015722"/>
                  </a:solidFill>
                </a:ln>
              </a:endParaRPr>
            </a:p>
            <a:p>
              <a:pPr eaLnBrk="1" hangingPunct="1">
                <a:defRPr/>
              </a:pPr>
              <a:endParaRPr lang="it-IT" dirty="0">
                <a:ln>
                  <a:solidFill>
                    <a:srgbClr val="015722"/>
                  </a:solidFill>
                </a:ln>
              </a:endParaRPr>
            </a:p>
            <a:p>
              <a:pPr eaLnBrk="1" hangingPunct="1">
                <a:defRPr/>
              </a:pPr>
              <a:endParaRPr lang="en-GB" dirty="0">
                <a:ln>
                  <a:solidFill>
                    <a:srgbClr val="015722"/>
                  </a:solidFill>
                </a:ln>
              </a:endParaRPr>
            </a:p>
          </p:txBody>
        </p:sp>
        <p:sp>
          <p:nvSpPr>
            <p:cNvPr id="229408" name="Rectangle 1"/>
            <p:cNvSpPr>
              <a:spLocks noChangeArrowheads="1"/>
            </p:cNvSpPr>
            <p:nvPr/>
          </p:nvSpPr>
          <p:spPr bwMode="auto">
            <a:xfrm>
              <a:off x="753711" y="4479479"/>
              <a:ext cx="8209529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		</a:t>
              </a:r>
              <a:r>
                <a:rPr lang="it-IT" altLang="it-IT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Clinical</a:t>
              </a:r>
              <a:r>
                <a:rPr lang="it-IT" altLang="it-IT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altLang="it-IT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collaborators</a:t>
              </a:r>
              <a:r>
                <a:rPr lang="it-IT" altLang="it-IT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it-IT" altLang="it-IT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lang="it-IT" altLang="it-IT" sz="1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Neuroimaging</a:t>
              </a:r>
              <a:r>
                <a:rPr lang="it-IT" altLang="it-IT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altLang="it-IT" sz="1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Laboratory</a:t>
              </a:r>
              <a:r>
                <a:rPr lang="it-IT" altLang="it-IT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endParaRPr lang="en-GB" altLang="it-IT" sz="1400" dirty="0">
                <a:ea typeface="Calibri" panose="020F0502020204030204" pitchFamily="34" charset="0"/>
              </a:endParaRPr>
            </a:p>
            <a:p>
              <a:r>
                <a:rPr lang="it-IT" altLang="it-IT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Fondazione Santa Lucia IRCCS, Rome, </a:t>
              </a:r>
              <a:r>
                <a:rPr lang="it-IT" altLang="it-IT" sz="1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Italy</a:t>
              </a:r>
              <a:r>
                <a:rPr lang="it-IT" altLang="it-IT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endParaRPr lang="it-IT" alt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it-IT" altLang="it-IT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</a:t>
              </a:r>
              <a:r>
                <a:rPr lang="it-IT" altLang="it-IT" sz="16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Radiology</a:t>
              </a:r>
              <a:r>
                <a:rPr lang="it-IT" altLang="it-IT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altLang="it-IT" sz="16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Dpt</a:t>
              </a:r>
              <a:r>
                <a:rPr lang="it-IT" altLang="it-IT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., Policlinico Umberto I Sapienza Rome, </a:t>
              </a:r>
              <a:r>
                <a:rPr lang="it-IT" altLang="it-IT" sz="16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Italy</a:t>
              </a:r>
              <a:endParaRPr lang="it-IT" alt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it-IT" alt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en-US" altLang="it-IT" sz="1600" dirty="0"/>
                <a:t>              </a:t>
              </a:r>
              <a:r>
                <a:rPr lang="en-US" altLang="it-IT" sz="1400" dirty="0"/>
                <a:t>Department of Diagnostic and Interventional Radiology, Molecular Imaging and Radiotherapy </a:t>
              </a:r>
              <a:r>
                <a:rPr lang="en-US" altLang="it-IT" sz="1400" b="1" dirty="0"/>
                <a:t>&amp; </a:t>
              </a:r>
              <a:r>
                <a:rPr lang="en-US" altLang="it-IT" sz="1400" dirty="0"/>
                <a:t>Orthopedic and Traumatology Dip. PTV </a:t>
              </a:r>
              <a:r>
                <a:rPr lang="en-US" altLang="it-IT" sz="1400" dirty="0" err="1"/>
                <a:t>Foundation,”Tor</a:t>
              </a:r>
              <a:r>
                <a:rPr lang="en-US" altLang="it-IT" sz="1400" dirty="0"/>
                <a:t> </a:t>
              </a:r>
              <a:r>
                <a:rPr lang="en-US" altLang="it-IT" sz="1400" dirty="0" err="1"/>
                <a:t>Vergata</a:t>
              </a:r>
              <a:r>
                <a:rPr lang="en-US" altLang="it-IT" sz="1400" dirty="0"/>
                <a:t>” University of Rome,</a:t>
              </a:r>
            </a:p>
          </p:txBody>
        </p:sp>
      </p:grpSp>
      <p:pic>
        <p:nvPicPr>
          <p:cNvPr id="229388" name="Picture 16" descr="mri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7767" b="4141"/>
          <a:stretch>
            <a:fillRect/>
          </a:stretch>
        </p:blipFill>
        <p:spPr bwMode="auto">
          <a:xfrm>
            <a:off x="7596188" y="4649788"/>
            <a:ext cx="1008062" cy="1155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9" name="Picture 2" descr="http://www.insalutenews.it/in-salute/wp-content/uploads/2015/07/logo-policlinico-umberto-I-de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00663"/>
            <a:ext cx="1444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90" name="Picture 2"/>
          <p:cNvPicPr>
            <a:picLocks noChangeAspect="1" noChangeArrowheads="1"/>
          </p:cNvPicPr>
          <p:nvPr/>
        </p:nvPicPr>
        <p:blipFill>
          <a:blip r:embed="rId10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1414463"/>
            <a:ext cx="7572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91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276475"/>
            <a:ext cx="863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92" name="CasellaDiTesto 25"/>
          <p:cNvSpPr txBox="1">
            <a:spLocks noChangeArrowheads="1"/>
          </p:cNvSpPr>
          <p:nvPr/>
        </p:nvSpPr>
        <p:spPr bwMode="auto">
          <a:xfrm>
            <a:off x="4460875" y="1082675"/>
            <a:ext cx="417671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anose="030F0702030302020204" pitchFamily="66" charset="0"/>
              </a:rPr>
              <a:t>Edificio Fermi stanza 319, </a:t>
            </a:r>
          </a:p>
          <a:p>
            <a:pPr eaLnBrk="1" hangingPunct="1"/>
            <a:r>
              <a:rPr lang="it-IT" altLang="it-IT" sz="1600" b="1" i="1">
                <a:latin typeface="Comic Sans MS" panose="030F0702030302020204" pitchFamily="66" charset="0"/>
              </a:rPr>
              <a:t>Edificio Segre’ Laboratorio 5</a:t>
            </a:r>
          </a:p>
          <a:p>
            <a:pPr eaLnBrk="1" hangingPunct="1"/>
            <a:r>
              <a:rPr lang="it-IT" altLang="it-IT" sz="1600" b="1" i="1">
                <a:solidFill>
                  <a:srgbClr val="C00000"/>
                </a:solidFill>
                <a:latin typeface="Comic Sans MS" panose="030F0702030302020204" pitchFamily="66" charset="0"/>
              </a:rPr>
              <a:t>Silvia.Capuani@roma1.infn.it</a:t>
            </a:r>
            <a:endParaRPr lang="fi-FI" altLang="it-IT" sz="1600" b="1" i="1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US" altLang="it-IT"/>
          </a:p>
        </p:txBody>
      </p:sp>
      <p:grpSp>
        <p:nvGrpSpPr>
          <p:cNvPr id="229393" name="Gruppo 8"/>
          <p:cNvGrpSpPr>
            <a:grpSpLocks/>
          </p:cNvGrpSpPr>
          <p:nvPr/>
        </p:nvGrpSpPr>
        <p:grpSpPr bwMode="auto">
          <a:xfrm>
            <a:off x="4572000" y="3168650"/>
            <a:ext cx="4248150" cy="1152525"/>
            <a:chOff x="4427984" y="2132992"/>
            <a:chExt cx="4248472" cy="1178712"/>
          </a:xfrm>
        </p:grpSpPr>
        <p:sp>
          <p:nvSpPr>
            <p:cNvPr id="229402" name="CasellaDiTesto 33"/>
            <p:cNvSpPr txBox="1">
              <a:spLocks noChangeArrowheads="1"/>
            </p:cNvSpPr>
            <p:nvPr/>
          </p:nvSpPr>
          <p:spPr bwMode="auto">
            <a:xfrm>
              <a:off x="4427984" y="2132992"/>
              <a:ext cx="4248472" cy="1178712"/>
            </a:xfrm>
            <a:prstGeom prst="rect">
              <a:avLst/>
            </a:prstGeom>
            <a:noFill/>
            <a:ln w="38100">
              <a:solidFill>
                <a:srgbClr val="0E12B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600"/>
            </a:p>
            <a:p>
              <a:pPr algn="ctr" eaLnBrk="1" hangingPunct="1"/>
              <a:endParaRPr lang="it-IT" altLang="it-IT" sz="1600"/>
            </a:p>
            <a:p>
              <a:pPr algn="ctr" eaLnBrk="1" hangingPunct="1"/>
              <a:endParaRPr lang="it-IT" altLang="it-IT" sz="1600"/>
            </a:p>
          </p:txBody>
        </p:sp>
        <p:pic>
          <p:nvPicPr>
            <p:cNvPr id="229403" name="Picture 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467640" y="2239932"/>
              <a:ext cx="705627" cy="80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404" name="CasellaDiTesto 5"/>
            <p:cNvSpPr txBox="1">
              <a:spLocks noChangeArrowheads="1"/>
            </p:cNvSpPr>
            <p:nvPr/>
          </p:nvSpPr>
          <p:spPr bwMode="auto">
            <a:xfrm>
              <a:off x="5220072" y="2142821"/>
              <a:ext cx="27363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600"/>
                <a:t>Alessandra Caporale</a:t>
              </a:r>
            </a:p>
            <a:p>
              <a:pPr eaLnBrk="1" hangingPunct="1"/>
              <a:r>
                <a:rPr lang="it-IT" altLang="it-IT" sz="1600"/>
                <a:t>Penn University  (USA)</a:t>
              </a:r>
            </a:p>
          </p:txBody>
        </p:sp>
        <p:pic>
          <p:nvPicPr>
            <p:cNvPr id="229405" name="Immagin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27" y="2235062"/>
              <a:ext cx="729914" cy="865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406" name="CasellaDiTesto 7"/>
            <p:cNvSpPr txBox="1">
              <a:spLocks noChangeArrowheads="1"/>
            </p:cNvSpPr>
            <p:nvPr/>
          </p:nvSpPr>
          <p:spPr bwMode="auto">
            <a:xfrm>
              <a:off x="6124126" y="2694549"/>
              <a:ext cx="1879054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600"/>
                <a:t>Marco Palombo</a:t>
              </a:r>
            </a:p>
            <a:p>
              <a:pPr eaLnBrk="1" hangingPunct="1"/>
              <a:r>
                <a:rPr lang="it-IT" altLang="it-IT" sz="1600"/>
                <a:t>       UCL (UK)</a:t>
              </a:r>
            </a:p>
          </p:txBody>
        </p:sp>
      </p:grpSp>
      <p:cxnSp>
        <p:nvCxnSpPr>
          <p:cNvPr id="11" name="Connettore 2 10"/>
          <p:cNvCxnSpPr/>
          <p:nvPr/>
        </p:nvCxnSpPr>
        <p:spPr>
          <a:xfrm>
            <a:off x="4040188" y="2757488"/>
            <a:ext cx="509587" cy="815975"/>
          </a:xfrm>
          <a:prstGeom prst="straightConnector1">
            <a:avLst/>
          </a:prstGeom>
          <a:ln w="38100">
            <a:solidFill>
              <a:srgbClr val="9F30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4060825" y="3438525"/>
            <a:ext cx="495300" cy="782638"/>
          </a:xfrm>
          <a:prstGeom prst="straightConnector1">
            <a:avLst/>
          </a:prstGeom>
          <a:ln w="38100">
            <a:solidFill>
              <a:srgbClr val="0A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396" name="Gruppo 19"/>
          <p:cNvGrpSpPr>
            <a:grpSpLocks/>
          </p:cNvGrpSpPr>
          <p:nvPr/>
        </p:nvGrpSpPr>
        <p:grpSpPr bwMode="auto">
          <a:xfrm>
            <a:off x="4284663" y="1954212"/>
            <a:ext cx="3463468" cy="1342180"/>
            <a:chOff x="4499992" y="2060845"/>
            <a:chExt cx="3195035" cy="1083603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4499992" y="2060845"/>
              <a:ext cx="3120769" cy="670902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it-IT" sz="1600" dirty="0">
                  <a:solidFill>
                    <a:schemeClr val="accent6">
                      <a:lumMod val="75000"/>
                    </a:schemeClr>
                  </a:solidFill>
                </a:rPr>
                <a:t>	Cultural </a:t>
              </a:r>
              <a:r>
                <a:rPr lang="it-IT" sz="1600" dirty="0" smtClean="0">
                  <a:solidFill>
                    <a:schemeClr val="accent6">
                      <a:lumMod val="75000"/>
                    </a:schemeClr>
                  </a:solidFill>
                </a:rPr>
                <a:t>Heritage</a:t>
              </a:r>
              <a:endParaRPr lang="it-IT" sz="16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eaLnBrk="1" hangingPunct="1">
                <a:defRPr/>
              </a:pPr>
              <a:endParaRPr lang="it-IT" sz="16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eaLnBrk="1" hangingPunct="1">
                <a:defRPr/>
              </a:pPr>
              <a:endParaRPr lang="it-IT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229400" name="Immagin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893" y="2169975"/>
              <a:ext cx="630063" cy="63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401" name="CasellaDiTesto 26"/>
            <p:cNvSpPr txBox="1">
              <a:spLocks noChangeArrowheads="1"/>
            </p:cNvSpPr>
            <p:nvPr/>
          </p:nvSpPr>
          <p:spPr bwMode="auto">
            <a:xfrm>
              <a:off x="5313464" y="2274281"/>
              <a:ext cx="2381563" cy="870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600" dirty="0"/>
                <a:t>Sveva Longo</a:t>
              </a:r>
            </a:p>
            <a:p>
              <a:pPr eaLnBrk="1" hangingPunct="1"/>
              <a:r>
                <a:rPr lang="it-IT" altLang="it-IT" sz="1600" dirty="0"/>
                <a:t>(</a:t>
              </a:r>
              <a:r>
                <a:rPr lang="it-IT" altLang="it-IT" sz="1600" dirty="0" err="1"/>
                <a:t>PhD</a:t>
              </a:r>
              <a:r>
                <a:rPr lang="it-IT" altLang="it-IT" sz="1600" dirty="0"/>
                <a:t> </a:t>
              </a:r>
              <a:r>
                <a:rPr lang="it-IT" altLang="it-IT" sz="1600" dirty="0" err="1"/>
                <a:t>student</a:t>
              </a:r>
              <a:r>
                <a:rPr lang="it-IT" altLang="it-IT" sz="1600" dirty="0"/>
                <a:t> 50%UNIMe)</a:t>
              </a:r>
            </a:p>
            <a:p>
              <a:pPr eaLnBrk="1" hangingPunct="1"/>
              <a:endParaRPr lang="it-IT" altLang="it-IT" sz="1600" dirty="0"/>
            </a:p>
            <a:p>
              <a:pPr eaLnBrk="1" hangingPunct="1"/>
              <a:endParaRPr lang="it-IT" altLang="it-IT" sz="1600" dirty="0"/>
            </a:p>
          </p:txBody>
        </p:sp>
      </p:grpSp>
      <p:pic>
        <p:nvPicPr>
          <p:cNvPr id="229397" name="Immagine 35" descr="Avance_400_new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401763"/>
            <a:ext cx="10382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98" name="Immagin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168650"/>
            <a:ext cx="81121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3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</a:t>
            </a:r>
            <a:endParaRPr lang="en-US" sz="3600"/>
          </a:p>
        </p:txBody>
      </p:sp>
      <p:sp>
        <p:nvSpPr>
          <p:cNvPr id="29699" name="Text Box 11"/>
          <p:cNvSpPr txBox="1">
            <a:spLocks noChangeArrowheads="1"/>
          </p:cNvSpPr>
          <p:nvPr/>
        </p:nvSpPr>
        <p:spPr bwMode="auto">
          <a:xfrm>
            <a:off x="2057400" y="1371600"/>
            <a:ext cx="4800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>
              <a:solidFill>
                <a:srgbClr val="FFFF66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1800">
              <a:solidFill>
                <a:srgbClr val="FFFF66"/>
              </a:solidFill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2971800" y="2133600"/>
            <a:ext cx="3200400" cy="2209800"/>
            <a:chOff x="1872" y="2160"/>
            <a:chExt cx="2016" cy="1392"/>
          </a:xfrm>
        </p:grpSpPr>
        <p:sp>
          <p:nvSpPr>
            <p:cNvPr id="29854" name="Oval 14"/>
            <p:cNvSpPr>
              <a:spLocks noChangeArrowheads="1"/>
            </p:cNvSpPr>
            <p:nvPr/>
          </p:nvSpPr>
          <p:spPr bwMode="auto">
            <a:xfrm>
              <a:off x="2304" y="24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5" name="Oval 15"/>
            <p:cNvSpPr>
              <a:spLocks noChangeArrowheads="1"/>
            </p:cNvSpPr>
            <p:nvPr/>
          </p:nvSpPr>
          <p:spPr bwMode="auto">
            <a:xfrm>
              <a:off x="2160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6" name="Oval 16"/>
            <p:cNvSpPr>
              <a:spLocks noChangeArrowheads="1"/>
            </p:cNvSpPr>
            <p:nvPr/>
          </p:nvSpPr>
          <p:spPr bwMode="auto">
            <a:xfrm>
              <a:off x="1968" y="27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7" name="Oval 17"/>
            <p:cNvSpPr>
              <a:spLocks noChangeArrowheads="1"/>
            </p:cNvSpPr>
            <p:nvPr/>
          </p:nvSpPr>
          <p:spPr bwMode="auto">
            <a:xfrm>
              <a:off x="2400" y="264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8" name="Oval 18"/>
            <p:cNvSpPr>
              <a:spLocks noChangeArrowheads="1"/>
            </p:cNvSpPr>
            <p:nvPr/>
          </p:nvSpPr>
          <p:spPr bwMode="auto">
            <a:xfrm>
              <a:off x="2736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9" name="Oval 19"/>
            <p:cNvSpPr>
              <a:spLocks noChangeArrowheads="1"/>
            </p:cNvSpPr>
            <p:nvPr/>
          </p:nvSpPr>
          <p:spPr bwMode="auto">
            <a:xfrm>
              <a:off x="2448" y="33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0" name="Oval 20"/>
            <p:cNvSpPr>
              <a:spLocks noChangeArrowheads="1"/>
            </p:cNvSpPr>
            <p:nvPr/>
          </p:nvSpPr>
          <p:spPr bwMode="auto">
            <a:xfrm>
              <a:off x="2544" y="28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1" name="Oval 21"/>
            <p:cNvSpPr>
              <a:spLocks noChangeArrowheads="1"/>
            </p:cNvSpPr>
            <p:nvPr/>
          </p:nvSpPr>
          <p:spPr bwMode="auto">
            <a:xfrm>
              <a:off x="2592" y="23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2" name="Oval 22"/>
            <p:cNvSpPr>
              <a:spLocks noChangeArrowheads="1"/>
            </p:cNvSpPr>
            <p:nvPr/>
          </p:nvSpPr>
          <p:spPr bwMode="auto">
            <a:xfrm>
              <a:off x="2208" y="27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3" name="Oval 23"/>
            <p:cNvSpPr>
              <a:spLocks noChangeArrowheads="1"/>
            </p:cNvSpPr>
            <p:nvPr/>
          </p:nvSpPr>
          <p:spPr bwMode="auto">
            <a:xfrm>
              <a:off x="1920" y="23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4" name="Oval 24"/>
            <p:cNvSpPr>
              <a:spLocks noChangeArrowheads="1"/>
            </p:cNvSpPr>
            <p:nvPr/>
          </p:nvSpPr>
          <p:spPr bwMode="auto">
            <a:xfrm>
              <a:off x="2016" y="30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5" name="Oval 25"/>
            <p:cNvSpPr>
              <a:spLocks noChangeArrowheads="1"/>
            </p:cNvSpPr>
            <p:nvPr/>
          </p:nvSpPr>
          <p:spPr bwMode="auto">
            <a:xfrm>
              <a:off x="1968" y="33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6" name="Oval 26"/>
            <p:cNvSpPr>
              <a:spLocks noChangeArrowheads="1"/>
            </p:cNvSpPr>
            <p:nvPr/>
          </p:nvSpPr>
          <p:spPr bwMode="auto">
            <a:xfrm>
              <a:off x="3120" y="32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7" name="Oval 27"/>
            <p:cNvSpPr>
              <a:spLocks noChangeArrowheads="1"/>
            </p:cNvSpPr>
            <p:nvPr/>
          </p:nvSpPr>
          <p:spPr bwMode="auto">
            <a:xfrm>
              <a:off x="2880" y="240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8" name="Oval 28"/>
            <p:cNvSpPr>
              <a:spLocks noChangeArrowheads="1"/>
            </p:cNvSpPr>
            <p:nvPr/>
          </p:nvSpPr>
          <p:spPr bwMode="auto">
            <a:xfrm>
              <a:off x="2592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69" name="Oval 29"/>
            <p:cNvSpPr>
              <a:spLocks noChangeArrowheads="1"/>
            </p:cNvSpPr>
            <p:nvPr/>
          </p:nvSpPr>
          <p:spPr bwMode="auto">
            <a:xfrm>
              <a:off x="2208" y="32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0" name="Oval 30"/>
            <p:cNvSpPr>
              <a:spLocks noChangeArrowheads="1"/>
            </p:cNvSpPr>
            <p:nvPr/>
          </p:nvSpPr>
          <p:spPr bwMode="auto">
            <a:xfrm>
              <a:off x="2976" y="2592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1" name="Oval 31"/>
            <p:cNvSpPr>
              <a:spLocks noChangeArrowheads="1"/>
            </p:cNvSpPr>
            <p:nvPr/>
          </p:nvSpPr>
          <p:spPr bwMode="auto">
            <a:xfrm>
              <a:off x="3216" y="254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2" name="Oval 32"/>
            <p:cNvSpPr>
              <a:spLocks noChangeArrowheads="1"/>
            </p:cNvSpPr>
            <p:nvPr/>
          </p:nvSpPr>
          <p:spPr bwMode="auto">
            <a:xfrm>
              <a:off x="2880" y="2928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3" name="Oval 33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4" name="Oval 34"/>
            <p:cNvSpPr>
              <a:spLocks noChangeArrowheads="1"/>
            </p:cNvSpPr>
            <p:nvPr/>
          </p:nvSpPr>
          <p:spPr bwMode="auto">
            <a:xfrm>
              <a:off x="2880" y="312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5" name="Oval 35"/>
            <p:cNvSpPr>
              <a:spLocks noChangeArrowheads="1"/>
            </p:cNvSpPr>
            <p:nvPr/>
          </p:nvSpPr>
          <p:spPr bwMode="auto">
            <a:xfrm>
              <a:off x="3312" y="3072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6" name="Oval 36"/>
            <p:cNvSpPr>
              <a:spLocks noChangeArrowheads="1"/>
            </p:cNvSpPr>
            <p:nvPr/>
          </p:nvSpPr>
          <p:spPr bwMode="auto">
            <a:xfrm>
              <a:off x="3072" y="30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7" name="Oval 37"/>
            <p:cNvSpPr>
              <a:spLocks noChangeArrowheads="1"/>
            </p:cNvSpPr>
            <p:nvPr/>
          </p:nvSpPr>
          <p:spPr bwMode="auto">
            <a:xfrm>
              <a:off x="3072" y="23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8" name="Oval 38"/>
            <p:cNvSpPr>
              <a:spLocks noChangeArrowheads="1"/>
            </p:cNvSpPr>
            <p:nvPr/>
          </p:nvSpPr>
          <p:spPr bwMode="auto">
            <a:xfrm>
              <a:off x="3312" y="283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79" name="Oval 39"/>
            <p:cNvSpPr>
              <a:spLocks noChangeArrowheads="1"/>
            </p:cNvSpPr>
            <p:nvPr/>
          </p:nvSpPr>
          <p:spPr bwMode="auto">
            <a:xfrm>
              <a:off x="2352" y="30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0" name="Oval 40"/>
            <p:cNvSpPr>
              <a:spLocks noChangeArrowheads="1"/>
            </p:cNvSpPr>
            <p:nvPr/>
          </p:nvSpPr>
          <p:spPr bwMode="auto">
            <a:xfrm>
              <a:off x="3312" y="24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1" name="Oval 41"/>
            <p:cNvSpPr>
              <a:spLocks noChangeArrowheads="1"/>
            </p:cNvSpPr>
            <p:nvPr/>
          </p:nvSpPr>
          <p:spPr bwMode="auto">
            <a:xfrm>
              <a:off x="3456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2" name="Oval 42"/>
            <p:cNvSpPr>
              <a:spLocks noChangeArrowheads="1"/>
            </p:cNvSpPr>
            <p:nvPr/>
          </p:nvSpPr>
          <p:spPr bwMode="auto">
            <a:xfrm>
              <a:off x="3552" y="32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3" name="Rectangle 43"/>
            <p:cNvSpPr>
              <a:spLocks noChangeArrowheads="1"/>
            </p:cNvSpPr>
            <p:nvPr/>
          </p:nvSpPr>
          <p:spPr bwMode="auto">
            <a:xfrm>
              <a:off x="1872" y="2160"/>
              <a:ext cx="2016" cy="1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4" name="Oval 44"/>
            <p:cNvSpPr>
              <a:spLocks noChangeArrowheads="1"/>
            </p:cNvSpPr>
            <p:nvPr/>
          </p:nvSpPr>
          <p:spPr bwMode="auto">
            <a:xfrm>
              <a:off x="2112" y="23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5" name="Oval 45"/>
            <p:cNvSpPr>
              <a:spLocks noChangeArrowheads="1"/>
            </p:cNvSpPr>
            <p:nvPr/>
          </p:nvSpPr>
          <p:spPr bwMode="auto">
            <a:xfrm>
              <a:off x="3600" y="29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6" name="Oval 46"/>
            <p:cNvSpPr>
              <a:spLocks noChangeArrowheads="1"/>
            </p:cNvSpPr>
            <p:nvPr/>
          </p:nvSpPr>
          <p:spPr bwMode="auto">
            <a:xfrm>
              <a:off x="3360" y="331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7" name="Oval 47"/>
            <p:cNvSpPr>
              <a:spLocks noChangeArrowheads="1"/>
            </p:cNvSpPr>
            <p:nvPr/>
          </p:nvSpPr>
          <p:spPr bwMode="auto">
            <a:xfrm>
              <a:off x="2592" y="312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8" name="Oval 48"/>
            <p:cNvSpPr>
              <a:spLocks noChangeArrowheads="1"/>
            </p:cNvSpPr>
            <p:nvPr/>
          </p:nvSpPr>
          <p:spPr bwMode="auto">
            <a:xfrm>
              <a:off x="3552" y="23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89" name="Oval 49"/>
            <p:cNvSpPr>
              <a:spLocks noChangeArrowheads="1"/>
            </p:cNvSpPr>
            <p:nvPr/>
          </p:nvSpPr>
          <p:spPr bwMode="auto">
            <a:xfrm>
              <a:off x="2784" y="33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90" name="Oval 50"/>
            <p:cNvSpPr>
              <a:spLocks noChangeArrowheads="1"/>
            </p:cNvSpPr>
            <p:nvPr/>
          </p:nvSpPr>
          <p:spPr bwMode="auto">
            <a:xfrm>
              <a:off x="3648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163"/>
          <p:cNvGrpSpPr>
            <a:grpSpLocks/>
          </p:cNvGrpSpPr>
          <p:nvPr/>
        </p:nvGrpSpPr>
        <p:grpSpPr bwMode="auto">
          <a:xfrm>
            <a:off x="2971800" y="2133600"/>
            <a:ext cx="3200400" cy="2209800"/>
            <a:chOff x="3312" y="192"/>
            <a:chExt cx="2016" cy="1392"/>
          </a:xfrm>
        </p:grpSpPr>
        <p:sp>
          <p:nvSpPr>
            <p:cNvPr id="29817" name="Oval 51"/>
            <p:cNvSpPr>
              <a:spLocks noChangeArrowheads="1"/>
            </p:cNvSpPr>
            <p:nvPr/>
          </p:nvSpPr>
          <p:spPr bwMode="auto">
            <a:xfrm>
              <a:off x="3744" y="43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8" name="Oval 52"/>
            <p:cNvSpPr>
              <a:spLocks noChangeArrowheads="1"/>
            </p:cNvSpPr>
            <p:nvPr/>
          </p:nvSpPr>
          <p:spPr bwMode="auto">
            <a:xfrm>
              <a:off x="3552" y="8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9" name="Oval 53"/>
            <p:cNvSpPr>
              <a:spLocks noChangeArrowheads="1"/>
            </p:cNvSpPr>
            <p:nvPr/>
          </p:nvSpPr>
          <p:spPr bwMode="auto">
            <a:xfrm>
              <a:off x="3312" y="72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0" name="Oval 54"/>
            <p:cNvSpPr>
              <a:spLocks noChangeArrowheads="1"/>
            </p:cNvSpPr>
            <p:nvPr/>
          </p:nvSpPr>
          <p:spPr bwMode="auto">
            <a:xfrm>
              <a:off x="3840" y="6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1" name="Oval 55"/>
            <p:cNvSpPr>
              <a:spLocks noChangeArrowheads="1"/>
            </p:cNvSpPr>
            <p:nvPr/>
          </p:nvSpPr>
          <p:spPr bwMode="auto">
            <a:xfrm>
              <a:off x="4176" y="76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2" name="Oval 56"/>
            <p:cNvSpPr>
              <a:spLocks noChangeArrowheads="1"/>
            </p:cNvSpPr>
            <p:nvPr/>
          </p:nvSpPr>
          <p:spPr bwMode="auto">
            <a:xfrm>
              <a:off x="3792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3" name="Oval 57"/>
            <p:cNvSpPr>
              <a:spLocks noChangeArrowheads="1"/>
            </p:cNvSpPr>
            <p:nvPr/>
          </p:nvSpPr>
          <p:spPr bwMode="auto">
            <a:xfrm>
              <a:off x="3984" y="91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4" name="Oval 58"/>
            <p:cNvSpPr>
              <a:spLocks noChangeArrowheads="1"/>
            </p:cNvSpPr>
            <p:nvPr/>
          </p:nvSpPr>
          <p:spPr bwMode="auto">
            <a:xfrm>
              <a:off x="4032" y="3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5" name="Oval 59"/>
            <p:cNvSpPr>
              <a:spLocks noChangeArrowheads="1"/>
            </p:cNvSpPr>
            <p:nvPr/>
          </p:nvSpPr>
          <p:spPr bwMode="auto">
            <a:xfrm>
              <a:off x="3792" y="8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6" name="Oval 60"/>
            <p:cNvSpPr>
              <a:spLocks noChangeArrowheads="1"/>
            </p:cNvSpPr>
            <p:nvPr/>
          </p:nvSpPr>
          <p:spPr bwMode="auto">
            <a:xfrm>
              <a:off x="3456" y="5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7" name="Oval 61"/>
            <p:cNvSpPr>
              <a:spLocks noChangeArrowheads="1"/>
            </p:cNvSpPr>
            <p:nvPr/>
          </p:nvSpPr>
          <p:spPr bwMode="auto">
            <a:xfrm>
              <a:off x="3456" y="10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8" name="Oval 62"/>
            <p:cNvSpPr>
              <a:spLocks noChangeArrowheads="1"/>
            </p:cNvSpPr>
            <p:nvPr/>
          </p:nvSpPr>
          <p:spPr bwMode="auto">
            <a:xfrm>
              <a:off x="3408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29" name="Oval 63"/>
            <p:cNvSpPr>
              <a:spLocks noChangeArrowheads="1"/>
            </p:cNvSpPr>
            <p:nvPr/>
          </p:nvSpPr>
          <p:spPr bwMode="auto">
            <a:xfrm>
              <a:off x="4368" y="12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0" name="Oval 64"/>
            <p:cNvSpPr>
              <a:spLocks noChangeArrowheads="1"/>
            </p:cNvSpPr>
            <p:nvPr/>
          </p:nvSpPr>
          <p:spPr bwMode="auto">
            <a:xfrm>
              <a:off x="4368" y="24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1" name="Oval 65"/>
            <p:cNvSpPr>
              <a:spLocks noChangeArrowheads="1"/>
            </p:cNvSpPr>
            <p:nvPr/>
          </p:nvSpPr>
          <p:spPr bwMode="auto">
            <a:xfrm>
              <a:off x="4032" y="5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2" name="Oval 66"/>
            <p:cNvSpPr>
              <a:spLocks noChangeArrowheads="1"/>
            </p:cNvSpPr>
            <p:nvPr/>
          </p:nvSpPr>
          <p:spPr bwMode="auto">
            <a:xfrm>
              <a:off x="3792" y="12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3" name="Oval 67"/>
            <p:cNvSpPr>
              <a:spLocks noChangeArrowheads="1"/>
            </p:cNvSpPr>
            <p:nvPr/>
          </p:nvSpPr>
          <p:spPr bwMode="auto">
            <a:xfrm>
              <a:off x="4176" y="62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4" name="Oval 68"/>
            <p:cNvSpPr>
              <a:spLocks noChangeArrowheads="1"/>
            </p:cNvSpPr>
            <p:nvPr/>
          </p:nvSpPr>
          <p:spPr bwMode="auto">
            <a:xfrm>
              <a:off x="4752" y="72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5" name="Oval 69"/>
            <p:cNvSpPr>
              <a:spLocks noChangeArrowheads="1"/>
            </p:cNvSpPr>
            <p:nvPr/>
          </p:nvSpPr>
          <p:spPr bwMode="auto">
            <a:xfrm>
              <a:off x="4128" y="96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6" name="Oval 70"/>
            <p:cNvSpPr>
              <a:spLocks noChangeArrowheads="1"/>
            </p:cNvSpPr>
            <p:nvPr/>
          </p:nvSpPr>
          <p:spPr bwMode="auto">
            <a:xfrm>
              <a:off x="4464" y="72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7" name="Oval 71"/>
            <p:cNvSpPr>
              <a:spLocks noChangeArrowheads="1"/>
            </p:cNvSpPr>
            <p:nvPr/>
          </p:nvSpPr>
          <p:spPr bwMode="auto">
            <a:xfrm>
              <a:off x="4416" y="105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8" name="Oval 72"/>
            <p:cNvSpPr>
              <a:spLocks noChangeArrowheads="1"/>
            </p:cNvSpPr>
            <p:nvPr/>
          </p:nvSpPr>
          <p:spPr bwMode="auto">
            <a:xfrm>
              <a:off x="4944" y="110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39" name="Oval 73"/>
            <p:cNvSpPr>
              <a:spLocks noChangeArrowheads="1"/>
            </p:cNvSpPr>
            <p:nvPr/>
          </p:nvSpPr>
          <p:spPr bwMode="auto">
            <a:xfrm>
              <a:off x="4608" y="10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0" name="Oval 74"/>
            <p:cNvSpPr>
              <a:spLocks noChangeArrowheads="1"/>
            </p:cNvSpPr>
            <p:nvPr/>
          </p:nvSpPr>
          <p:spPr bwMode="auto">
            <a:xfrm>
              <a:off x="4512" y="3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1" name="Oval 75"/>
            <p:cNvSpPr>
              <a:spLocks noChangeArrowheads="1"/>
            </p:cNvSpPr>
            <p:nvPr/>
          </p:nvSpPr>
          <p:spPr bwMode="auto">
            <a:xfrm>
              <a:off x="4512" y="8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2" name="Oval 76"/>
            <p:cNvSpPr>
              <a:spLocks noChangeArrowheads="1"/>
            </p:cNvSpPr>
            <p:nvPr/>
          </p:nvSpPr>
          <p:spPr bwMode="auto">
            <a:xfrm>
              <a:off x="3792" y="10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3" name="Oval 77"/>
            <p:cNvSpPr>
              <a:spLocks noChangeArrowheads="1"/>
            </p:cNvSpPr>
            <p:nvPr/>
          </p:nvSpPr>
          <p:spPr bwMode="auto">
            <a:xfrm>
              <a:off x="4656" y="5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4" name="Oval 78"/>
            <p:cNvSpPr>
              <a:spLocks noChangeArrowheads="1"/>
            </p:cNvSpPr>
            <p:nvPr/>
          </p:nvSpPr>
          <p:spPr bwMode="auto">
            <a:xfrm>
              <a:off x="4896" y="5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5" name="Oval 79"/>
            <p:cNvSpPr>
              <a:spLocks noChangeArrowheads="1"/>
            </p:cNvSpPr>
            <p:nvPr/>
          </p:nvSpPr>
          <p:spPr bwMode="auto">
            <a:xfrm>
              <a:off x="4944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6" name="Rectangle 80"/>
            <p:cNvSpPr>
              <a:spLocks noChangeArrowheads="1"/>
            </p:cNvSpPr>
            <p:nvPr/>
          </p:nvSpPr>
          <p:spPr bwMode="auto">
            <a:xfrm>
              <a:off x="3312" y="192"/>
              <a:ext cx="2016" cy="1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7" name="Oval 81"/>
            <p:cNvSpPr>
              <a:spLocks noChangeArrowheads="1"/>
            </p:cNvSpPr>
            <p:nvPr/>
          </p:nvSpPr>
          <p:spPr bwMode="auto">
            <a:xfrm>
              <a:off x="3456" y="2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8" name="Oval 82"/>
            <p:cNvSpPr>
              <a:spLocks noChangeArrowheads="1"/>
            </p:cNvSpPr>
            <p:nvPr/>
          </p:nvSpPr>
          <p:spPr bwMode="auto">
            <a:xfrm>
              <a:off x="5040" y="9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49" name="Oval 83"/>
            <p:cNvSpPr>
              <a:spLocks noChangeArrowheads="1"/>
            </p:cNvSpPr>
            <p:nvPr/>
          </p:nvSpPr>
          <p:spPr bwMode="auto">
            <a:xfrm>
              <a:off x="4608" y="13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0" name="Oval 84"/>
            <p:cNvSpPr>
              <a:spLocks noChangeArrowheads="1"/>
            </p:cNvSpPr>
            <p:nvPr/>
          </p:nvSpPr>
          <p:spPr bwMode="auto">
            <a:xfrm>
              <a:off x="4176" y="11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1" name="Oval 85"/>
            <p:cNvSpPr>
              <a:spLocks noChangeArrowheads="1"/>
            </p:cNvSpPr>
            <p:nvPr/>
          </p:nvSpPr>
          <p:spPr bwMode="auto">
            <a:xfrm>
              <a:off x="4992" y="2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2" name="Oval 86"/>
            <p:cNvSpPr>
              <a:spLocks noChangeArrowheads="1"/>
            </p:cNvSpPr>
            <p:nvPr/>
          </p:nvSpPr>
          <p:spPr bwMode="auto">
            <a:xfrm>
              <a:off x="4080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53" name="Oval 87"/>
            <p:cNvSpPr>
              <a:spLocks noChangeArrowheads="1"/>
            </p:cNvSpPr>
            <p:nvPr/>
          </p:nvSpPr>
          <p:spPr bwMode="auto">
            <a:xfrm>
              <a:off x="5088" y="5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164"/>
          <p:cNvGrpSpPr>
            <a:grpSpLocks/>
          </p:cNvGrpSpPr>
          <p:nvPr/>
        </p:nvGrpSpPr>
        <p:grpSpPr bwMode="auto">
          <a:xfrm>
            <a:off x="2971800" y="2133600"/>
            <a:ext cx="3200400" cy="2209800"/>
            <a:chOff x="624" y="1728"/>
            <a:chExt cx="2016" cy="1392"/>
          </a:xfrm>
        </p:grpSpPr>
        <p:sp>
          <p:nvSpPr>
            <p:cNvPr id="29780" name="Oval 165"/>
            <p:cNvSpPr>
              <a:spLocks noChangeArrowheads="1"/>
            </p:cNvSpPr>
            <p:nvPr/>
          </p:nvSpPr>
          <p:spPr bwMode="auto">
            <a:xfrm>
              <a:off x="912" y="20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1" name="Oval 166"/>
            <p:cNvSpPr>
              <a:spLocks noChangeArrowheads="1"/>
            </p:cNvSpPr>
            <p:nvPr/>
          </p:nvSpPr>
          <p:spPr bwMode="auto">
            <a:xfrm>
              <a:off x="912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2" name="Oval 167"/>
            <p:cNvSpPr>
              <a:spLocks noChangeArrowheads="1"/>
            </p:cNvSpPr>
            <p:nvPr/>
          </p:nvSpPr>
          <p:spPr bwMode="auto">
            <a:xfrm>
              <a:off x="816" y="24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3" name="Oval 168"/>
            <p:cNvSpPr>
              <a:spLocks noChangeArrowheads="1"/>
            </p:cNvSpPr>
            <p:nvPr/>
          </p:nvSpPr>
          <p:spPr bwMode="auto">
            <a:xfrm>
              <a:off x="1152" y="20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4" name="Oval 169"/>
            <p:cNvSpPr>
              <a:spLocks noChangeArrowheads="1"/>
            </p:cNvSpPr>
            <p:nvPr/>
          </p:nvSpPr>
          <p:spPr bwMode="auto">
            <a:xfrm>
              <a:off x="1536" y="20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5" name="Oval 170"/>
            <p:cNvSpPr>
              <a:spLocks noChangeArrowheads="1"/>
            </p:cNvSpPr>
            <p:nvPr/>
          </p:nvSpPr>
          <p:spPr bwMode="auto">
            <a:xfrm>
              <a:off x="1152" y="283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6" name="Oval 171"/>
            <p:cNvSpPr>
              <a:spLocks noChangeArrowheads="1"/>
            </p:cNvSpPr>
            <p:nvPr/>
          </p:nvSpPr>
          <p:spPr bwMode="auto">
            <a:xfrm>
              <a:off x="1296" y="24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7" name="Oval 172"/>
            <p:cNvSpPr>
              <a:spLocks noChangeArrowheads="1"/>
            </p:cNvSpPr>
            <p:nvPr/>
          </p:nvSpPr>
          <p:spPr bwMode="auto">
            <a:xfrm>
              <a:off x="1392" y="196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8" name="Oval 173"/>
            <p:cNvSpPr>
              <a:spLocks noChangeArrowheads="1"/>
            </p:cNvSpPr>
            <p:nvPr/>
          </p:nvSpPr>
          <p:spPr bwMode="auto">
            <a:xfrm>
              <a:off x="1056" y="22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89" name="Oval 174"/>
            <p:cNvSpPr>
              <a:spLocks noChangeArrowheads="1"/>
            </p:cNvSpPr>
            <p:nvPr/>
          </p:nvSpPr>
          <p:spPr bwMode="auto">
            <a:xfrm>
              <a:off x="672" y="211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0" name="Oval 175"/>
            <p:cNvSpPr>
              <a:spLocks noChangeArrowheads="1"/>
            </p:cNvSpPr>
            <p:nvPr/>
          </p:nvSpPr>
          <p:spPr bwMode="auto">
            <a:xfrm>
              <a:off x="672" y="26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1" name="Oval 176"/>
            <p:cNvSpPr>
              <a:spLocks noChangeArrowheads="1"/>
            </p:cNvSpPr>
            <p:nvPr/>
          </p:nvSpPr>
          <p:spPr bwMode="auto">
            <a:xfrm>
              <a:off x="720" y="29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2" name="Oval 177"/>
            <p:cNvSpPr>
              <a:spLocks noChangeArrowheads="1"/>
            </p:cNvSpPr>
            <p:nvPr/>
          </p:nvSpPr>
          <p:spPr bwMode="auto">
            <a:xfrm>
              <a:off x="1728" y="28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3" name="Oval 178"/>
            <p:cNvSpPr>
              <a:spLocks noChangeArrowheads="1"/>
            </p:cNvSpPr>
            <p:nvPr/>
          </p:nvSpPr>
          <p:spPr bwMode="auto">
            <a:xfrm>
              <a:off x="1536" y="177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4" name="Oval 179"/>
            <p:cNvSpPr>
              <a:spLocks noChangeArrowheads="1"/>
            </p:cNvSpPr>
            <p:nvPr/>
          </p:nvSpPr>
          <p:spPr bwMode="auto">
            <a:xfrm>
              <a:off x="1152" y="17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5" name="Oval 180"/>
            <p:cNvSpPr>
              <a:spLocks noChangeArrowheads="1"/>
            </p:cNvSpPr>
            <p:nvPr/>
          </p:nvSpPr>
          <p:spPr bwMode="auto">
            <a:xfrm>
              <a:off x="912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6" name="Oval 181"/>
            <p:cNvSpPr>
              <a:spLocks noChangeArrowheads="1"/>
            </p:cNvSpPr>
            <p:nvPr/>
          </p:nvSpPr>
          <p:spPr bwMode="auto">
            <a:xfrm>
              <a:off x="1248" y="225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7" name="Oval 182"/>
            <p:cNvSpPr>
              <a:spLocks noChangeArrowheads="1"/>
            </p:cNvSpPr>
            <p:nvPr/>
          </p:nvSpPr>
          <p:spPr bwMode="auto">
            <a:xfrm>
              <a:off x="2160" y="225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8" name="Oval 183"/>
            <p:cNvSpPr>
              <a:spLocks noChangeArrowheads="1"/>
            </p:cNvSpPr>
            <p:nvPr/>
          </p:nvSpPr>
          <p:spPr bwMode="auto">
            <a:xfrm>
              <a:off x="1536" y="240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99" name="Oval 184"/>
            <p:cNvSpPr>
              <a:spLocks noChangeArrowheads="1"/>
            </p:cNvSpPr>
            <p:nvPr/>
          </p:nvSpPr>
          <p:spPr bwMode="auto">
            <a:xfrm>
              <a:off x="1728" y="206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0" name="Oval 185"/>
            <p:cNvSpPr>
              <a:spLocks noChangeArrowheads="1"/>
            </p:cNvSpPr>
            <p:nvPr/>
          </p:nvSpPr>
          <p:spPr bwMode="auto">
            <a:xfrm>
              <a:off x="1392" y="264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1" name="Oval 186"/>
            <p:cNvSpPr>
              <a:spLocks noChangeArrowheads="1"/>
            </p:cNvSpPr>
            <p:nvPr/>
          </p:nvSpPr>
          <p:spPr bwMode="auto">
            <a:xfrm>
              <a:off x="2352" y="2784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2" name="Oval 187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3" name="Oval 188"/>
            <p:cNvSpPr>
              <a:spLocks noChangeArrowheads="1"/>
            </p:cNvSpPr>
            <p:nvPr/>
          </p:nvSpPr>
          <p:spPr bwMode="auto">
            <a:xfrm>
              <a:off x="1824" y="192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4" name="Oval 189"/>
            <p:cNvSpPr>
              <a:spLocks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5" name="Oval 190"/>
            <p:cNvSpPr>
              <a:spLocks noChangeArrowheads="1"/>
            </p:cNvSpPr>
            <p:nvPr/>
          </p:nvSpPr>
          <p:spPr bwMode="auto">
            <a:xfrm>
              <a:off x="1104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6" name="Oval 191"/>
            <p:cNvSpPr>
              <a:spLocks noChangeArrowheads="1"/>
            </p:cNvSpPr>
            <p:nvPr/>
          </p:nvSpPr>
          <p:spPr bwMode="auto">
            <a:xfrm>
              <a:off x="2064" y="18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7" name="Oval 192"/>
            <p:cNvSpPr>
              <a:spLocks noChangeArrowheads="1"/>
            </p:cNvSpPr>
            <p:nvPr/>
          </p:nvSpPr>
          <p:spPr bwMode="auto">
            <a:xfrm>
              <a:off x="1920" y="22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8" name="Oval 193"/>
            <p:cNvSpPr>
              <a:spLocks noChangeArrowheads="1"/>
            </p:cNvSpPr>
            <p:nvPr/>
          </p:nvSpPr>
          <p:spPr bwMode="auto">
            <a:xfrm>
              <a:off x="2256" y="29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9" name="Rectangle 194"/>
            <p:cNvSpPr>
              <a:spLocks noChangeArrowheads="1"/>
            </p:cNvSpPr>
            <p:nvPr/>
          </p:nvSpPr>
          <p:spPr bwMode="auto">
            <a:xfrm>
              <a:off x="624" y="1728"/>
              <a:ext cx="2016" cy="1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0" name="Oval 195"/>
            <p:cNvSpPr>
              <a:spLocks noChangeArrowheads="1"/>
            </p:cNvSpPr>
            <p:nvPr/>
          </p:nvSpPr>
          <p:spPr bwMode="auto">
            <a:xfrm>
              <a:off x="672" y="18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1" name="Oval 196"/>
            <p:cNvSpPr>
              <a:spLocks noChangeArrowheads="1"/>
            </p:cNvSpPr>
            <p:nvPr/>
          </p:nvSpPr>
          <p:spPr bwMode="auto">
            <a:xfrm>
              <a:off x="2352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2" name="Oval 197"/>
            <p:cNvSpPr>
              <a:spLocks noChangeArrowheads="1"/>
            </p:cNvSpPr>
            <p:nvPr/>
          </p:nvSpPr>
          <p:spPr bwMode="auto">
            <a:xfrm>
              <a:off x="1920" y="28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3" name="Oval 198"/>
            <p:cNvSpPr>
              <a:spLocks noChangeArrowheads="1"/>
            </p:cNvSpPr>
            <p:nvPr/>
          </p:nvSpPr>
          <p:spPr bwMode="auto">
            <a:xfrm>
              <a:off x="1632" y="26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4" name="Oval 199"/>
            <p:cNvSpPr>
              <a:spLocks noChangeArrowheads="1"/>
            </p:cNvSpPr>
            <p:nvPr/>
          </p:nvSpPr>
          <p:spPr bwMode="auto">
            <a:xfrm>
              <a:off x="2304" y="18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5" name="Oval 200"/>
            <p:cNvSpPr>
              <a:spLocks noChangeArrowheads="1"/>
            </p:cNvSpPr>
            <p:nvPr/>
          </p:nvSpPr>
          <p:spPr bwMode="auto">
            <a:xfrm>
              <a:off x="1392" y="29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16" name="Oval 201"/>
            <p:cNvSpPr>
              <a:spLocks noChangeArrowheads="1"/>
            </p:cNvSpPr>
            <p:nvPr/>
          </p:nvSpPr>
          <p:spPr bwMode="auto">
            <a:xfrm>
              <a:off x="2400" y="211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78"/>
          <p:cNvGrpSpPr>
            <a:grpSpLocks/>
          </p:cNvGrpSpPr>
          <p:nvPr/>
        </p:nvGrpSpPr>
        <p:grpSpPr bwMode="auto">
          <a:xfrm>
            <a:off x="2971800" y="2133600"/>
            <a:ext cx="3200400" cy="2209800"/>
            <a:chOff x="1872" y="1344"/>
            <a:chExt cx="2016" cy="1392"/>
          </a:xfrm>
        </p:grpSpPr>
        <p:sp>
          <p:nvSpPr>
            <p:cNvPr id="29743" name="Oval 202"/>
            <p:cNvSpPr>
              <a:spLocks noChangeArrowheads="1"/>
            </p:cNvSpPr>
            <p:nvPr/>
          </p:nvSpPr>
          <p:spPr bwMode="auto">
            <a:xfrm>
              <a:off x="2112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4" name="Oval 203"/>
            <p:cNvSpPr>
              <a:spLocks noChangeArrowheads="1"/>
            </p:cNvSpPr>
            <p:nvPr/>
          </p:nvSpPr>
          <p:spPr bwMode="auto">
            <a:xfrm>
              <a:off x="2400" y="220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5" name="Oval 204"/>
            <p:cNvSpPr>
              <a:spLocks noChangeArrowheads="1"/>
            </p:cNvSpPr>
            <p:nvPr/>
          </p:nvSpPr>
          <p:spPr bwMode="auto">
            <a:xfrm>
              <a:off x="2016" y="21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6" name="Oval 205"/>
            <p:cNvSpPr>
              <a:spLocks noChangeArrowheads="1"/>
            </p:cNvSpPr>
            <p:nvPr/>
          </p:nvSpPr>
          <p:spPr bwMode="auto">
            <a:xfrm>
              <a:off x="2304" y="163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7" name="Oval 206"/>
            <p:cNvSpPr>
              <a:spLocks noChangeArrowheads="1"/>
            </p:cNvSpPr>
            <p:nvPr/>
          </p:nvSpPr>
          <p:spPr bwMode="auto">
            <a:xfrm>
              <a:off x="2784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8" name="Oval 207"/>
            <p:cNvSpPr>
              <a:spLocks noChangeArrowheads="1"/>
            </p:cNvSpPr>
            <p:nvPr/>
          </p:nvSpPr>
          <p:spPr bwMode="auto">
            <a:xfrm>
              <a:off x="230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9" name="Oval 208"/>
            <p:cNvSpPr>
              <a:spLocks noChangeArrowheads="1"/>
            </p:cNvSpPr>
            <p:nvPr/>
          </p:nvSpPr>
          <p:spPr bwMode="auto">
            <a:xfrm>
              <a:off x="2784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0" name="Oval 209"/>
            <p:cNvSpPr>
              <a:spLocks noChangeArrowheads="1"/>
            </p:cNvSpPr>
            <p:nvPr/>
          </p:nvSpPr>
          <p:spPr bwMode="auto">
            <a:xfrm>
              <a:off x="2640" y="15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1" name="Oval 210"/>
            <p:cNvSpPr>
              <a:spLocks noChangeArrowheads="1"/>
            </p:cNvSpPr>
            <p:nvPr/>
          </p:nvSpPr>
          <p:spPr bwMode="auto">
            <a:xfrm>
              <a:off x="2544" y="18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2" name="Oval 211"/>
            <p:cNvSpPr>
              <a:spLocks noChangeArrowheads="1"/>
            </p:cNvSpPr>
            <p:nvPr/>
          </p:nvSpPr>
          <p:spPr bwMode="auto">
            <a:xfrm>
              <a:off x="2112" y="17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3" name="Oval 212"/>
            <p:cNvSpPr>
              <a:spLocks noChangeArrowheads="1"/>
            </p:cNvSpPr>
            <p:nvPr/>
          </p:nvSpPr>
          <p:spPr bwMode="auto">
            <a:xfrm>
              <a:off x="1920" y="18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4" name="Oval 213"/>
            <p:cNvSpPr>
              <a:spLocks noChangeArrowheads="1"/>
            </p:cNvSpPr>
            <p:nvPr/>
          </p:nvSpPr>
          <p:spPr bwMode="auto">
            <a:xfrm>
              <a:off x="1968" y="24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5" name="Oval 214"/>
            <p:cNvSpPr>
              <a:spLocks noChangeArrowheads="1"/>
            </p:cNvSpPr>
            <p:nvPr/>
          </p:nvSpPr>
          <p:spPr bwMode="auto">
            <a:xfrm>
              <a:off x="3072" y="24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6" name="Oval 215"/>
            <p:cNvSpPr>
              <a:spLocks noChangeArrowheads="1"/>
            </p:cNvSpPr>
            <p:nvPr/>
          </p:nvSpPr>
          <p:spPr bwMode="auto">
            <a:xfrm>
              <a:off x="2976" y="1392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7" name="Oval 216"/>
            <p:cNvSpPr>
              <a:spLocks noChangeArrowheads="1"/>
            </p:cNvSpPr>
            <p:nvPr/>
          </p:nvSpPr>
          <p:spPr bwMode="auto">
            <a:xfrm>
              <a:off x="2400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8" name="Oval 217"/>
            <p:cNvSpPr>
              <a:spLocks noChangeArrowheads="1"/>
            </p:cNvSpPr>
            <p:nvPr/>
          </p:nvSpPr>
          <p:spPr bwMode="auto">
            <a:xfrm>
              <a:off x="2160" y="23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59" name="Oval 218"/>
            <p:cNvSpPr>
              <a:spLocks noChangeArrowheads="1"/>
            </p:cNvSpPr>
            <p:nvPr/>
          </p:nvSpPr>
          <p:spPr bwMode="auto">
            <a:xfrm>
              <a:off x="2160" y="1872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0" name="Oval 219"/>
            <p:cNvSpPr>
              <a:spLocks noChangeArrowheads="1"/>
            </p:cNvSpPr>
            <p:nvPr/>
          </p:nvSpPr>
          <p:spPr bwMode="auto">
            <a:xfrm>
              <a:off x="3360" y="168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1" name="Oval 220"/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2" name="Oval 221"/>
            <p:cNvSpPr>
              <a:spLocks noChangeArrowheads="1"/>
            </p:cNvSpPr>
            <p:nvPr/>
          </p:nvSpPr>
          <p:spPr bwMode="auto">
            <a:xfrm>
              <a:off x="3024" y="1872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3" name="Oval 222"/>
            <p:cNvSpPr>
              <a:spLocks noChangeArrowheads="1"/>
            </p:cNvSpPr>
            <p:nvPr/>
          </p:nvSpPr>
          <p:spPr bwMode="auto">
            <a:xfrm>
              <a:off x="2496" y="240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4" name="Oval 223"/>
            <p:cNvSpPr>
              <a:spLocks noChangeArrowheads="1"/>
            </p:cNvSpPr>
            <p:nvPr/>
          </p:nvSpPr>
          <p:spPr bwMode="auto">
            <a:xfrm>
              <a:off x="3360" y="240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5" name="Oval 224"/>
            <p:cNvSpPr>
              <a:spLocks noChangeArrowheads="1"/>
            </p:cNvSpPr>
            <p:nvPr/>
          </p:nvSpPr>
          <p:spPr bwMode="auto">
            <a:xfrm>
              <a:off x="3408" y="220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6" name="Oval 225"/>
            <p:cNvSpPr>
              <a:spLocks noChangeArrowheads="1"/>
            </p:cNvSpPr>
            <p:nvPr/>
          </p:nvSpPr>
          <p:spPr bwMode="auto">
            <a:xfrm>
              <a:off x="3072" y="15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7" name="Oval 226"/>
            <p:cNvSpPr>
              <a:spLocks noChangeArrowheads="1"/>
            </p:cNvSpPr>
            <p:nvPr/>
          </p:nvSpPr>
          <p:spPr bwMode="auto">
            <a:xfrm>
              <a:off x="3168" y="21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8" name="Oval 227"/>
            <p:cNvSpPr>
              <a:spLocks noChangeArrowheads="1"/>
            </p:cNvSpPr>
            <p:nvPr/>
          </p:nvSpPr>
          <p:spPr bwMode="auto">
            <a:xfrm>
              <a:off x="2400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69" name="Oval 228"/>
            <p:cNvSpPr>
              <a:spLocks noChangeArrowheads="1"/>
            </p:cNvSpPr>
            <p:nvPr/>
          </p:nvSpPr>
          <p:spPr bwMode="auto">
            <a:xfrm>
              <a:off x="3408" y="13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0" name="Oval 229"/>
            <p:cNvSpPr>
              <a:spLocks noChangeArrowheads="1"/>
            </p:cNvSpPr>
            <p:nvPr/>
          </p:nvSpPr>
          <p:spPr bwMode="auto">
            <a:xfrm>
              <a:off x="3264" y="18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1" name="Oval 230"/>
            <p:cNvSpPr>
              <a:spLocks noChangeArrowheads="1"/>
            </p:cNvSpPr>
            <p:nvPr/>
          </p:nvSpPr>
          <p:spPr bwMode="auto">
            <a:xfrm>
              <a:off x="3648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2" name="Rectangle 231"/>
            <p:cNvSpPr>
              <a:spLocks noChangeArrowheads="1"/>
            </p:cNvSpPr>
            <p:nvPr/>
          </p:nvSpPr>
          <p:spPr bwMode="auto">
            <a:xfrm>
              <a:off x="1872" y="1344"/>
              <a:ext cx="2016" cy="1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3" name="Oval 232"/>
            <p:cNvSpPr>
              <a:spLocks noChangeArrowheads="1"/>
            </p:cNvSpPr>
            <p:nvPr/>
          </p:nvSpPr>
          <p:spPr bwMode="auto">
            <a:xfrm>
              <a:off x="1920" y="144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4" name="Oval 233"/>
            <p:cNvSpPr>
              <a:spLocks noChangeArrowheads="1"/>
            </p:cNvSpPr>
            <p:nvPr/>
          </p:nvSpPr>
          <p:spPr bwMode="auto">
            <a:xfrm>
              <a:off x="3360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5" name="Oval 234"/>
            <p:cNvSpPr>
              <a:spLocks noChangeArrowheads="1"/>
            </p:cNvSpPr>
            <p:nvPr/>
          </p:nvSpPr>
          <p:spPr bwMode="auto">
            <a:xfrm>
              <a:off x="3216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6" name="Oval 235"/>
            <p:cNvSpPr>
              <a:spLocks noChangeArrowheads="1"/>
            </p:cNvSpPr>
            <p:nvPr/>
          </p:nvSpPr>
          <p:spPr bwMode="auto">
            <a:xfrm>
              <a:off x="2880" y="23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7" name="Oval 236"/>
            <p:cNvSpPr>
              <a:spLocks noChangeArrowheads="1"/>
            </p:cNvSpPr>
            <p:nvPr/>
          </p:nvSpPr>
          <p:spPr bwMode="auto">
            <a:xfrm>
              <a:off x="3648" y="15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8" name="Oval 237"/>
            <p:cNvSpPr>
              <a:spLocks noChangeArrowheads="1"/>
            </p:cNvSpPr>
            <p:nvPr/>
          </p:nvSpPr>
          <p:spPr bwMode="auto">
            <a:xfrm>
              <a:off x="278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79" name="Oval 238"/>
            <p:cNvSpPr>
              <a:spLocks noChangeArrowheads="1"/>
            </p:cNvSpPr>
            <p:nvPr/>
          </p:nvSpPr>
          <p:spPr bwMode="auto">
            <a:xfrm>
              <a:off x="3552" y="18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277"/>
          <p:cNvGrpSpPr>
            <a:grpSpLocks/>
          </p:cNvGrpSpPr>
          <p:nvPr/>
        </p:nvGrpSpPr>
        <p:grpSpPr bwMode="auto">
          <a:xfrm>
            <a:off x="2971800" y="2133600"/>
            <a:ext cx="3200400" cy="2209800"/>
            <a:chOff x="1968" y="1488"/>
            <a:chExt cx="2016" cy="1392"/>
          </a:xfrm>
        </p:grpSpPr>
        <p:sp>
          <p:nvSpPr>
            <p:cNvPr id="29706" name="Oval 240"/>
            <p:cNvSpPr>
              <a:spLocks noChangeArrowheads="1"/>
            </p:cNvSpPr>
            <p:nvPr/>
          </p:nvSpPr>
          <p:spPr bwMode="auto">
            <a:xfrm>
              <a:off x="2400" y="17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07" name="Oval 241"/>
            <p:cNvSpPr>
              <a:spLocks noChangeArrowheads="1"/>
            </p:cNvSpPr>
            <p:nvPr/>
          </p:nvSpPr>
          <p:spPr bwMode="auto">
            <a:xfrm>
              <a:off x="2736" y="24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08" name="Oval 242"/>
            <p:cNvSpPr>
              <a:spLocks noChangeArrowheads="1"/>
            </p:cNvSpPr>
            <p:nvPr/>
          </p:nvSpPr>
          <p:spPr bwMode="auto">
            <a:xfrm>
              <a:off x="2352" y="23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09" name="Oval 243"/>
            <p:cNvSpPr>
              <a:spLocks noChangeArrowheads="1"/>
            </p:cNvSpPr>
            <p:nvPr/>
          </p:nvSpPr>
          <p:spPr bwMode="auto">
            <a:xfrm>
              <a:off x="2160" y="177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0" name="Oval 244"/>
            <p:cNvSpPr>
              <a:spLocks noChangeArrowheads="1"/>
            </p:cNvSpPr>
            <p:nvPr/>
          </p:nvSpPr>
          <p:spPr bwMode="auto">
            <a:xfrm>
              <a:off x="2976" y="18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1" name="Oval 245"/>
            <p:cNvSpPr>
              <a:spLocks noChangeArrowheads="1"/>
            </p:cNvSpPr>
            <p:nvPr/>
          </p:nvSpPr>
          <p:spPr bwMode="auto">
            <a:xfrm>
              <a:off x="2304" y="25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2" name="Oval 246"/>
            <p:cNvSpPr>
              <a:spLocks noChangeArrowheads="1"/>
            </p:cNvSpPr>
            <p:nvPr/>
          </p:nvSpPr>
          <p:spPr bwMode="auto">
            <a:xfrm>
              <a:off x="3024" y="21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3" name="Oval 247"/>
            <p:cNvSpPr>
              <a:spLocks noChangeArrowheads="1"/>
            </p:cNvSpPr>
            <p:nvPr/>
          </p:nvSpPr>
          <p:spPr bwMode="auto">
            <a:xfrm>
              <a:off x="2736" y="17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4" name="Oval 248"/>
            <p:cNvSpPr>
              <a:spLocks noChangeArrowheads="1"/>
            </p:cNvSpPr>
            <p:nvPr/>
          </p:nvSpPr>
          <p:spPr bwMode="auto">
            <a:xfrm>
              <a:off x="2640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5" name="Oval 249"/>
            <p:cNvSpPr>
              <a:spLocks noChangeArrowheads="1"/>
            </p:cNvSpPr>
            <p:nvPr/>
          </p:nvSpPr>
          <p:spPr bwMode="auto">
            <a:xfrm>
              <a:off x="2256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6" name="Oval 250"/>
            <p:cNvSpPr>
              <a:spLocks noChangeArrowheads="1"/>
            </p:cNvSpPr>
            <p:nvPr/>
          </p:nvSpPr>
          <p:spPr bwMode="auto">
            <a:xfrm>
              <a:off x="2016" y="192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7" name="Oval 251"/>
            <p:cNvSpPr>
              <a:spLocks noChangeArrowheads="1"/>
            </p:cNvSpPr>
            <p:nvPr/>
          </p:nvSpPr>
          <p:spPr bwMode="auto">
            <a:xfrm>
              <a:off x="2112" y="26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8" name="Oval 252"/>
            <p:cNvSpPr>
              <a:spLocks noChangeArrowheads="1"/>
            </p:cNvSpPr>
            <p:nvPr/>
          </p:nvSpPr>
          <p:spPr bwMode="auto">
            <a:xfrm>
              <a:off x="3072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9" name="Oval 253"/>
            <p:cNvSpPr>
              <a:spLocks noChangeArrowheads="1"/>
            </p:cNvSpPr>
            <p:nvPr/>
          </p:nvSpPr>
          <p:spPr bwMode="auto">
            <a:xfrm>
              <a:off x="2736" y="153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0" name="Oval 254"/>
            <p:cNvSpPr>
              <a:spLocks noChangeArrowheads="1"/>
            </p:cNvSpPr>
            <p:nvPr/>
          </p:nvSpPr>
          <p:spPr bwMode="auto">
            <a:xfrm>
              <a:off x="2496" y="15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1" name="Oval 255"/>
            <p:cNvSpPr>
              <a:spLocks noChangeArrowheads="1"/>
            </p:cNvSpPr>
            <p:nvPr/>
          </p:nvSpPr>
          <p:spPr bwMode="auto">
            <a:xfrm>
              <a:off x="2016" y="24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2" name="Oval 256"/>
            <p:cNvSpPr>
              <a:spLocks noChangeArrowheads="1"/>
            </p:cNvSpPr>
            <p:nvPr/>
          </p:nvSpPr>
          <p:spPr bwMode="auto">
            <a:xfrm>
              <a:off x="2160" y="216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3" name="Oval 257"/>
            <p:cNvSpPr>
              <a:spLocks noChangeArrowheads="1"/>
            </p:cNvSpPr>
            <p:nvPr/>
          </p:nvSpPr>
          <p:spPr bwMode="auto">
            <a:xfrm>
              <a:off x="3552" y="1728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4" name="Oval 258"/>
            <p:cNvSpPr>
              <a:spLocks noChangeArrowheads="1"/>
            </p:cNvSpPr>
            <p:nvPr/>
          </p:nvSpPr>
          <p:spPr bwMode="auto">
            <a:xfrm>
              <a:off x="2736" y="216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5" name="Oval 259"/>
            <p:cNvSpPr>
              <a:spLocks noChangeArrowheads="1"/>
            </p:cNvSpPr>
            <p:nvPr/>
          </p:nvSpPr>
          <p:spPr bwMode="auto">
            <a:xfrm>
              <a:off x="3168" y="2016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6" name="Oval 260"/>
            <p:cNvSpPr>
              <a:spLocks noChangeArrowheads="1"/>
            </p:cNvSpPr>
            <p:nvPr/>
          </p:nvSpPr>
          <p:spPr bwMode="auto">
            <a:xfrm>
              <a:off x="2592" y="2688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7" name="Oval 261"/>
            <p:cNvSpPr>
              <a:spLocks noChangeArrowheads="1"/>
            </p:cNvSpPr>
            <p:nvPr/>
          </p:nvSpPr>
          <p:spPr bwMode="auto">
            <a:xfrm>
              <a:off x="3744" y="2640"/>
              <a:ext cx="144" cy="144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8" name="Oval 262"/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29" name="Oval 263"/>
            <p:cNvSpPr>
              <a:spLocks noChangeArrowheads="1"/>
            </p:cNvSpPr>
            <p:nvPr/>
          </p:nvSpPr>
          <p:spPr bwMode="auto">
            <a:xfrm>
              <a:off x="3168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0" name="Oval 264"/>
            <p:cNvSpPr>
              <a:spLocks noChangeArrowheads="1"/>
            </p:cNvSpPr>
            <p:nvPr/>
          </p:nvSpPr>
          <p:spPr bwMode="auto">
            <a:xfrm>
              <a:off x="3312" y="244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1" name="Oval 265"/>
            <p:cNvSpPr>
              <a:spLocks noChangeArrowheads="1"/>
            </p:cNvSpPr>
            <p:nvPr/>
          </p:nvSpPr>
          <p:spPr bwMode="auto">
            <a:xfrm>
              <a:off x="2496" y="216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2" name="Oval 266"/>
            <p:cNvSpPr>
              <a:spLocks noChangeArrowheads="1"/>
            </p:cNvSpPr>
            <p:nvPr/>
          </p:nvSpPr>
          <p:spPr bwMode="auto">
            <a:xfrm>
              <a:off x="3504" y="15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3" name="Oval 267"/>
            <p:cNvSpPr>
              <a:spLocks noChangeArrowheads="1"/>
            </p:cNvSpPr>
            <p:nvPr/>
          </p:nvSpPr>
          <p:spPr bwMode="auto">
            <a:xfrm>
              <a:off x="3360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4" name="Oval 268"/>
            <p:cNvSpPr>
              <a:spLocks noChangeArrowheads="1"/>
            </p:cNvSpPr>
            <p:nvPr/>
          </p:nvSpPr>
          <p:spPr bwMode="auto">
            <a:xfrm>
              <a:off x="3600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5" name="Rectangle 269"/>
            <p:cNvSpPr>
              <a:spLocks noChangeArrowheads="1"/>
            </p:cNvSpPr>
            <p:nvPr/>
          </p:nvSpPr>
          <p:spPr bwMode="auto">
            <a:xfrm>
              <a:off x="1968" y="1488"/>
              <a:ext cx="2016" cy="1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6" name="Oval 270"/>
            <p:cNvSpPr>
              <a:spLocks noChangeArrowheads="1"/>
            </p:cNvSpPr>
            <p:nvPr/>
          </p:nvSpPr>
          <p:spPr bwMode="auto">
            <a:xfrm>
              <a:off x="2016" y="15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7" name="Oval 271"/>
            <p:cNvSpPr>
              <a:spLocks noChangeArrowheads="1"/>
            </p:cNvSpPr>
            <p:nvPr/>
          </p:nvSpPr>
          <p:spPr bwMode="auto">
            <a:xfrm>
              <a:off x="3312" y="225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8" name="Oval 272"/>
            <p:cNvSpPr>
              <a:spLocks noChangeArrowheads="1"/>
            </p:cNvSpPr>
            <p:nvPr/>
          </p:nvSpPr>
          <p:spPr bwMode="auto">
            <a:xfrm>
              <a:off x="3312" y="26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39" name="Oval 273"/>
            <p:cNvSpPr>
              <a:spLocks noChangeArrowheads="1"/>
            </p:cNvSpPr>
            <p:nvPr/>
          </p:nvSpPr>
          <p:spPr bwMode="auto">
            <a:xfrm>
              <a:off x="2880" y="23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0" name="Oval 274"/>
            <p:cNvSpPr>
              <a:spLocks noChangeArrowheads="1"/>
            </p:cNvSpPr>
            <p:nvPr/>
          </p:nvSpPr>
          <p:spPr bwMode="auto">
            <a:xfrm>
              <a:off x="3792" y="187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1" name="Oval 275"/>
            <p:cNvSpPr>
              <a:spLocks noChangeArrowheads="1"/>
            </p:cNvSpPr>
            <p:nvPr/>
          </p:nvSpPr>
          <p:spPr bwMode="auto">
            <a:xfrm>
              <a:off x="2880" y="264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2" name="Oval 276"/>
            <p:cNvSpPr>
              <a:spLocks noChangeArrowheads="1"/>
            </p:cNvSpPr>
            <p:nvPr/>
          </p:nvSpPr>
          <p:spPr bwMode="auto">
            <a:xfrm>
              <a:off x="3648" y="201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9705" name="Text Box 279"/>
          <p:cNvSpPr txBox="1">
            <a:spLocks noChangeArrowheads="1"/>
          </p:cNvSpPr>
          <p:nvPr/>
        </p:nvSpPr>
        <p:spPr bwMode="auto">
          <a:xfrm>
            <a:off x="2209800" y="15240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chemeClr val="hlink"/>
                </a:solidFill>
              </a:rPr>
              <a:t>ad una analisi microscopica….</a:t>
            </a:r>
          </a:p>
        </p:txBody>
      </p:sp>
      <p:grpSp>
        <p:nvGrpSpPr>
          <p:cNvPr id="195" name="Gruppo 194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96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200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1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97" name="Gruppo 196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98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99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01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Diffusione </a:t>
            </a:r>
            <a:endParaRPr lang="en-US" sz="360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57200" y="1676400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66"/>
                </a:solidFill>
              </a:rPr>
              <a:t>Einstein, 1905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953000" y="838200"/>
            <a:ext cx="372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hlink"/>
                </a:solidFill>
              </a:rPr>
              <a:t>effetto fotoelettrico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168407" y="2115109"/>
            <a:ext cx="41599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hlink"/>
                </a:solidFill>
              </a:rPr>
              <a:t>teoria</a:t>
            </a:r>
            <a:r>
              <a:rPr lang="en-US" sz="3600" dirty="0">
                <a:solidFill>
                  <a:schemeClr val="hlink"/>
                </a:solidFill>
              </a:rPr>
              <a:t> </a:t>
            </a:r>
            <a:r>
              <a:rPr lang="en-US" sz="3600" dirty="0" err="1">
                <a:solidFill>
                  <a:schemeClr val="hlink"/>
                </a:solidFill>
              </a:rPr>
              <a:t>della</a:t>
            </a:r>
            <a:r>
              <a:rPr lang="en-US" sz="3600" dirty="0">
                <a:solidFill>
                  <a:schemeClr val="hlink"/>
                </a:solidFill>
              </a:rPr>
              <a:t> </a:t>
            </a:r>
            <a:r>
              <a:rPr lang="en-US" sz="3600" dirty="0" err="1">
                <a:solidFill>
                  <a:schemeClr val="hlink"/>
                </a:solidFill>
              </a:rPr>
              <a:t>relatività</a:t>
            </a:r>
            <a:r>
              <a:rPr lang="en-US" sz="3600" dirty="0">
                <a:solidFill>
                  <a:schemeClr val="hlink"/>
                </a:solidFill>
              </a:rPr>
              <a:t> </a:t>
            </a:r>
            <a:endParaRPr lang="en-US" sz="3600" dirty="0" smtClean="0">
              <a:solidFill>
                <a:schemeClr val="hlink"/>
              </a:solidFill>
            </a:endParaRPr>
          </a:p>
          <a:p>
            <a:r>
              <a:rPr lang="en-US" sz="3600" dirty="0" err="1" smtClean="0">
                <a:solidFill>
                  <a:schemeClr val="hlink"/>
                </a:solidFill>
              </a:rPr>
              <a:t>speciale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895600" y="3581400"/>
            <a:ext cx="3194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hlink"/>
                </a:solidFill>
              </a:rPr>
              <a:t>moto </a:t>
            </a:r>
            <a:r>
              <a:rPr lang="en-US" sz="3600" dirty="0" err="1">
                <a:solidFill>
                  <a:schemeClr val="hlink"/>
                </a:solidFill>
              </a:rPr>
              <a:t>browniano</a:t>
            </a:r>
            <a:endParaRPr lang="en-US" sz="3600" dirty="0">
              <a:solidFill>
                <a:schemeClr val="hlink"/>
              </a:solidFill>
            </a:endParaRPr>
          </a:p>
          <a:p>
            <a:pPr algn="ctr"/>
            <a:r>
              <a:rPr lang="en-US" dirty="0">
                <a:solidFill>
                  <a:schemeClr val="hlink"/>
                </a:solidFill>
              </a:rPr>
              <a:t>(</a:t>
            </a:r>
            <a:r>
              <a:rPr lang="en-US" dirty="0" err="1">
                <a:solidFill>
                  <a:schemeClr val="hlink"/>
                </a:solidFill>
              </a:rPr>
              <a:t>analisi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quantitativa</a:t>
            </a:r>
            <a:r>
              <a:rPr lang="en-US" dirty="0">
                <a:solidFill>
                  <a:schemeClr val="hlink"/>
                </a:solidFill>
              </a:rPr>
              <a:t>)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3429000" y="1143000"/>
            <a:ext cx="14478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3276599" y="2209800"/>
            <a:ext cx="745757" cy="349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2895600" y="2590800"/>
            <a:ext cx="533400" cy="958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0" name="Gruppo 9"/>
          <p:cNvGrpSpPr/>
          <p:nvPr/>
        </p:nvGrpSpPr>
        <p:grpSpPr>
          <a:xfrm>
            <a:off x="0" y="44624"/>
            <a:ext cx="9144000" cy="6768731"/>
            <a:chOff x="0" y="44624"/>
            <a:chExt cx="9144000" cy="6768731"/>
          </a:xfrm>
        </p:grpSpPr>
        <p:grpSp>
          <p:nvGrpSpPr>
            <p:cNvPr id="11" name="Gruppo 3"/>
            <p:cNvGrpSpPr/>
            <p:nvPr/>
          </p:nvGrpSpPr>
          <p:grpSpPr>
            <a:xfrm>
              <a:off x="0" y="6545480"/>
              <a:ext cx="9144000" cy="267875"/>
              <a:chOff x="0" y="6545480"/>
              <a:chExt cx="9144000" cy="267875"/>
            </a:xfrm>
          </p:grpSpPr>
          <p:sp>
            <p:nvSpPr>
              <p:cNvPr id="15" name="Rectangle 36"/>
              <p:cNvSpPr/>
              <p:nvPr/>
            </p:nvSpPr>
            <p:spPr>
              <a:xfrm>
                <a:off x="0" y="6545480"/>
                <a:ext cx="1643042" cy="2678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37"/>
              <p:cNvSpPr/>
              <p:nvPr/>
            </p:nvSpPr>
            <p:spPr>
              <a:xfrm>
                <a:off x="1714480" y="6545480"/>
                <a:ext cx="7429520" cy="26787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0" y="44624"/>
              <a:ext cx="9144000" cy="285628"/>
              <a:chOff x="0" y="44624"/>
              <a:chExt cx="9144000" cy="285628"/>
            </a:xfrm>
          </p:grpSpPr>
          <p:sp>
            <p:nvSpPr>
              <p:cNvPr id="13" name="Rectangle 13"/>
              <p:cNvSpPr/>
              <p:nvPr/>
            </p:nvSpPr>
            <p:spPr bwMode="auto">
              <a:xfrm>
                <a:off x="1714500" y="44624"/>
                <a:ext cx="7429500" cy="2682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La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diffusion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tensor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</a:t>
                </a:r>
                <a:r>
                  <a:rPr lang="it-IT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imaging</a:t>
                </a:r>
                <a:r>
                  <a:rPr lang="it-IT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Arial" pitchFamily="34" charset="0"/>
                  </a:rPr>
                  <a:t> e la diffusione non gaussiana</a:t>
                </a:r>
                <a:endParaRPr lang="it-IT" dirty="0">
                  <a:solidFill>
                    <a:schemeClr val="bg1"/>
                  </a:solidFill>
                  <a:latin typeface="Comic Sans MS" panose="030F0702030302020204" pitchFamily="66" charset="0"/>
                  <a:cs typeface="Arial" pitchFamily="34" charset="0"/>
                </a:endParaRPr>
              </a:p>
            </p:txBody>
          </p:sp>
          <p:sp>
            <p:nvSpPr>
              <p:cNvPr id="14" name="Rectangle 12"/>
              <p:cNvSpPr/>
              <p:nvPr/>
            </p:nvSpPr>
            <p:spPr bwMode="auto">
              <a:xfrm>
                <a:off x="0" y="44624"/>
                <a:ext cx="1643042" cy="28562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b="1" dirty="0" smtClean="0">
                    <a:latin typeface="Comic Sans MS" pitchFamily="66" charset="0"/>
                  </a:rPr>
                  <a:t>4.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0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  <p:bldP spid="29702" grpId="0" autoUpdateAnimBg="0"/>
      <p:bldP spid="29703" grpId="0" autoUpdateAnimBg="0"/>
      <p:bldP spid="29704" grpId="0" autoUpdateAnimBg="0"/>
      <p:bldP spid="29705" grpId="0" animBg="1"/>
      <p:bldP spid="29706" grpId="0" animBg="1"/>
      <p:bldP spid="2970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4193</Words>
  <Application>Microsoft Office PowerPoint</Application>
  <PresentationFormat>Presentazione su schermo (4:3)</PresentationFormat>
  <Paragraphs>754</Paragraphs>
  <Slides>73</Slides>
  <Notes>59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73</vt:i4>
      </vt:variant>
    </vt:vector>
  </HeadingPairs>
  <TitlesOfParts>
    <vt:vector size="90" baseType="lpstr">
      <vt:lpstr>Arial</vt:lpstr>
      <vt:lpstr>Book Antiqua</vt:lpstr>
      <vt:lpstr>Calibri</vt:lpstr>
      <vt:lpstr>Cambria Math</vt:lpstr>
      <vt:lpstr>Comic Sans MS</vt:lpstr>
      <vt:lpstr>Gulim</vt:lpstr>
      <vt:lpstr>Symbol</vt:lpstr>
      <vt:lpstr>Tahoma</vt:lpstr>
      <vt:lpstr>Times New Roman</vt:lpstr>
      <vt:lpstr>Trebuchet MS</vt:lpstr>
      <vt:lpstr>Wingdings</vt:lpstr>
      <vt:lpstr>굃굍 굊긕긘긞긏</vt:lpstr>
      <vt:lpstr>Tema di Office</vt:lpstr>
      <vt:lpstr>Equation</vt:lpstr>
      <vt:lpstr>Equazione</vt:lpstr>
      <vt:lpstr>Photo Editor Photo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When dealing with a large population of particles:</vt:lpstr>
      <vt:lpstr>Presentazione standard di PowerPoint</vt:lpstr>
      <vt:lpstr>L’NMR è l’unica tecnica non ionizzante, non invasiva e non distruttiva che consente di misurare il coefficiente di diffusione delle molecole di acqua nei tessuti o in materiali porosi </vt:lpstr>
      <vt:lpstr>Presentazione standard di PowerPoint</vt:lpstr>
      <vt:lpstr>Why would we want to evaluate the  Diffusion parameters of water in materials and biological Tissue?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the more general case: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Measuring diffusion properties with  the Stejskal-Tanner experiment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Water diffusion as a probe for tissue microstructure</vt:lpstr>
      <vt:lpstr>Presentazione standard di PowerPoint</vt:lpstr>
      <vt:lpstr>Presentazione standard di PowerPoint</vt:lpstr>
      <vt:lpstr>FA + color  (largest diffusion direction)</vt:lpstr>
      <vt:lpstr>DTI-based images and maps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Silvia Capuani</dc:creator>
  <cp:lastModifiedBy>Silvia Capuani</cp:lastModifiedBy>
  <cp:revision>160</cp:revision>
  <dcterms:created xsi:type="dcterms:W3CDTF">2016-09-24T18:20:07Z</dcterms:created>
  <dcterms:modified xsi:type="dcterms:W3CDTF">2018-02-07T12:08:13Z</dcterms:modified>
</cp:coreProperties>
</file>